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sldIdLst>
    <p:sldId id="354" r:id="rId3"/>
    <p:sldId id="448" r:id="rId4"/>
    <p:sldId id="449" r:id="rId5"/>
    <p:sldId id="450" r:id="rId6"/>
    <p:sldId id="451" r:id="rId7"/>
    <p:sldId id="452" r:id="rId8"/>
    <p:sldId id="419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4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anlingyin/archive/2012/01/15/2322640.html" TargetMode="External"/><Relationship Id="rId2" Type="http://schemas.openxmlformats.org/officeDocument/2006/relationships/hyperlink" Target="http://www.cnblogs.com/goodness/archive/2010/05/04/1727141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搜索专题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八数码问题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优化二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91553" y="1846729"/>
            <a:ext cx="701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看一个问题：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85988"/>
              </p:ext>
            </p:extLst>
          </p:nvPr>
        </p:nvGraphicFramePr>
        <p:xfrm>
          <a:off x="2148541" y="3101189"/>
          <a:ext cx="441362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18">
                  <a:extLst>
                    <a:ext uri="{9D8B030D-6E8A-4147-A177-3AD203B41FA5}">
                      <a16:colId xmlns:a16="http://schemas.microsoft.com/office/drawing/2014/main" val="89640980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1570383673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2881202423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2606335756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2013043903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1887657268"/>
                    </a:ext>
                  </a:extLst>
                </a:gridCol>
                <a:gridCol w="630518">
                  <a:extLst>
                    <a:ext uri="{9D8B030D-6E8A-4147-A177-3AD203B41FA5}">
                      <a16:colId xmlns:a16="http://schemas.microsoft.com/office/drawing/2014/main" val="122971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7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6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起点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目标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0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35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8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63504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888942" y="1969840"/>
            <a:ext cx="244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你会怎么走？</a:t>
            </a:r>
            <a:endParaRPr lang="zh-CN" altLang="en-US" sz="3200" dirty="0"/>
          </a:p>
        </p:txBody>
      </p:sp>
      <p:pic>
        <p:nvPicPr>
          <p:cNvPr id="7170" name="Picture 2" descr="http://pic002.cnblogs.com/images/2012/348708/201201142312236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505" y="310118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210924" y="5477435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朴素的搜索方法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47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优化二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88942" y="1969840"/>
            <a:ext cx="244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你会怎么走？</a:t>
            </a:r>
            <a:endParaRPr lang="zh-CN" altLang="en-US" sz="3200" dirty="0"/>
          </a:p>
        </p:txBody>
      </p:sp>
      <p:pic>
        <p:nvPicPr>
          <p:cNvPr id="7170" name="Picture 2" descr="http://pic002.cnblogs.com/images/2012/348708/201201142312236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505" y="310118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210924" y="5477435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朴素的搜索方法</a:t>
            </a:r>
            <a:endParaRPr lang="zh-CN" altLang="en-US" sz="2400" b="1" dirty="0"/>
          </a:p>
        </p:txBody>
      </p:sp>
      <p:pic>
        <p:nvPicPr>
          <p:cNvPr id="8194" name="Picture 2" descr="http://pic002.cnblogs.com/images/2012/348708/201201142313055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6" y="2903350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38405" y="5477434"/>
            <a:ext cx="26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A*</a:t>
            </a:r>
            <a:r>
              <a:rPr lang="zh-CN" altLang="en-US" sz="2400" b="1" dirty="0" smtClean="0"/>
              <a:t>算法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11504" y="2671482"/>
            <a:ext cx="7736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自学</a:t>
            </a:r>
            <a:r>
              <a:rPr lang="en-US" altLang="zh-CN" sz="2800" dirty="0" smtClean="0"/>
              <a:t>blog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en-US" altLang="zh-CN" sz="2800" dirty="0"/>
              <a:t>http://www.cnblogs.com/yanlingyin/archive/2012/01/15/2322640.html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488140" y="2483223"/>
            <a:ext cx="372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本质：</a:t>
            </a:r>
            <a:endParaRPr lang="en-US" altLang="zh-CN" sz="2800" dirty="0" smtClean="0"/>
          </a:p>
          <a:p>
            <a:r>
              <a:rPr lang="zh-CN" altLang="en-US" sz="2800" dirty="0" smtClean="0"/>
              <a:t>添加函数：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F[a]=G[a]+H[a]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909482" y="4679576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已花代价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（已走步数）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74141" y="4679576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预测要走的步数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626659" y="3868218"/>
            <a:ext cx="80682" cy="7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3558988" y="3868218"/>
            <a:ext cx="936812" cy="8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08375" y="2608730"/>
            <a:ext cx="51636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原</a:t>
            </a:r>
            <a:r>
              <a:rPr lang="en-US" altLang="zh-CN" sz="2800" b="1" dirty="0" smtClean="0"/>
              <a:t>BFS</a:t>
            </a:r>
          </a:p>
          <a:p>
            <a:r>
              <a:rPr lang="zh-CN" altLang="en-US" sz="2800" dirty="0" smtClean="0"/>
              <a:t>先进入队列的先扩展；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b="1" dirty="0" smtClean="0"/>
              <a:t>A*</a:t>
            </a:r>
          </a:p>
          <a:p>
            <a:r>
              <a:rPr lang="en-US" altLang="zh-CN" sz="2800" dirty="0" smtClean="0"/>
              <a:t>F</a:t>
            </a:r>
            <a:r>
              <a:rPr lang="zh-CN" altLang="en-US" sz="2800" dirty="0" smtClean="0"/>
              <a:t>越小的越优先扩展；</a:t>
            </a:r>
            <a:endParaRPr lang="en-US" altLang="zh-CN" sz="28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027394" y="5649072"/>
            <a:ext cx="4634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</a:t>
            </a:r>
            <a:r>
              <a:rPr lang="zh-CN" altLang="en-US" sz="2400" dirty="0" smtClean="0"/>
              <a:t>越好，算法越高效</a:t>
            </a:r>
            <a:endParaRPr lang="en-US" altLang="zh-CN" sz="2400" dirty="0" smtClean="0"/>
          </a:p>
          <a:p>
            <a:r>
              <a:rPr lang="en-US" altLang="zh-CN" sz="2400" dirty="0" smtClean="0"/>
              <a:t>BFS</a:t>
            </a:r>
            <a:r>
              <a:rPr lang="zh-CN" altLang="en-US" sz="2400" dirty="0" smtClean="0"/>
              <a:t>就是一个</a:t>
            </a:r>
            <a:r>
              <a:rPr lang="en-US" altLang="zh-CN" sz="2400" dirty="0" smtClean="0"/>
              <a:t>H=0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*算法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2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4" grpId="0" build="p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7175" y="1757082"/>
            <a:ext cx="372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本质：</a:t>
            </a:r>
            <a:endParaRPr lang="en-US" altLang="zh-CN" sz="2800" dirty="0" smtClean="0"/>
          </a:p>
          <a:p>
            <a:r>
              <a:rPr lang="zh-CN" altLang="en-US" sz="2800" dirty="0" smtClean="0"/>
              <a:t>添加函数：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F[a]=G[a]+H[a]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8517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已花代价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（已走步数）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176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预测要走的步数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855694" y="3142077"/>
            <a:ext cx="80682" cy="7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2788023" y="3142077"/>
            <a:ext cx="936812" cy="8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08231"/>
              </p:ext>
            </p:extLst>
          </p:nvPr>
        </p:nvGraphicFramePr>
        <p:xfrm>
          <a:off x="5866559" y="1546413"/>
          <a:ext cx="55911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位图图像" r:id="rId3" imgW="5590476" imgH="5114286" progId="Paint.Picture">
                  <p:embed/>
                </p:oleObj>
              </mc:Choice>
              <mc:Fallback>
                <p:oleObj name="位图图像" r:id="rId3" imgW="5590476" imgH="5114286" progId="Paint.Picture">
                  <p:embed/>
                  <p:pic>
                    <p:nvPicPr>
                      <p:cNvPr id="1229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559" y="1546413"/>
                        <a:ext cx="559117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49187" y="466400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层数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3176" y="4771729"/>
            <a:ext cx="18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不在位奖牌个数</a:t>
            </a:r>
          </a:p>
        </p:txBody>
      </p:sp>
    </p:spTree>
    <p:extLst>
      <p:ext uri="{BB962C8B-B14F-4D97-AF65-F5344CB8AC3E}">
        <p14:creationId xmlns:p14="http://schemas.microsoft.com/office/powerpoint/2010/main" val="1049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7175" y="1757082"/>
            <a:ext cx="372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本质：</a:t>
            </a:r>
            <a:endParaRPr lang="en-US" altLang="zh-CN" sz="2800" dirty="0" smtClean="0"/>
          </a:p>
          <a:p>
            <a:r>
              <a:rPr lang="zh-CN" altLang="en-US" sz="2800" dirty="0" smtClean="0"/>
              <a:t>添加函数：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F[a]=G[a]+H[a]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8517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已花代价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（已走步数）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176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预测要走的步数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855694" y="3142077"/>
            <a:ext cx="80682" cy="7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2788023" y="3142077"/>
            <a:ext cx="936812" cy="8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49187" y="466400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层数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3176" y="4771729"/>
            <a:ext cx="18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不在位奖牌个数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4679" y="1447707"/>
            <a:ext cx="4013200" cy="518477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2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7175" y="1757082"/>
            <a:ext cx="372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本质：</a:t>
            </a:r>
            <a:endParaRPr lang="en-US" altLang="zh-CN" sz="2800" dirty="0" smtClean="0"/>
          </a:p>
          <a:p>
            <a:r>
              <a:rPr lang="zh-CN" altLang="en-US" sz="2800" dirty="0" smtClean="0"/>
              <a:t>添加函数：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F[a]=G[a]+H[a]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8517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已花代价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（已走步数）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176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预测要走的步数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855694" y="3142077"/>
            <a:ext cx="80682" cy="7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2788023" y="3142077"/>
            <a:ext cx="936812" cy="8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49187" y="466400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层数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3176" y="4771729"/>
            <a:ext cx="18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不在位奖牌个数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47011" y="2155628"/>
            <a:ext cx="48588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*构造需要满足条件：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1.h(n</a:t>
            </a:r>
            <a:r>
              <a:rPr lang="en-US" altLang="zh-CN" sz="2400" dirty="0" smtClean="0"/>
              <a:t>)&gt;=h</a:t>
            </a:r>
            <a:r>
              <a:rPr lang="en-US" altLang="zh-CN" sz="2400" dirty="0"/>
              <a:t>'(n),h'(n)</a:t>
            </a:r>
            <a:r>
              <a:rPr lang="zh-CN" altLang="en-US" sz="2400" dirty="0"/>
              <a:t>为从当前节点到目标点的实际的最优代价值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每次扩展的节点的</a:t>
            </a:r>
            <a:r>
              <a:rPr lang="en-US" altLang="zh-CN" sz="2400" dirty="0"/>
              <a:t>f</a:t>
            </a:r>
            <a:r>
              <a:rPr lang="zh-CN" altLang="en-US" sz="2400" dirty="0"/>
              <a:t>值大于等于父节点的</a:t>
            </a:r>
            <a:r>
              <a:rPr lang="en-US" altLang="zh-CN" sz="2400" dirty="0"/>
              <a:t>f</a:t>
            </a:r>
            <a:r>
              <a:rPr lang="zh-CN" altLang="en-US" sz="2400" dirty="0" smtClean="0"/>
              <a:t>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42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 再优化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7175" y="1757082"/>
            <a:ext cx="3729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本质：</a:t>
            </a:r>
            <a:endParaRPr lang="en-US" altLang="zh-CN" sz="2800" dirty="0" smtClean="0"/>
          </a:p>
          <a:p>
            <a:r>
              <a:rPr lang="zh-CN" altLang="en-US" sz="2800" dirty="0" smtClean="0"/>
              <a:t>添加函数：</a:t>
            </a:r>
            <a:endParaRPr lang="en-US" altLang="zh-CN" sz="2800" dirty="0" smtClean="0"/>
          </a:p>
          <a:p>
            <a:r>
              <a:rPr lang="en-US" altLang="zh-CN" sz="2800" dirty="0" smtClean="0"/>
              <a:t>F[a]=G[a]+H[a]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8517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已花代价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（已走步数）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03176" y="3953435"/>
            <a:ext cx="144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预测要走的步数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855694" y="3142077"/>
            <a:ext cx="80682" cy="72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2788023" y="3142077"/>
            <a:ext cx="936812" cy="8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49187" y="4664008"/>
            <a:ext cx="117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层数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3176" y="4771729"/>
            <a:ext cx="18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不在位奖牌个数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6752" y="1806106"/>
            <a:ext cx="5683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每次找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最小的扩展，如何找：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7628966" y="2708265"/>
            <a:ext cx="105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堆</a:t>
            </a:r>
            <a:endParaRPr lang="zh-CN" altLang="en-US" sz="4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176684" y="2906995"/>
            <a:ext cx="1228164" cy="37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优化一：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28965" y="4215045"/>
            <a:ext cx="2465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优化</a:t>
            </a:r>
            <a:r>
              <a:rPr lang="en-US" altLang="zh-CN" sz="4400" b="1" dirty="0" smtClean="0"/>
              <a:t>h</a:t>
            </a:r>
            <a:endParaRPr lang="zh-CN" altLang="en-US" sz="4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176684" y="4413775"/>
            <a:ext cx="1228164" cy="37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优化二：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64823" y="5141061"/>
            <a:ext cx="305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*的效率是由</a:t>
            </a:r>
            <a:r>
              <a:rPr lang="en-US" altLang="zh-CN" dirty="0" smtClean="0"/>
              <a:t>h</a:t>
            </a:r>
            <a:r>
              <a:rPr lang="zh-CN" altLang="en-US" dirty="0" smtClean="0"/>
              <a:t>来决定的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697072" y="5721825"/>
            <a:ext cx="6171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h=</a:t>
            </a:r>
            <a:r>
              <a:rPr lang="zh-CN" altLang="en-US" sz="2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将</a:t>
            </a:r>
            <a:r>
              <a:rPr lang="zh-CN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所有数字归位需要的最少移动次数总和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3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 变形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420470" y="1640542"/>
            <a:ext cx="791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是否可以将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*的思想用在</a:t>
            </a:r>
            <a:r>
              <a:rPr lang="en-US" altLang="zh-CN" sz="3600" dirty="0" smtClean="0"/>
              <a:t>DFS</a:t>
            </a:r>
            <a:r>
              <a:rPr lang="zh-CN" altLang="en-US" sz="3600" dirty="0" smtClean="0"/>
              <a:t>上呢？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868706" y="2994212"/>
            <a:ext cx="433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可以将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*用在迭代加深搜索上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489076" y="4163216"/>
            <a:ext cx="298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IDA*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9767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参考资料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694329" y="2277035"/>
            <a:ext cx="9350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www.cnblogs.com/goodness/archive/2010/05/04/1727141.html</a:t>
            </a:r>
            <a:endParaRPr lang="en-US" altLang="zh-CN" sz="2800" dirty="0" smtClean="0"/>
          </a:p>
          <a:p>
            <a:r>
              <a:rPr lang="zh-CN" altLang="en-US" sz="2800" dirty="0" smtClean="0"/>
              <a:t>八数码的八重境界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>
                <a:hlinkClick r:id="rId3"/>
              </a:rPr>
              <a:t>http://</a:t>
            </a:r>
            <a:r>
              <a:rPr lang="en-US" altLang="zh-CN" sz="2800" dirty="0" smtClean="0">
                <a:hlinkClick r:id="rId3"/>
              </a:rPr>
              <a:t>www.cnblogs.com/yanlingyin/archive/2012/01/15/2322640.html</a:t>
            </a:r>
            <a:endParaRPr lang="en-US" altLang="zh-CN" sz="2800" dirty="0" smtClean="0"/>
          </a:p>
          <a:p>
            <a:r>
              <a:rPr lang="zh-CN" altLang="en-US" sz="2800" dirty="0"/>
              <a:t>启发式搜索技术</a:t>
            </a:r>
            <a:r>
              <a:rPr lang="en-US" altLang="zh-CN" sz="2800" dirty="0"/>
              <a:t>A*【</a:t>
            </a:r>
            <a:r>
              <a:rPr lang="zh-CN" altLang="en-US" sz="2800" dirty="0"/>
              <a:t>译</a:t>
            </a:r>
            <a:r>
              <a:rPr lang="en-US" altLang="zh-CN" sz="2800" dirty="0" smtClean="0"/>
              <a:t>】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9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</a:rPr>
              <a:t>八数码问题</a:t>
            </a:r>
            <a:r>
              <a:rPr lang="zh-CN" altLang="en-US" b="1" dirty="0" smtClean="0"/>
              <a:t>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30599" y="1645023"/>
            <a:ext cx="9897035" cy="243840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</a:t>
            </a:r>
            <a:r>
              <a:rPr lang="zh-CN" altLang="en-US" sz="2400" dirty="0">
                <a:latin typeface="宋体" panose="02010600030101010101" pitchFamily="2" charset="-122"/>
              </a:rPr>
              <a:t>组成的九宫格棋盘上，摆有八个将牌，每一个将牌都刻有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中的某一个数码。棋盘中留有一个空格，允许其周围的某一个将牌向空格中移动，如右图所示。这样通过移动将牌就可以不断改变的布局结构，给出一个初始布局（称初始状态）和一个目标布局（称目标状态），问如何移动将牌，才能实现从初始状态到目标状态的转换。</a:t>
            </a:r>
            <a:endParaRPr lang="zh-CN" altLang="en-US" sz="2400" dirty="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899942"/>
              </p:ext>
            </p:extLst>
          </p:nvPr>
        </p:nvGraphicFramePr>
        <p:xfrm>
          <a:off x="3997917" y="4320989"/>
          <a:ext cx="39624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位图图像" r:id="rId3" imgW="1743318" imgH="971686" progId="Paint.Picture">
                  <p:embed/>
                </p:oleObj>
              </mc:Choice>
              <mc:Fallback>
                <p:oleObj name="位图图像" r:id="rId3" imgW="1743318" imgH="971686" progId="Paint.Picture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917" y="4320989"/>
                        <a:ext cx="39624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习题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393576" y="2474259"/>
            <a:ext cx="3146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例题</a:t>
            </a:r>
            <a:r>
              <a:rPr lang="en-US" altLang="zh-CN" sz="4400" dirty="0" smtClean="0"/>
              <a:t>7-7</a:t>
            </a:r>
          </a:p>
          <a:p>
            <a:r>
              <a:rPr lang="zh-CN" altLang="en-US" sz="4400" dirty="0" smtClean="0"/>
              <a:t>八数码问题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3567953" y="4446494"/>
            <a:ext cx="5764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请尝试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多种方法</a:t>
            </a:r>
            <a:r>
              <a:rPr lang="zh-CN" altLang="en-US" sz="3600" dirty="0" smtClean="0"/>
              <a:t>做该题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61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</a:rPr>
              <a:t>八数码问题 解空间树</a:t>
            </a:r>
            <a:endParaRPr lang="zh-CN" altLang="en-US" b="1" dirty="0" smtClean="0"/>
          </a:p>
        </p:txBody>
      </p:sp>
      <p:graphicFrame>
        <p:nvGraphicFramePr>
          <p:cNvPr id="122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3381"/>
              </p:ext>
            </p:extLst>
          </p:nvPr>
        </p:nvGraphicFramePr>
        <p:xfrm>
          <a:off x="2017060" y="1537448"/>
          <a:ext cx="55911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位图图像" r:id="rId3" imgW="5590476" imgH="5114286" progId="Paint.Picture">
                  <p:embed/>
                </p:oleObj>
              </mc:Choice>
              <mc:Fallback>
                <p:oleObj name="位图图像" r:id="rId3" imgW="5590476" imgH="5114286" progId="Paint.Picture">
                  <p:embed/>
                  <p:pic>
                    <p:nvPicPr>
                      <p:cNvPr id="1229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60" y="1537448"/>
                        <a:ext cx="559117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99928" y="2438400"/>
            <a:ext cx="3155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求最短，使用什么？</a:t>
            </a:r>
            <a:endParaRPr lang="zh-CN" altLang="en-US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973671" y="3772943"/>
            <a:ext cx="2317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BFS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6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</a:rPr>
              <a:t>八数码问题 解空间树 </a:t>
            </a:r>
            <a:r>
              <a:rPr lang="zh-CN" altLang="en-US" sz="5400" b="1" dirty="0" smtClean="0">
                <a:latin typeface="宋体" panose="02010600030101010101" pitchFamily="2" charset="-122"/>
              </a:rPr>
              <a:t>记录状态</a:t>
            </a:r>
            <a:endParaRPr lang="zh-CN" altLang="en-US" b="1" dirty="0" smtClean="0"/>
          </a:p>
        </p:txBody>
      </p:sp>
      <p:graphicFrame>
        <p:nvGraphicFramePr>
          <p:cNvPr id="122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3381"/>
              </p:ext>
            </p:extLst>
          </p:nvPr>
        </p:nvGraphicFramePr>
        <p:xfrm>
          <a:off x="2017060" y="1537448"/>
          <a:ext cx="55911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位图图像" r:id="rId3" imgW="5590476" imgH="5114286" progId="Paint.Picture">
                  <p:embed/>
                </p:oleObj>
              </mc:Choice>
              <mc:Fallback>
                <p:oleObj name="位图图像" r:id="rId3" imgW="5590476" imgH="5114286" progId="Paint.Picture">
                  <p:embed/>
                  <p:pic>
                    <p:nvPicPr>
                      <p:cNvPr id="1229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60" y="1537448"/>
                        <a:ext cx="559117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39317" y="1927412"/>
            <a:ext cx="426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需要记录所有的状态，并判重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39953" y="3107621"/>
            <a:ext cx="3666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方法一：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node{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a[3][3];}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node que[MAXQ];</a:t>
            </a:r>
          </a:p>
          <a:p>
            <a:r>
              <a:rPr lang="zh-CN" altLang="en-US" sz="2400" dirty="0" smtClean="0"/>
              <a:t>遍历的方法判重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211671" y="4984376"/>
            <a:ext cx="3917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改进：</a:t>
            </a:r>
            <a:endParaRPr lang="en-US" altLang="zh-CN" sz="2000" b="1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即可记录，因为只有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1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八数码问题 解空间树 </a:t>
            </a:r>
            <a:r>
              <a:rPr lang="zh-CN" altLang="en-US" sz="54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记录</a:t>
            </a:r>
            <a:r>
              <a:rPr lang="zh-CN" altLang="en-US" sz="5400" b="1" dirty="0">
                <a:solidFill>
                  <a:prstClr val="white"/>
                </a:solidFill>
                <a:latin typeface="宋体" panose="02010600030101010101" pitchFamily="2" charset="-122"/>
              </a:rPr>
              <a:t>状态</a:t>
            </a:r>
            <a:endParaRPr lang="zh-CN" altLang="en-US" b="1" dirty="0" smtClean="0"/>
          </a:p>
        </p:txBody>
      </p:sp>
      <p:graphicFrame>
        <p:nvGraphicFramePr>
          <p:cNvPr id="122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3381"/>
              </p:ext>
            </p:extLst>
          </p:nvPr>
        </p:nvGraphicFramePr>
        <p:xfrm>
          <a:off x="2017060" y="1537448"/>
          <a:ext cx="55911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位图图像" r:id="rId3" imgW="5590476" imgH="5114286" progId="Paint.Picture">
                  <p:embed/>
                </p:oleObj>
              </mc:Choice>
              <mc:Fallback>
                <p:oleObj name="位图图像" r:id="rId3" imgW="5590476" imgH="5114286" progId="Paint.Picture">
                  <p:embed/>
                  <p:pic>
                    <p:nvPicPr>
                      <p:cNvPr id="1229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60" y="1537448"/>
                        <a:ext cx="559117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39317" y="1927412"/>
            <a:ext cx="426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需要记录所有的状态，并判重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39953" y="3107621"/>
            <a:ext cx="3666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方法二：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一个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记录一个状态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que[MAXQ];</a:t>
            </a:r>
          </a:p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判重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97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八数码问题 解空间树</a:t>
            </a:r>
            <a:r>
              <a:rPr lang="zh-CN" altLang="en-US" sz="5400" b="1" dirty="0">
                <a:solidFill>
                  <a:prstClr val="white"/>
                </a:solidFill>
                <a:latin typeface="宋体" panose="02010600030101010101" pitchFamily="2" charset="-122"/>
              </a:rPr>
              <a:t>记录状态</a:t>
            </a:r>
            <a:endParaRPr lang="zh-CN" altLang="en-US" b="1" dirty="0" smtClean="0"/>
          </a:p>
        </p:txBody>
      </p:sp>
      <p:graphicFrame>
        <p:nvGraphicFramePr>
          <p:cNvPr id="122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3381"/>
              </p:ext>
            </p:extLst>
          </p:nvPr>
        </p:nvGraphicFramePr>
        <p:xfrm>
          <a:off x="2017060" y="1537448"/>
          <a:ext cx="5591175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位图图像" r:id="rId3" imgW="5590476" imgH="5114286" progId="Paint.Picture">
                  <p:embed/>
                </p:oleObj>
              </mc:Choice>
              <mc:Fallback>
                <p:oleObj name="位图图像" r:id="rId3" imgW="5590476" imgH="5114286" progId="Paint.Picture">
                  <p:embed/>
                  <p:pic>
                    <p:nvPicPr>
                      <p:cNvPr id="1229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60" y="1537448"/>
                        <a:ext cx="5591175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39317" y="1927412"/>
            <a:ext cx="426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需要记录所有的状态，并判重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39953" y="3107621"/>
            <a:ext cx="3666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方法三：</a:t>
            </a:r>
            <a:endParaRPr lang="en-US" altLang="zh-CN" sz="2400" b="1" dirty="0" smtClean="0"/>
          </a:p>
          <a:p>
            <a:r>
              <a:rPr lang="zh-CN" altLang="en-US" sz="2400" dirty="0" smtClean="0"/>
              <a:t>一共只用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=362880</a:t>
            </a:r>
            <a:r>
              <a:rPr lang="zh-CN" altLang="en-US" sz="2400" dirty="0" smtClean="0"/>
              <a:t>种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康托展开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6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八数码问题 </a:t>
            </a:r>
            <a:r>
              <a:rPr lang="zh-CN" altLang="en-US" sz="5400" b="1" dirty="0" smtClean="0"/>
              <a:t>搜索优化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4376" y="1658471"/>
            <a:ext cx="2949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优化一：</a:t>
            </a:r>
            <a:endParaRPr lang="en-US" altLang="zh-CN" sz="3200" dirty="0" smtClean="0"/>
          </a:p>
          <a:p>
            <a:r>
              <a:rPr lang="zh-CN" altLang="en-US" sz="4400" b="1" dirty="0" smtClean="0"/>
              <a:t>双向</a:t>
            </a:r>
            <a:r>
              <a:rPr lang="en-US" altLang="zh-CN" sz="4400" b="1" dirty="0" smtClean="0"/>
              <a:t>BFS</a:t>
            </a:r>
            <a:endParaRPr lang="zh-CN" altLang="en-US" sz="4400" b="1" dirty="0"/>
          </a:p>
        </p:txBody>
      </p:sp>
      <p:sp>
        <p:nvSpPr>
          <p:cNvPr id="4" name="等腰三角形 3"/>
          <p:cNvSpPr/>
          <p:nvPr/>
        </p:nvSpPr>
        <p:spPr>
          <a:xfrm>
            <a:off x="5549153" y="2106706"/>
            <a:ext cx="3209365" cy="3801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693087" y="2130456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9693087" y="4023011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91454" y="3605831"/>
            <a:ext cx="3523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具体做法：</a:t>
            </a:r>
            <a:endParaRPr lang="en-US" altLang="zh-CN" sz="2400" b="1" dirty="0" smtClean="0"/>
          </a:p>
          <a:p>
            <a:r>
              <a:rPr lang="zh-CN" altLang="en-US" dirty="0" smtClean="0"/>
              <a:t>从起点搜目标，同时从目标搜起点，直到有重合点结束。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05074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5074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38561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8561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3916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单向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693087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双向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42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build="p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八数码问题 </a:t>
            </a:r>
            <a:r>
              <a:rPr lang="zh-CN" altLang="en-US" sz="5400" b="1" dirty="0" smtClean="0"/>
              <a:t>搜索优化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4376" y="1658471"/>
            <a:ext cx="2949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优化一：</a:t>
            </a:r>
            <a:endParaRPr lang="en-US" altLang="zh-CN" sz="3200" dirty="0" smtClean="0"/>
          </a:p>
          <a:p>
            <a:r>
              <a:rPr lang="zh-CN" altLang="en-US" sz="4400" b="1" dirty="0" smtClean="0"/>
              <a:t>双向</a:t>
            </a:r>
            <a:r>
              <a:rPr lang="en-US" altLang="zh-CN" sz="4400" b="1" dirty="0" smtClean="0"/>
              <a:t>BFS</a:t>
            </a:r>
            <a:endParaRPr lang="zh-CN" altLang="en-US" sz="4400" b="1" dirty="0"/>
          </a:p>
        </p:txBody>
      </p:sp>
      <p:sp>
        <p:nvSpPr>
          <p:cNvPr id="4" name="等腰三角形 3"/>
          <p:cNvSpPr/>
          <p:nvPr/>
        </p:nvSpPr>
        <p:spPr>
          <a:xfrm>
            <a:off x="5549153" y="2106706"/>
            <a:ext cx="3209365" cy="3801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693087" y="2130456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9693087" y="4023011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181" y="3475573"/>
            <a:ext cx="48969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代码框架：</a:t>
            </a:r>
            <a:endParaRPr lang="en-US" altLang="zh-CN" sz="2400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while(1){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正向搜一次，如果遇到重合点，结束；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反向搜一次，如果遇到重合点，结束；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05074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5074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38561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8561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3916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单向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693087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双向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79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八数码问题 </a:t>
            </a:r>
            <a:r>
              <a:rPr lang="zh-CN" altLang="en-US" sz="5400" b="1" dirty="0" smtClean="0"/>
              <a:t>搜索优化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4376" y="1658471"/>
            <a:ext cx="2949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优化一：</a:t>
            </a:r>
            <a:endParaRPr lang="en-US" altLang="zh-CN" sz="3200" dirty="0" smtClean="0"/>
          </a:p>
          <a:p>
            <a:r>
              <a:rPr lang="zh-CN" altLang="en-US" sz="4400" b="1" dirty="0" smtClean="0"/>
              <a:t>双向</a:t>
            </a:r>
            <a:r>
              <a:rPr lang="en-US" altLang="zh-CN" sz="4400" b="1" dirty="0" smtClean="0"/>
              <a:t>BFS</a:t>
            </a:r>
            <a:endParaRPr lang="zh-CN" altLang="en-US" sz="4400" b="1" dirty="0"/>
          </a:p>
        </p:txBody>
      </p:sp>
      <p:sp>
        <p:nvSpPr>
          <p:cNvPr id="4" name="等腰三角形 3"/>
          <p:cNvSpPr/>
          <p:nvPr/>
        </p:nvSpPr>
        <p:spPr>
          <a:xfrm>
            <a:off x="5549153" y="2106706"/>
            <a:ext cx="3209365" cy="38010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693087" y="2130456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9693087" y="4023011"/>
            <a:ext cx="1591236" cy="1884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4376" y="3556255"/>
            <a:ext cx="489697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优点：</a:t>
            </a:r>
            <a:endParaRPr lang="en-US" altLang="zh-CN" sz="3600" b="1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节约空间，节约时间</a:t>
            </a:r>
            <a:endParaRPr lang="zh-CN" altLang="en-US" sz="2800" dirty="0"/>
          </a:p>
        </p:txBody>
      </p:sp>
      <p:sp>
        <p:nvSpPr>
          <p:cNvPr id="9" name="椭圆 8"/>
          <p:cNvSpPr/>
          <p:nvPr/>
        </p:nvSpPr>
        <p:spPr>
          <a:xfrm>
            <a:off x="705074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5074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385610" y="2003611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85610" y="5773136"/>
            <a:ext cx="206189" cy="2061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3916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单向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693087" y="6078071"/>
            <a:ext cx="181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双向</a:t>
            </a:r>
            <a:r>
              <a:rPr lang="en-US" altLang="zh-CN" sz="3200" dirty="0" smtClean="0"/>
              <a:t>BFS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5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712</Words>
  <Application>Microsoft Office PowerPoint</Application>
  <PresentationFormat>宽屏</PresentationFormat>
  <Paragraphs>144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Microsoft YaHei UI</vt:lpstr>
      <vt:lpstr>宋体</vt:lpstr>
      <vt:lpstr>Arial</vt:lpstr>
      <vt:lpstr>Calibri</vt:lpstr>
      <vt:lpstr>Segoe UI</vt:lpstr>
      <vt:lpstr>Segoe UI Light</vt:lpstr>
      <vt:lpstr>Times New Roman</vt:lpstr>
      <vt:lpstr>Verdana</vt:lpstr>
      <vt:lpstr>WelcomeDoc</vt:lpstr>
      <vt:lpstr>位图图像</vt:lpstr>
      <vt:lpstr>搜索专题</vt:lpstr>
      <vt:lpstr>八数码问题 </vt:lpstr>
      <vt:lpstr>八数码问题 解空间树</vt:lpstr>
      <vt:lpstr>八数码问题 解空间树 记录状态</vt:lpstr>
      <vt:lpstr>八数码问题 解空间树 记录状态</vt:lpstr>
      <vt:lpstr>八数码问题 解空间树记录状态</vt:lpstr>
      <vt:lpstr>八数码问题 搜索优化</vt:lpstr>
      <vt:lpstr>八数码问题 搜索优化</vt:lpstr>
      <vt:lpstr>八数码问题 搜索优化</vt:lpstr>
      <vt:lpstr>优化二</vt:lpstr>
      <vt:lpstr>优化二</vt:lpstr>
      <vt:lpstr>A*算法</vt:lpstr>
      <vt:lpstr>A*算法</vt:lpstr>
      <vt:lpstr>A*算法</vt:lpstr>
      <vt:lpstr>A*算法</vt:lpstr>
      <vt:lpstr>A*算法</vt:lpstr>
      <vt:lpstr>A*算法 再优化</vt:lpstr>
      <vt:lpstr>A* 变形</vt:lpstr>
      <vt:lpstr>参考资料</vt:lpstr>
      <vt:lpstr>习题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2016-08-29T07:23:19Z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