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4"/>
  </p:notesMasterIdLst>
  <p:sldIdLst>
    <p:sldId id="256" r:id="rId2"/>
    <p:sldId id="263" r:id="rId3"/>
    <p:sldId id="265" r:id="rId4"/>
    <p:sldId id="269" r:id="rId5"/>
    <p:sldId id="267" r:id="rId6"/>
    <p:sldId id="270" r:id="rId7"/>
    <p:sldId id="271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84" r:id="rId16"/>
    <p:sldId id="278" r:id="rId17"/>
    <p:sldId id="279" r:id="rId18"/>
    <p:sldId id="285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embeddedFontLst>
    <p:embeddedFont>
      <p:font typeface="华文细黑" panose="0201060004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文鼎中钢笔行楷" panose="020B0602010101010101" pitchFamily="33" charset="-122"/>
      <p:regular r:id="rId28"/>
    </p:embeddedFont>
    <p:embeddedFont>
      <p:font typeface="Forte" panose="03060902040502070203" pitchFamily="66" charset="0"/>
      <p:regular r:id="rId29"/>
    </p:embeddedFont>
    <p:embeddedFont>
      <p:font typeface="MS UI Gothic" panose="020B0600070205080204" pitchFamily="34" charset="-128"/>
      <p:regular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华文细黑" panose="02010600040101010101" pitchFamily="2" charset="-122"/>
              </a:defRPr>
            </a:lvl1pPr>
          </a:lstStyle>
          <a:p>
            <a:fld id="{42AAF819-9C7F-4E1F-BF85-724FF299F1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如同二次函数!</a:t>
            </a:r>
          </a:p>
        </p:txBody>
      </p:sp>
    </p:spTree>
    <p:extLst>
      <p:ext uri="{BB962C8B-B14F-4D97-AF65-F5344CB8AC3E}">
        <p14:creationId xmlns:p14="http://schemas.microsoft.com/office/powerpoint/2010/main" val="27600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再比如观察</a:t>
            </a:r>
            <a:r>
              <a:rPr lang="en-US" altLang="zh-CN" smtClean="0"/>
              <a:t>8</a:t>
            </a:r>
            <a:r>
              <a:rPr lang="zh-CN" altLang="en-US" smtClean="0"/>
              <a:t>的累加</a:t>
            </a:r>
            <a:r>
              <a:rPr lang="en-US" altLang="zh-CN" smtClean="0"/>
              <a:t>,4</a:t>
            </a:r>
            <a:r>
              <a:rPr lang="zh-CN" altLang="en-US" smtClean="0"/>
              <a:t>一个</a:t>
            </a:r>
            <a:r>
              <a:rPr lang="en-US" altLang="zh-CN" smtClean="0"/>
              <a:t>,2</a:t>
            </a:r>
            <a:r>
              <a:rPr lang="zh-CN" altLang="en-US" smtClean="0"/>
              <a:t>一个</a:t>
            </a:r>
            <a:r>
              <a:rPr lang="en-US" altLang="zh-CN" smtClean="0"/>
              <a:t>,1</a:t>
            </a:r>
            <a:r>
              <a:rPr lang="zh-CN" altLang="en-US" smtClean="0"/>
              <a:t>一个</a:t>
            </a:r>
            <a:r>
              <a:rPr lang="en-US" altLang="zh-CN" smtClean="0"/>
              <a:t>,1</a:t>
            </a:r>
            <a:r>
              <a:rPr lang="zh-CN" altLang="en-US" smtClean="0"/>
              <a:t>一个</a:t>
            </a:r>
            <a:r>
              <a:rPr lang="en-US" altLang="zh-CN" smtClean="0"/>
              <a:t>.</a:t>
            </a:r>
            <a:r>
              <a:rPr lang="zh-CN" altLang="en-US" smtClean="0"/>
              <a:t>都是</a:t>
            </a:r>
            <a:r>
              <a:rPr lang="en-US" altLang="zh-CN" smtClean="0"/>
              <a:t>2</a:t>
            </a:r>
            <a:r>
              <a:rPr lang="zh-CN" altLang="en-US" smtClean="0"/>
              <a:t>的若干次幂</a:t>
            </a:r>
            <a:r>
              <a:rPr lang="en-US" altLang="zh-CN" smtClean="0"/>
              <a:t>,</a:t>
            </a:r>
            <a:r>
              <a:rPr lang="zh-CN" altLang="en-US" smtClean="0"/>
              <a:t>求</a:t>
            </a:r>
            <a:r>
              <a:rPr lang="en-US" altLang="zh-CN" smtClean="0"/>
              <a:t>1..6,4</a:t>
            </a:r>
            <a:r>
              <a:rPr lang="zh-CN" altLang="en-US" smtClean="0"/>
              <a:t>一个</a:t>
            </a:r>
            <a:r>
              <a:rPr lang="en-US" altLang="zh-CN" smtClean="0"/>
              <a:t>,2</a:t>
            </a:r>
            <a:r>
              <a:rPr lang="zh-CN" altLang="en-US" smtClean="0"/>
              <a:t>一个</a:t>
            </a:r>
            <a:r>
              <a:rPr lang="en-US" altLang="zh-CN" smtClean="0"/>
              <a:t>.</a:t>
            </a:r>
            <a:r>
              <a:rPr lang="zh-CN" altLang="en-US" smtClean="0"/>
              <a:t>一样  借用了树的思想而不是形状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A15B4191-C6B3-49BF-94FB-AB7FA98B5394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9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55FF7329-2DE7-4361-AC59-A1D5F1E7E5F7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3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29A827A9-09DA-4358-9C26-97CA1490B24C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4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我们只需要研究需要的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3135346C-F697-481E-AD44-BF5B8EE7CD6E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8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BBAB94F0-FB0D-4548-BD58-036C195BF68E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1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69B35E27-0E79-4922-98C6-BFBDDF8E7E98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3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A864FDF7-43AD-4B02-B933-AE74DC9F0E74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3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805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4725988"/>
            <a:ext cx="8207375" cy="9604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684838"/>
            <a:ext cx="8207375" cy="40798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410886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0861C76-5F71-4083-A690-24F04A73E7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0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2FA9CD4-3E0F-423F-ADF4-20AE574FBA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3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90500"/>
            <a:ext cx="8207375" cy="1006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5900"/>
            <a:ext cx="4027487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27488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3513"/>
            <a:ext cx="4027488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441C892-B665-4D93-BBE6-D5B4F136A5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99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，媒体剪辑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90500"/>
            <a:ext cx="8207375" cy="1006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媒体占位符 2"/>
          <p:cNvSpPr>
            <a:spLocks noGrp="1"/>
          </p:cNvSpPr>
          <p:nvPr>
            <p:ph type="media" sz="half" idx="1"/>
          </p:nvPr>
        </p:nvSpPr>
        <p:spPr>
          <a:xfrm>
            <a:off x="468313" y="1485900"/>
            <a:ext cx="4027487" cy="4822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5900"/>
            <a:ext cx="4027488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26FAA7DF-986D-4165-B284-C392633EE4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4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4BF16C5E-3F48-4BCF-A7C2-DB9147FF8C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1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304385F-DAEC-4549-A6BF-7F16F991948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5900"/>
            <a:ext cx="4027487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27488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1493212-1225-43C9-AF40-6540261031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1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F4503AA9-C6BD-4503-AE78-09BC52B0E2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3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D4B4398D-ED0E-4BF7-BEBC-CDAD5D1144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6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9C841EF-7DBE-4D5C-BAF7-AEF6258855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7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92A705C-68DD-4D40-BCAB-F7A7283919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35AC246-A728-4162-941F-5600639FD6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39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073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F01F656-F9BB-40C7-A93A-1EBC24CAA1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581525"/>
            <a:ext cx="8207375" cy="960438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树状数组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utoUpdateAnimBg="0"/>
      <p:bldP spid="4098" grpId="1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04813"/>
            <a:ext cx="8207375" cy="5614987"/>
          </a:xfrm>
        </p:spPr>
        <p:txBody>
          <a:bodyPr/>
          <a:lstStyle/>
          <a:p>
            <a:r>
              <a:rPr lang="zh-CN" altLang="en-US" smtClean="0"/>
              <a:t>上面的算法原理</a:t>
            </a:r>
            <a:r>
              <a:rPr lang="en-US" altLang="zh-CN" smtClean="0"/>
              <a:t>,</a:t>
            </a:r>
            <a:r>
              <a:rPr lang="zh-CN" altLang="en-US" smtClean="0"/>
              <a:t>就是利用最后这段</a:t>
            </a:r>
            <a:r>
              <a:rPr lang="en-US" altLang="zh-CN" smtClean="0"/>
              <a:t>”10000”</a:t>
            </a:r>
            <a:r>
              <a:rPr lang="zh-CN" altLang="en-US" smtClean="0"/>
              <a:t>的性质</a:t>
            </a:r>
            <a:r>
              <a:rPr lang="en-US" altLang="zh-CN" smtClean="0"/>
              <a:t>,</a:t>
            </a:r>
            <a:r>
              <a:rPr lang="zh-CN" altLang="en-US" smtClean="0"/>
              <a:t>比如对于</a:t>
            </a:r>
            <a:r>
              <a:rPr lang="en-US" altLang="zh-CN" smtClean="0"/>
              <a:t>”10101000”</a:t>
            </a:r>
            <a:r>
              <a:rPr lang="zh-CN" altLang="en-US" smtClean="0"/>
              <a:t>求最末</a:t>
            </a:r>
            <a:r>
              <a:rPr lang="en-US" altLang="zh-CN" smtClean="0"/>
              <a:t>100</a:t>
            </a:r>
          </a:p>
          <a:p>
            <a:r>
              <a:rPr lang="en-US" altLang="zh-CN" smtClean="0"/>
              <a:t>10101000			</a:t>
            </a:r>
            <a:r>
              <a:rPr lang="zh-CN" altLang="en-US" smtClean="0"/>
              <a:t>这是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1010</a:t>
            </a:r>
            <a:r>
              <a:rPr lang="en-US" altLang="zh-CN" smtClean="0">
                <a:solidFill>
                  <a:srgbClr val="FF0000"/>
                </a:solidFill>
              </a:rPr>
              <a:t>0111			</a:t>
            </a:r>
            <a:r>
              <a:rPr lang="zh-CN" altLang="en-US" smtClean="0"/>
              <a:t>这是</a:t>
            </a:r>
            <a:r>
              <a:rPr lang="en-US" altLang="zh-CN" smtClean="0"/>
              <a:t>x-1</a:t>
            </a:r>
          </a:p>
          <a:p>
            <a:r>
              <a:rPr lang="en-US" altLang="zh-CN" smtClean="0"/>
              <a:t>00001111			</a:t>
            </a:r>
            <a:r>
              <a:rPr lang="zh-CN" altLang="en-US" smtClean="0"/>
              <a:t>这是</a:t>
            </a:r>
            <a:r>
              <a:rPr lang="en-US" altLang="zh-CN" smtClean="0"/>
              <a:t>x xor (x-1)</a:t>
            </a:r>
          </a:p>
          <a:p>
            <a:r>
              <a:rPr lang="en-US" altLang="zh-CN" smtClean="0"/>
              <a:t>00001000		</a:t>
            </a:r>
            <a:r>
              <a:rPr lang="zh-CN" altLang="en-US" smtClean="0"/>
              <a:t>这是</a:t>
            </a:r>
            <a:r>
              <a:rPr lang="en-US" altLang="zh-CN" smtClean="0"/>
              <a:t>(x xor (x-1)) and x</a:t>
            </a:r>
          </a:p>
          <a:p>
            <a:r>
              <a:rPr lang="en-US" altLang="zh-CN" smtClean="0"/>
              <a:t>-x</a:t>
            </a:r>
            <a:r>
              <a:rPr lang="zh-CN" altLang="en-US" smtClean="0"/>
              <a:t>的那个之所以可以是因为</a:t>
            </a:r>
            <a:r>
              <a:rPr lang="en-US" altLang="zh-CN" smtClean="0"/>
              <a:t>-x= (not x)+1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何实现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557338"/>
            <a:ext cx="7772400" cy="2849562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对应二进制数的最末连续</a:t>
            </a:r>
            <a:r>
              <a:rPr lang="en-US" altLang="zh-CN" smtClean="0"/>
              <a:t>0</a:t>
            </a:r>
            <a:r>
              <a:rPr lang="zh-CN" altLang="en-US" smtClean="0"/>
              <a:t>的个数如何得知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如何存储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如何在修改时访问需要访问的元素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如何在求和时访问需要访问的元素</a:t>
            </a:r>
            <a:r>
              <a:rPr lang="en-US" altLang="zh-CN" smtClean="0"/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树状数组有着明显的类似树一样的逻辑关系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让我们感觉应该使用树来存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可是事实上一维数组足矣</a:t>
            </a:r>
            <a:r>
              <a:rPr lang="en-US" altLang="zh-CN" dirty="0" smtClean="0"/>
              <a:t>!</a:t>
            </a:r>
          </a:p>
          <a:p>
            <a:pPr>
              <a:defRPr/>
            </a:pPr>
            <a:r>
              <a:rPr lang="zh-CN" altLang="en-US" dirty="0"/>
              <a:t>那</a:t>
            </a:r>
            <a:r>
              <a:rPr lang="zh-CN" altLang="en-US" dirty="0" smtClean="0"/>
              <a:t>你可能会问我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如何访问父亲</a:t>
            </a:r>
            <a:r>
              <a:rPr lang="zh-CN" altLang="en-US" dirty="0"/>
              <a:t>和</a:t>
            </a:r>
            <a:r>
              <a:rPr lang="zh-CN" altLang="en-US" dirty="0" smtClean="0"/>
              <a:t>兄弟</a:t>
            </a:r>
            <a:r>
              <a:rPr lang="en-US" altLang="zh-CN" dirty="0" smtClean="0"/>
              <a:t>?</a:t>
            </a:r>
          </a:p>
          <a:p>
            <a:pPr>
              <a:defRPr/>
            </a:pPr>
            <a:r>
              <a:rPr lang="zh-CN" altLang="en-US" dirty="0"/>
              <a:t>由</a:t>
            </a:r>
            <a:r>
              <a:rPr lang="zh-CN" altLang="en-US" dirty="0" smtClean="0"/>
              <a:t>于某元素和其父亲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最近的兄弟在下标上存在关系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),</a:t>
            </a:r>
            <a:r>
              <a:rPr lang="zh-CN" altLang="en-US" dirty="0" smtClean="0"/>
              <a:t>利用这个关系就可以用一维数组存储了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而且稍后你会发现</a:t>
            </a:r>
            <a:r>
              <a:rPr lang="en-US" altLang="zh-CN" dirty="0" smtClean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e</a:t>
            </a:r>
            <a:r>
              <a:rPr lang="zh-CN" altLang="en-US" dirty="0" smtClean="0"/>
              <a:t>数组即可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无需存储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何实现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557338"/>
            <a:ext cx="7772400" cy="2849562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对应二进制数的最末连续</a:t>
            </a:r>
            <a:r>
              <a:rPr lang="en-US" altLang="zh-CN" smtClean="0"/>
              <a:t>0</a:t>
            </a:r>
            <a:r>
              <a:rPr lang="zh-CN" altLang="en-US" smtClean="0"/>
              <a:t>的个数如何得知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如何存储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如何在修改时访问需要访问的元素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如何在求和时访问需要访问的元素</a:t>
            </a:r>
            <a:r>
              <a:rPr lang="en-US" altLang="zh-CN" smtClean="0"/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4822825"/>
          </a:xfrm>
        </p:spPr>
        <p:txBody>
          <a:bodyPr/>
          <a:lstStyle/>
          <a:p>
            <a:r>
              <a:rPr lang="zh-CN" altLang="en-US" sz="2400" dirty="0" smtClean="0"/>
              <a:t>事实上修改操作只涉及到父节点的访问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经过观察和探究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前人们得出了这个规律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父亲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比他大的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离他最近的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末位连续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比他多的数就是他的父亲</a:t>
            </a:r>
            <a:r>
              <a:rPr lang="en-US" altLang="zh-CN" sz="2400" dirty="0" smtClean="0"/>
              <a:t>,X</a:t>
            </a:r>
            <a:r>
              <a:rPr lang="zh-CN" altLang="en-US" sz="2400" dirty="0" smtClean="0"/>
              <a:t>节点父亲的编号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x+lowbit</a:t>
            </a:r>
            <a:r>
              <a:rPr lang="en-US" altLang="zh-CN" sz="2400" dirty="0" smtClean="0"/>
              <a:t>(x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412875"/>
            <a:ext cx="91440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x</a:t>
            </a:r>
            <a:r>
              <a:rPr lang="zh-CN" altLang="en-US" dirty="0" smtClean="0"/>
              <a:t>元素加上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95736" y="1988840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CN" dirty="0"/>
              <a:t> void add(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t)</a:t>
            </a:r>
          </a:p>
          <a:p>
            <a:pPr marL="0" indent="0">
              <a:buNone/>
              <a:defRPr/>
            </a:pPr>
            <a:r>
              <a:rPr lang="en-US" altLang="zh-CN" dirty="0"/>
              <a:t> {</a:t>
            </a:r>
          </a:p>
          <a:p>
            <a:pPr marL="0" indent="0">
              <a:buNone/>
              <a:defRPr/>
            </a:pPr>
            <a:r>
              <a:rPr lang="en-US" altLang="zh-CN" dirty="0"/>
              <a:t> 	while(x&lt;=n){</a:t>
            </a:r>
          </a:p>
          <a:p>
            <a:pPr marL="0" indent="0">
              <a:buNone/>
              <a:defRPr/>
            </a:pPr>
            <a:r>
              <a:rPr lang="en-US" altLang="zh-CN" dirty="0"/>
              <a:t> 		e[x]+=t;</a:t>
            </a:r>
          </a:p>
          <a:p>
            <a:pPr marL="0" indent="0">
              <a:buNone/>
              <a:defRPr/>
            </a:pPr>
            <a:r>
              <a:rPr lang="en-US" altLang="zh-CN" dirty="0"/>
              <a:t> 		x=</a:t>
            </a:r>
            <a:r>
              <a:rPr lang="en-US" altLang="zh-CN" dirty="0" err="1"/>
              <a:t>x+lowbit</a:t>
            </a:r>
            <a:r>
              <a:rPr lang="en-US" altLang="zh-CN" dirty="0"/>
              <a:t>(x);</a:t>
            </a:r>
          </a:p>
          <a:p>
            <a:pPr marL="0" indent="0">
              <a:buNone/>
              <a:defRPr/>
            </a:pPr>
            <a:r>
              <a:rPr lang="en-US" altLang="zh-CN" dirty="0"/>
              <a:t> 	}</a:t>
            </a:r>
          </a:p>
          <a:p>
            <a:pPr marL="0" indent="0">
              <a:buNone/>
              <a:defRPr/>
            </a:pPr>
            <a:r>
              <a:rPr lang="en-US" altLang="zh-CN" dirty="0"/>
              <a:t>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何实现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557338"/>
            <a:ext cx="7772400" cy="2849562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对应二进制数的最末连续</a:t>
            </a:r>
            <a:r>
              <a:rPr lang="en-US" altLang="zh-CN" smtClean="0"/>
              <a:t>0</a:t>
            </a:r>
            <a:r>
              <a:rPr lang="zh-CN" altLang="en-US" smtClean="0"/>
              <a:t>的个数如何得知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如何存储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如何在修改时访问需要访问的元素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如何在求和时访问需要访问的元素</a:t>
            </a:r>
            <a:r>
              <a:rPr lang="en-US" altLang="zh-CN" smtClean="0"/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求和操作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2160588"/>
          </a:xfrm>
        </p:spPr>
        <p:txBody>
          <a:bodyPr/>
          <a:lstStyle/>
          <a:p>
            <a:r>
              <a:rPr lang="zh-CN" altLang="en-US" smtClean="0"/>
              <a:t>首先要意识到</a:t>
            </a:r>
            <a:r>
              <a:rPr lang="en-US" altLang="zh-CN" smtClean="0"/>
              <a:t>,</a:t>
            </a:r>
            <a:r>
              <a:rPr lang="zh-CN" altLang="en-US" smtClean="0"/>
              <a:t>想求</a:t>
            </a:r>
            <a:r>
              <a:rPr lang="en-US" altLang="zh-CN" smtClean="0"/>
              <a:t>ei..ej</a:t>
            </a:r>
            <a:r>
              <a:rPr lang="zh-CN" altLang="en-US" smtClean="0"/>
              <a:t>的和</a:t>
            </a:r>
            <a:r>
              <a:rPr lang="en-US" altLang="zh-CN" smtClean="0"/>
              <a:t>,</a:t>
            </a:r>
            <a:r>
              <a:rPr lang="zh-CN" altLang="en-US" smtClean="0"/>
              <a:t>只需求出</a:t>
            </a:r>
            <a:r>
              <a:rPr lang="en-US" altLang="zh-CN" smtClean="0"/>
              <a:t>1..e(i-1)</a:t>
            </a:r>
            <a:r>
              <a:rPr lang="zh-CN" altLang="en-US" smtClean="0"/>
              <a:t>和</a:t>
            </a:r>
            <a:r>
              <a:rPr lang="en-US" altLang="zh-CN" smtClean="0"/>
              <a:t>1..ej</a:t>
            </a:r>
            <a:r>
              <a:rPr lang="zh-CN" altLang="en-US" smtClean="0"/>
              <a:t>的和就可以了</a:t>
            </a:r>
            <a:r>
              <a:rPr lang="en-US" altLang="zh-CN" smtClean="0"/>
              <a:t>.</a:t>
            </a:r>
            <a:r>
              <a:rPr lang="zh-CN" altLang="en-US" smtClean="0"/>
              <a:t>所以我们研究如何求</a:t>
            </a:r>
            <a:r>
              <a:rPr lang="en-US" altLang="zh-CN" smtClean="0"/>
              <a:t>1..ex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442913" y="3141663"/>
            <a:ext cx="8521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400" b="0" i="0" dirty="0" smtClean="0">
                <a:latin typeface="+mn-ea"/>
              </a:rPr>
              <a:t>当我们求</a:t>
            </a:r>
            <a:r>
              <a:rPr lang="en-US" altLang="zh-CN" sz="2400" b="0" i="0" dirty="0" smtClean="0">
                <a:latin typeface="+mn-ea"/>
              </a:rPr>
              <a:t>1..x</a:t>
            </a:r>
            <a:r>
              <a:rPr lang="zh-CN" altLang="en-US" sz="2400" b="0" i="0" dirty="0" smtClean="0">
                <a:latin typeface="+mn-ea"/>
              </a:rPr>
              <a:t>的信息时</a:t>
            </a:r>
            <a:r>
              <a:rPr lang="en-US" altLang="zh-CN" sz="2400" b="0" i="0" dirty="0" smtClean="0">
                <a:latin typeface="+mn-ea"/>
              </a:rPr>
              <a:t>,e[x]</a:t>
            </a:r>
            <a:r>
              <a:rPr lang="zh-CN" altLang="en-US" sz="2400" b="0" i="0" dirty="0" smtClean="0">
                <a:latin typeface="+mn-ea"/>
              </a:rPr>
              <a:t>如果包含的不是</a:t>
            </a:r>
            <a:r>
              <a:rPr lang="en-US" altLang="zh-CN" sz="2400" b="0" i="0" dirty="0" smtClean="0">
                <a:latin typeface="+mn-ea"/>
              </a:rPr>
              <a:t>1..x</a:t>
            </a:r>
            <a:r>
              <a:rPr lang="zh-CN" altLang="en-US" sz="2400" b="0" i="0" dirty="0" smtClean="0">
                <a:latin typeface="+mn-ea"/>
              </a:rPr>
              <a:t>的全部信息</a:t>
            </a:r>
            <a:r>
              <a:rPr lang="en-US" altLang="zh-CN" sz="2400" b="0" i="0" dirty="0" smtClean="0">
                <a:latin typeface="+mn-ea"/>
              </a:rPr>
              <a:t>,(</a:t>
            </a:r>
            <a:r>
              <a:rPr lang="zh-CN" altLang="en-US" sz="2400" b="0" i="0" dirty="0" smtClean="0">
                <a:latin typeface="+mn-ea"/>
              </a:rPr>
              <a:t>比如</a:t>
            </a:r>
            <a:r>
              <a:rPr lang="en-US" altLang="zh-CN" sz="2400" b="0" i="0" dirty="0" smtClean="0">
                <a:latin typeface="+mn-ea"/>
              </a:rPr>
              <a:t>e[6]=a[5]+a[6])</a:t>
            </a:r>
            <a:r>
              <a:rPr lang="zh-CN" altLang="en-US" sz="2400" b="0" i="0" dirty="0" smtClean="0">
                <a:latin typeface="+mn-ea"/>
              </a:rPr>
              <a:t>就需要再找一个</a:t>
            </a:r>
            <a:r>
              <a:rPr lang="en-US" altLang="zh-CN" sz="2400" b="0" i="0" dirty="0" smtClean="0">
                <a:latin typeface="+mn-ea"/>
              </a:rPr>
              <a:t>e[k](</a:t>
            </a:r>
            <a:r>
              <a:rPr lang="zh-CN" altLang="en-US" sz="2400" b="0" i="0" dirty="0" smtClean="0">
                <a:latin typeface="+mn-ea"/>
              </a:rPr>
              <a:t>显然</a:t>
            </a:r>
            <a:r>
              <a:rPr lang="en-US" altLang="zh-CN" sz="2400" b="0" i="0" dirty="0" smtClean="0">
                <a:latin typeface="+mn-ea"/>
              </a:rPr>
              <a:t>k&lt;x)</a:t>
            </a:r>
            <a:r>
              <a:rPr lang="zh-CN" altLang="en-US" sz="2400" b="0" i="0" dirty="0" smtClean="0">
                <a:latin typeface="+mn-ea"/>
              </a:rPr>
              <a:t>累加起来</a:t>
            </a:r>
            <a:r>
              <a:rPr lang="en-US" altLang="zh-CN" sz="2400" b="0" i="0" dirty="0" smtClean="0">
                <a:latin typeface="+mn-ea"/>
              </a:rPr>
              <a:t>,</a:t>
            </a:r>
            <a:r>
              <a:rPr lang="zh-CN" altLang="en-US" sz="2400" b="0" i="0" dirty="0" smtClean="0">
                <a:latin typeface="+mn-ea"/>
              </a:rPr>
              <a:t>这个</a:t>
            </a:r>
            <a:r>
              <a:rPr lang="en-US" altLang="zh-CN" sz="2400" b="0" i="0" dirty="0" smtClean="0">
                <a:latin typeface="+mn-ea"/>
              </a:rPr>
              <a:t>k</a:t>
            </a:r>
            <a:r>
              <a:rPr lang="zh-CN" altLang="en-US" sz="2400" b="0" i="0" dirty="0" smtClean="0">
                <a:latin typeface="+mn-ea"/>
              </a:rPr>
              <a:t>我们称之为</a:t>
            </a:r>
            <a:r>
              <a:rPr lang="en-US" altLang="zh-CN" sz="2400" b="0" i="0" dirty="0" smtClean="0">
                <a:latin typeface="+mn-ea"/>
              </a:rPr>
              <a:t>x</a:t>
            </a:r>
            <a:r>
              <a:rPr lang="zh-CN" altLang="en-US" sz="2400" b="0" i="0" dirty="0" smtClean="0">
                <a:latin typeface="+mn-ea"/>
              </a:rPr>
              <a:t>的前驱</a:t>
            </a:r>
            <a:r>
              <a:rPr lang="en-US" altLang="zh-CN" sz="2400" b="0" i="0" dirty="0" smtClean="0">
                <a:latin typeface="+mn-ea"/>
              </a:rPr>
              <a:t>,</a:t>
            </a:r>
            <a:r>
              <a:rPr lang="zh-CN" altLang="en-US" sz="2400" b="0" i="0" dirty="0" smtClean="0">
                <a:latin typeface="+mn-ea"/>
              </a:rPr>
              <a:t>举个例子</a:t>
            </a:r>
            <a:r>
              <a:rPr lang="en-US" altLang="zh-CN" sz="2400" b="0" i="0" dirty="0" smtClean="0">
                <a:latin typeface="+mn-ea"/>
              </a:rPr>
              <a:t>:a[1</a:t>
            </a:r>
            <a:r>
              <a:rPr lang="en-US" altLang="zh-CN" sz="2400" b="0" i="0" dirty="0" smtClean="0">
                <a:latin typeface="+mn-ea"/>
              </a:rPr>
              <a:t>]+a[2]+..+a[6]=e[6]+e[4],a[1]+a[2]+..a[7]=e[7]+e[6]+e[4]</a:t>
            </a:r>
          </a:p>
          <a:p>
            <a:pPr>
              <a:defRPr/>
            </a:pPr>
            <a:r>
              <a:rPr lang="zh-CN" altLang="en-US" sz="2400" b="0" i="0" dirty="0" smtClean="0">
                <a:latin typeface="+mn-ea"/>
              </a:rPr>
              <a:t>前驱的编号即为比自己小的</a:t>
            </a:r>
            <a:r>
              <a:rPr lang="en-US" altLang="zh-CN" sz="2400" b="0" i="0" dirty="0" smtClean="0">
                <a:latin typeface="+mn-ea"/>
              </a:rPr>
              <a:t>,</a:t>
            </a:r>
            <a:r>
              <a:rPr lang="zh-CN" altLang="en-US" sz="2400" b="0" i="0" dirty="0" smtClean="0">
                <a:latin typeface="+mn-ea"/>
              </a:rPr>
              <a:t>最近的</a:t>
            </a:r>
            <a:r>
              <a:rPr lang="en-US" altLang="zh-CN" sz="2400" b="0" i="0" dirty="0" smtClean="0">
                <a:latin typeface="+mn-ea"/>
              </a:rPr>
              <a:t>,</a:t>
            </a:r>
            <a:r>
              <a:rPr lang="zh-CN" altLang="en-US" sz="2400" b="0" i="0" dirty="0" smtClean="0">
                <a:latin typeface="+mn-ea"/>
              </a:rPr>
              <a:t>最末连续</a:t>
            </a:r>
            <a:r>
              <a:rPr lang="en-US" altLang="zh-CN" sz="2400" b="0" i="0" dirty="0" smtClean="0">
                <a:latin typeface="+mn-ea"/>
              </a:rPr>
              <a:t>0</a:t>
            </a:r>
            <a:r>
              <a:rPr lang="zh-CN" altLang="en-US" sz="2400" b="0" i="0" dirty="0" smtClean="0">
                <a:latin typeface="+mn-ea"/>
              </a:rPr>
              <a:t>比自己多的数</a:t>
            </a:r>
            <a:endParaRPr lang="en-US" altLang="zh-CN" sz="2400" b="0" i="0" dirty="0" smtClean="0">
              <a:latin typeface="+mn-ea"/>
            </a:endParaRPr>
          </a:p>
          <a:p>
            <a:pPr>
              <a:defRPr/>
            </a:pPr>
            <a:r>
              <a:rPr lang="en-US" altLang="zh-CN" sz="2400" b="0" i="0" dirty="0">
                <a:latin typeface="+mn-ea"/>
              </a:rPr>
              <a:t> </a:t>
            </a:r>
            <a:r>
              <a:rPr lang="en-US" altLang="zh-CN" sz="2400" b="0" i="0" dirty="0" smtClean="0">
                <a:latin typeface="+mn-ea"/>
              </a:rPr>
              <a:t>            </a:t>
            </a:r>
            <a:r>
              <a:rPr lang="zh-CN" altLang="en-US" sz="2400" b="0" i="0" dirty="0" smtClean="0">
                <a:latin typeface="+mn-ea"/>
              </a:rPr>
              <a:t>所以前驱</a:t>
            </a:r>
            <a:r>
              <a:rPr lang="en-US" altLang="zh-CN" sz="2400" b="0" i="0" dirty="0" smtClean="0"/>
              <a:t>=x-</a:t>
            </a:r>
            <a:r>
              <a:rPr lang="en-US" altLang="zh-CN" sz="2400" b="0" i="0" dirty="0" err="1" smtClean="0"/>
              <a:t>lowbit</a:t>
            </a:r>
            <a:r>
              <a:rPr lang="en-US" altLang="zh-CN" sz="2400" b="0" i="0" dirty="0" smtClean="0"/>
              <a:t>(x</a:t>
            </a:r>
            <a:r>
              <a:rPr lang="en-US" altLang="zh-CN" sz="2400" b="0" i="0" dirty="0" smtClean="0"/>
              <a:t>)</a:t>
            </a:r>
            <a:endParaRPr lang="en-US" altLang="zh-CN" sz="1200" b="0" i="0" dirty="0" smtClean="0"/>
          </a:p>
          <a:p>
            <a:pPr>
              <a:defRPr/>
            </a:pPr>
            <a:endParaRPr lang="zh-CN" altLang="en-US" sz="2400" b="0" i="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1440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求和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196975"/>
            <a:ext cx="8207375" cy="48228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{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s=0;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while(x&gt;0)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{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	s+=e[x];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	x-=</a:t>
            </a:r>
            <a:r>
              <a:rPr lang="en-US" altLang="zh-CN" sz="2000" dirty="0" err="1"/>
              <a:t>lowbit</a:t>
            </a:r>
            <a:r>
              <a:rPr lang="en-US" altLang="zh-CN" sz="2000" dirty="0"/>
              <a:t>(x);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}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	return s;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 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35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至此我们的树状数组就把大意讲解完毕了</a:t>
            </a:r>
            <a:r>
              <a:rPr lang="en-US" altLang="zh-CN" smtClean="0"/>
              <a:t>~</a:t>
            </a:r>
          </a:p>
          <a:p>
            <a:r>
              <a:rPr lang="zh-CN" altLang="en-US" smtClean="0"/>
              <a:t>可能你会问</a:t>
            </a:r>
            <a:r>
              <a:rPr lang="en-US" altLang="zh-CN" smtClean="0"/>
              <a:t>,</a:t>
            </a:r>
            <a:r>
              <a:rPr lang="zh-CN" altLang="en-US" smtClean="0"/>
              <a:t>如何建立树状数组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就当作树状数组一开始都是空的</a:t>
            </a:r>
            <a:r>
              <a:rPr lang="en-US" altLang="zh-CN" smtClean="0"/>
              <a:t>,</a:t>
            </a:r>
            <a:r>
              <a:rPr lang="zh-CN" altLang="en-US" smtClean="0"/>
              <a:t>不停的用修改操作修改就可以了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07375" cy="4822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这里有n个数,姑且命名为</a:t>
            </a:r>
            <a:r>
              <a:rPr lang="en-US" altLang="zh-CN" dirty="0" smtClean="0"/>
              <a:t>a1,a2…an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也可以当作数组a有n个元素.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实现两种操作:</a:t>
            </a:r>
          </a:p>
          <a:p>
            <a:pPr eaLnBrk="1" hangingPunct="1"/>
            <a:r>
              <a:rPr lang="zh-CN" altLang="en-US" dirty="0" smtClean="0"/>
              <a:t>修改某个数的值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求出某段数的和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a3+a4+..+a10+a11)</a:t>
            </a:r>
          </a:p>
          <a:p>
            <a:pPr eaLnBrk="1" hangingPunct="1"/>
            <a:r>
              <a:rPr lang="zh-CN" altLang="en-US" dirty="0" smtClean="0"/>
              <a:t>n&lt;=100000,总操作数&lt;=100000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07375" cy="1006475"/>
          </a:xfrm>
        </p:spPr>
        <p:txBody>
          <a:bodyPr/>
          <a:lstStyle/>
          <a:p>
            <a:pPr eaLnBrk="1" hangingPunct="1"/>
            <a:r>
              <a:rPr lang="zh-CN" altLang="en-US" smtClean="0"/>
              <a:t>我们先来看一个问题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29700" y="37893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914760" imgH="215725" progId="Equation.3">
                  <p:embed/>
                </p:oleObj>
              </mc:Choice>
              <mc:Fallback>
                <p:oleObj r:id="rId3" imgW="914760" imgH="215725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37893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99592" y="476672"/>
            <a:ext cx="6048672" cy="5904656"/>
          </a:xfrm>
          <a:extLst/>
        </p:spPr>
        <p:txBody>
          <a:bodyPr numCol="2"/>
          <a:lstStyle/>
          <a:p>
            <a:pPr marL="0" indent="0">
              <a:buNone/>
              <a:defRPr/>
            </a:pPr>
            <a:r>
              <a:rPr lang="en-US" altLang="zh-CN" sz="1400" dirty="0"/>
              <a:t> #define </a:t>
            </a:r>
            <a:r>
              <a:rPr lang="en-US" altLang="zh-CN" sz="1400" dirty="0" err="1"/>
              <a:t>lowbit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((-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)&amp;</a:t>
            </a:r>
            <a:r>
              <a:rPr lang="en-US" altLang="zh-CN" sz="1400" dirty="0" smtClean="0"/>
              <a:t>i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  <a:defRPr/>
            </a:pPr>
            <a:endParaRPr lang="en-US" altLang="zh-CN" sz="1400" dirty="0"/>
          </a:p>
          <a:p>
            <a:pPr marL="0" indent="0">
              <a:buNone/>
              <a:defRPr/>
            </a:pPr>
            <a:r>
              <a:rPr lang="en-US" altLang="zh-CN" sz="1400" dirty="0"/>
              <a:t> void add(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t)</a:t>
            </a:r>
            <a:endParaRPr lang="en-US" altLang="zh-CN" sz="1400" dirty="0"/>
          </a:p>
          <a:p>
            <a:pPr marL="0" indent="0">
              <a:buNone/>
              <a:defRPr/>
            </a:pPr>
            <a:r>
              <a:rPr lang="en-US" altLang="zh-CN" sz="1400" dirty="0"/>
              <a:t> {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	while(x&lt;=n){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		e[x</a:t>
            </a:r>
            <a:r>
              <a:rPr lang="en-US" altLang="zh-CN" sz="1400" dirty="0" smtClean="0"/>
              <a:t>]+=t;</a:t>
            </a:r>
            <a:endParaRPr lang="en-US" altLang="zh-CN" sz="1400" dirty="0"/>
          </a:p>
          <a:p>
            <a:pPr marL="0" indent="0">
              <a:buNone/>
              <a:defRPr/>
            </a:pPr>
            <a:r>
              <a:rPr lang="en-US" altLang="zh-CN" sz="1400" dirty="0"/>
              <a:t> 		x=</a:t>
            </a:r>
            <a:r>
              <a:rPr lang="en-US" altLang="zh-CN" sz="1400" dirty="0" err="1"/>
              <a:t>x+lowbit</a:t>
            </a:r>
            <a:r>
              <a:rPr lang="en-US" altLang="zh-CN" sz="1400" dirty="0"/>
              <a:t>(x);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	}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 rot="-1032366">
            <a:off x="765175" y="4573588"/>
            <a:ext cx="2520950" cy="935037"/>
            <a:chOff x="467544" y="4869160"/>
            <a:chExt cx="2520280" cy="936104"/>
          </a:xfrm>
        </p:grpSpPr>
        <p:sp>
          <p:nvSpPr>
            <p:cNvPr id="10" name="矩形 9"/>
            <p:cNvSpPr/>
            <p:nvPr/>
          </p:nvSpPr>
          <p:spPr bwMode="auto">
            <a:xfrm>
              <a:off x="467544" y="4869160"/>
              <a:ext cx="2304256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88900" h="1524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华文细黑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4967880"/>
              <a:ext cx="2376264" cy="76944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0" i="0" dirty="0">
                  <a:latin typeface="Forte" panose="03060902040502070203" pitchFamily="66" charset="0"/>
                  <a:ea typeface="宋体" panose="02010600030101010101" pitchFamily="2" charset="-122"/>
                </a:rPr>
                <a:t>So easy</a:t>
              </a:r>
              <a:endParaRPr lang="zh-CN" altLang="en-US" sz="4400" b="0" i="0" dirty="0">
                <a:latin typeface="Forte" panose="03060902040502070203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04048" y="339065"/>
            <a:ext cx="4320480" cy="342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</a:t>
            </a:r>
            <a:r>
              <a:rPr lang="en-US" altLang="zh-CN" sz="1400" dirty="0" err="1">
                <a:latin typeface="+mn-lt"/>
                <a:ea typeface="+mn-ea"/>
              </a:rPr>
              <a:t>int</a:t>
            </a:r>
            <a:r>
              <a:rPr lang="en-US" altLang="zh-CN" sz="1400" dirty="0">
                <a:latin typeface="+mn-lt"/>
                <a:ea typeface="+mn-ea"/>
              </a:rPr>
              <a:t> sum(</a:t>
            </a:r>
            <a:r>
              <a:rPr lang="en-US" altLang="zh-CN" sz="1400" dirty="0" err="1">
                <a:latin typeface="+mn-lt"/>
                <a:ea typeface="+mn-ea"/>
              </a:rPr>
              <a:t>int</a:t>
            </a:r>
            <a:r>
              <a:rPr lang="en-US" altLang="zh-CN" sz="1400" dirty="0">
                <a:latin typeface="+mn-lt"/>
                <a:ea typeface="+mn-ea"/>
              </a:rPr>
              <a:t> x)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{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</a:t>
            </a:r>
            <a:r>
              <a:rPr lang="en-US" altLang="zh-CN" sz="1400" dirty="0" err="1">
                <a:latin typeface="+mn-lt"/>
                <a:ea typeface="+mn-ea"/>
              </a:rPr>
              <a:t>int</a:t>
            </a:r>
            <a:r>
              <a:rPr lang="en-US" altLang="zh-CN" sz="1400" dirty="0">
                <a:latin typeface="+mn-lt"/>
                <a:ea typeface="+mn-ea"/>
              </a:rPr>
              <a:t> s=0;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while(x&gt;0)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{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	s+=e[x];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	x-=</a:t>
            </a:r>
            <a:r>
              <a:rPr lang="en-US" altLang="zh-CN" sz="1400" dirty="0" err="1">
                <a:latin typeface="+mn-lt"/>
                <a:ea typeface="+mn-ea"/>
              </a:rPr>
              <a:t>lowbit</a:t>
            </a:r>
            <a:r>
              <a:rPr lang="en-US" altLang="zh-CN" sz="1400" dirty="0">
                <a:latin typeface="+mn-lt"/>
                <a:ea typeface="+mn-ea"/>
              </a:rPr>
              <a:t>(x);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}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1400" dirty="0">
                <a:latin typeface="+mn-lt"/>
                <a:ea typeface="+mn-ea"/>
              </a:rPr>
              <a:t> 	return s;</a:t>
            </a:r>
          </a:p>
          <a:p>
            <a:pPr marL="0" indent="0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None/>
              <a:defRPr/>
            </a:pPr>
            <a:r>
              <a:rPr lang="en-US" altLang="zh-CN" sz="1400" dirty="0">
                <a:latin typeface="+mn-lt"/>
                <a:ea typeface="+mn-ea"/>
              </a:rPr>
              <a:t> }</a:t>
            </a:r>
            <a:endParaRPr lang="zh-CN" altLang="en-US" sz="1400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04813"/>
            <a:ext cx="8207375" cy="5614987"/>
          </a:xfrm>
        </p:spPr>
        <p:txBody>
          <a:bodyPr/>
          <a:lstStyle/>
          <a:p>
            <a:r>
              <a:rPr lang="zh-CN" altLang="en-US" dirty="0" smtClean="0"/>
              <a:t>推荐习题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POJ 2299</a:t>
            </a:r>
          </a:p>
          <a:p>
            <a:r>
              <a:rPr lang="en-US" altLang="zh-CN" dirty="0" smtClean="0"/>
              <a:t>POJ </a:t>
            </a:r>
            <a:r>
              <a:rPr lang="en-US" altLang="zh-CN" dirty="0" smtClean="0"/>
              <a:t>2352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怎么做?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方法1:开一个1..100000的数组,题目让我干啥我干啥.</a:t>
            </a:r>
          </a:p>
          <a:p>
            <a:pPr eaLnBrk="1" hangingPunct="1"/>
            <a:r>
              <a:rPr lang="zh-CN" altLang="en-US" dirty="0" smtClean="0"/>
              <a:t>时间复杂度:单次修改O(1),单次求和最坏O(n),总时间复杂度最坏为O(n^2),会超时.</a:t>
            </a:r>
          </a:p>
          <a:p>
            <a:pPr eaLnBrk="1" hangingPunct="1"/>
            <a:r>
              <a:rPr lang="zh-CN" altLang="en-US" dirty="0" smtClean="0"/>
              <a:t>为什么超时呢?因为每次我求和的速度太慢</a:t>
            </a:r>
            <a:r>
              <a:rPr lang="zh-CN" altLang="en-US" dirty="0" smtClean="0"/>
              <a:t>了。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476250"/>
            <a:ext cx="8207375" cy="583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方法2:开一个</a:t>
            </a:r>
            <a:r>
              <a:rPr lang="en-US" altLang="zh-CN" dirty="0" smtClean="0"/>
              <a:t>1..100000</a:t>
            </a:r>
            <a:r>
              <a:rPr lang="zh-CN" altLang="en-US" dirty="0" smtClean="0"/>
              <a:t>的数组e,e[i]存储的是</a:t>
            </a:r>
            <a:r>
              <a:rPr lang="en-US" altLang="zh-CN" dirty="0" smtClean="0"/>
              <a:t>a1+a2+..+</a:t>
            </a:r>
            <a:r>
              <a:rPr lang="en-US" altLang="zh-CN" dirty="0" err="1" smtClean="0"/>
              <a:t>ai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要求</a:t>
            </a:r>
            <a:r>
              <a:rPr lang="en-US" altLang="zh-CN" dirty="0" smtClean="0"/>
              <a:t>ai..</a:t>
            </a:r>
            <a:r>
              <a:rPr lang="en-US" altLang="zh-CN" dirty="0" err="1" smtClean="0"/>
              <a:t>aj</a:t>
            </a:r>
            <a:r>
              <a:rPr lang="zh-CN" altLang="en-US" dirty="0" smtClean="0"/>
              <a:t>的和,那么就是</a:t>
            </a:r>
            <a:r>
              <a:rPr lang="en-US" altLang="zh-CN" dirty="0" err="1" smtClean="0"/>
              <a:t>ej</a:t>
            </a:r>
            <a:r>
              <a:rPr lang="en-US" altLang="zh-CN" dirty="0" smtClean="0"/>
              <a:t>-e(i-1)</a:t>
            </a:r>
            <a:r>
              <a:rPr lang="zh-CN" altLang="en-US" dirty="0" smtClean="0"/>
              <a:t>.</a:t>
            </a:r>
          </a:p>
          <a:p>
            <a:pPr eaLnBrk="1" hangingPunct="1">
              <a:defRPr/>
            </a:pPr>
            <a:r>
              <a:rPr lang="zh-CN" altLang="en-US" dirty="0" smtClean="0"/>
              <a:t>显然!这下,单次求和的复杂度就变成了O(1)</a:t>
            </a:r>
            <a:r>
              <a:rPr lang="zh-CN" altLang="en-US" dirty="0" smtClean="0"/>
              <a:t>! 但是</a:t>
            </a:r>
            <a:r>
              <a:rPr lang="zh-CN" altLang="en-US" dirty="0" smtClean="0"/>
              <a:t>单次修改的最坏复杂度变成了O(n</a:t>
            </a:r>
            <a:r>
              <a:rPr lang="zh-CN" altLang="en-US" dirty="0" smtClean="0"/>
              <a:t>). </a:t>
            </a:r>
            <a:r>
              <a:rPr lang="zh-CN" altLang="en-US" dirty="0" smtClean="0">
                <a:latin typeface="+mn-ea"/>
              </a:rPr>
              <a:t>总</a:t>
            </a:r>
            <a:r>
              <a:rPr lang="zh-CN" altLang="en-US" dirty="0">
                <a:latin typeface="+mn-ea"/>
              </a:rPr>
              <a:t>复杂</a:t>
            </a:r>
            <a:r>
              <a:rPr lang="zh-CN" altLang="en-US" dirty="0" smtClean="0">
                <a:latin typeface="+mn-ea"/>
              </a:rPr>
              <a:t>度又变成了</a:t>
            </a:r>
            <a:r>
              <a:rPr lang="en-US" altLang="zh-CN" dirty="0" smtClean="0"/>
              <a:t>O(n^2)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看看我们这两次失败的尝试,原因在哪里呢?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原！因！就！是！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第一次我们数组元素</a:t>
            </a:r>
            <a:r>
              <a:rPr lang="en-US" altLang="zh-CN" smtClean="0"/>
              <a:t>ai</a:t>
            </a:r>
            <a:r>
              <a:rPr lang="zh-CN" altLang="en-US" smtClean="0"/>
              <a:t>存储的信息只包含那个</a:t>
            </a:r>
            <a:r>
              <a:rPr lang="en-US" altLang="zh-CN" smtClean="0"/>
              <a:t>ai</a:t>
            </a:r>
            <a:r>
              <a:rPr lang="zh-CN" altLang="en-US" smtClean="0"/>
              <a:t>,管的太少了!所以求和起来慢</a:t>
            </a:r>
          </a:p>
          <a:p>
            <a:pPr eaLnBrk="1" hangingPunct="1"/>
            <a:r>
              <a:rPr lang="zh-CN" altLang="en-US" smtClean="0"/>
              <a:t>第二次我们数组元素</a:t>
            </a:r>
            <a:r>
              <a:rPr lang="en-US" altLang="zh-CN" smtClean="0"/>
              <a:t>ei</a:t>
            </a:r>
            <a:r>
              <a:rPr lang="zh-CN" altLang="en-US" smtClean="0"/>
              <a:t>存储的信息包含了</a:t>
            </a:r>
            <a:r>
              <a:rPr lang="en-US" altLang="zh-CN" smtClean="0"/>
              <a:t>a1,a2..ai</a:t>
            </a:r>
            <a:r>
              <a:rPr lang="zh-CN" altLang="en-US" smtClean="0"/>
              <a:t>,管的太多了...这样会导致修改a值的时候涉及到的元素太多了</a:t>
            </a:r>
          </a:p>
          <a:p>
            <a:pPr eaLnBrk="1" hangingPunct="1"/>
            <a:r>
              <a:rPr lang="zh-CN" altLang="en-US" smtClean="0"/>
              <a:t>容易想到,我们如果能想到一种方法,让数组元素存储的a的数目适当多,就可以了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引入新形式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这里引入一种新的存储方式</a:t>
            </a:r>
            <a:endParaRPr lang="en-US" altLang="zh-CN" smtClean="0"/>
          </a:p>
          <a:p>
            <a:r>
              <a:rPr lang="zh-CN" altLang="en-US" smtClean="0"/>
              <a:t>每个</a:t>
            </a:r>
            <a:r>
              <a:rPr lang="en-US" altLang="zh-CN" smtClean="0"/>
              <a:t>ei</a:t>
            </a:r>
            <a:r>
              <a:rPr lang="zh-CN" altLang="en-US" smtClean="0"/>
              <a:t>存储的</a:t>
            </a:r>
            <a:r>
              <a:rPr lang="en-US" altLang="zh-CN" smtClean="0"/>
              <a:t>a</a:t>
            </a:r>
            <a:r>
              <a:rPr lang="zh-CN" altLang="en-US" smtClean="0"/>
              <a:t>元素数目不是一开始规定好的</a:t>
            </a:r>
            <a:r>
              <a:rPr lang="en-US" altLang="zh-CN" smtClean="0"/>
              <a:t>,</a:t>
            </a:r>
            <a:r>
              <a:rPr lang="zh-CN" altLang="en-US" smtClean="0"/>
              <a:t>而是根据</a:t>
            </a:r>
            <a:r>
              <a:rPr lang="en-US" altLang="zh-CN" smtClean="0"/>
              <a:t>i</a:t>
            </a:r>
            <a:r>
              <a:rPr lang="zh-CN" altLang="en-US" smtClean="0"/>
              <a:t>的不同而不同的</a:t>
            </a:r>
            <a:endParaRPr lang="en-US" altLang="zh-CN" smtClean="0"/>
          </a:p>
          <a:p>
            <a:r>
              <a:rPr lang="zh-CN" altLang="en-US" smtClean="0"/>
              <a:t>进而达到什么目的呢</a:t>
            </a:r>
            <a:r>
              <a:rPr lang="en-US" altLang="zh-CN" smtClean="0"/>
              <a:t>?</a:t>
            </a:r>
            <a:r>
              <a:rPr lang="zh-CN" altLang="en-US" smtClean="0"/>
              <a:t>树一样形状的存储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下面看下形象的解释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323850" y="2060575"/>
            <a:ext cx="8640763" cy="4111625"/>
          </a:xfrm>
        </p:spPr>
        <p:txBody>
          <a:bodyPr/>
          <a:lstStyle/>
          <a:p>
            <a:r>
              <a:rPr lang="zh-CN" altLang="en-US" sz="2000" dirty="0" smtClean="0"/>
              <a:t>方格中数字代表对应数组的第几个元素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下排是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数组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其上方的是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数组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最下的二进制则是对应编号的二进制表示</a:t>
            </a:r>
            <a:r>
              <a:rPr lang="en-US" altLang="zh-CN" sz="2000" dirty="0" smtClean="0"/>
              <a:t>.</a:t>
            </a:r>
          </a:p>
          <a:p>
            <a:r>
              <a:rPr lang="zh-CN" altLang="en-US" sz="2000" dirty="0" smtClean="0"/>
              <a:t>箭头表示这个数组元素被哪个数组元素包含了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e[2]=e[1]+a[2]=a[1]+a[2], e[4</a:t>
            </a:r>
            <a:r>
              <a:rPr lang="en-US" altLang="zh-CN" sz="2000" dirty="0" smtClean="0"/>
              <a:t>]=e[2</a:t>
            </a:r>
            <a:r>
              <a:rPr lang="en-US" altLang="zh-CN" sz="2000" dirty="0" smtClean="0"/>
              <a:t>]+a[3]+a[4]=a[1]+a[2]+a[3]+a[4].</a:t>
            </a:r>
          </a:p>
          <a:p>
            <a:r>
              <a:rPr lang="zh-CN" altLang="en-US" sz="2000" dirty="0" smtClean="0"/>
              <a:t>注意观察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每个元素至多仅被一个元素包含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这点和树有很大相同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但整体并不是树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每个</a:t>
            </a:r>
            <a:r>
              <a:rPr lang="en-US" altLang="zh-CN" sz="2000" dirty="0" err="1" smtClean="0"/>
              <a:t>ei</a:t>
            </a:r>
            <a:r>
              <a:rPr lang="zh-CN" altLang="en-US" sz="2000" dirty="0" smtClean="0"/>
              <a:t>可认为是仅包含</a:t>
            </a:r>
            <a:r>
              <a:rPr lang="en-US" altLang="zh-CN" sz="2000" dirty="0" err="1" smtClean="0"/>
              <a:t>ai</a:t>
            </a:r>
            <a:r>
              <a:rPr lang="zh-CN" altLang="en-US" sz="2000" dirty="0" smtClean="0"/>
              <a:t>和其它若干个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元素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</a:rPr>
              <a:t>每个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ei</a:t>
            </a:r>
            <a:r>
              <a:rPr lang="zh-CN" altLang="en-US" sz="2000" dirty="0" smtClean="0">
                <a:solidFill>
                  <a:srgbClr val="FF0000"/>
                </a:solidFill>
              </a:rPr>
              <a:t>包含的元素数目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包括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ai</a:t>
            </a:r>
            <a:r>
              <a:rPr lang="zh-CN" altLang="en-US" sz="2000" dirty="0" smtClean="0">
                <a:solidFill>
                  <a:srgbClr val="FF0000"/>
                </a:solidFill>
              </a:rPr>
              <a:t>在内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2^k</a:t>
            </a:r>
            <a:r>
              <a:rPr lang="zh-CN" altLang="en-US" sz="2000" dirty="0">
                <a:solidFill>
                  <a:srgbClr val="FF0000"/>
                </a:solidFill>
              </a:rPr>
              <a:t>（其中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为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二进制</a:t>
            </a:r>
            <a:r>
              <a:rPr lang="zh-CN" altLang="en-US" sz="2000" dirty="0">
                <a:solidFill>
                  <a:srgbClr val="FF0000"/>
                </a:solidFill>
              </a:rPr>
              <a:t>末尾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的个数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					</a:t>
            </a:r>
            <a:r>
              <a:rPr lang="en-US" altLang="zh-CN" sz="2000" dirty="0" smtClean="0">
                <a:solidFill>
                  <a:srgbClr val="FF0000"/>
                </a:solidFill>
              </a:rPr>
              <a:t>		</a:t>
            </a:r>
            <a:endParaRPr lang="zh-CN" altLang="en-US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何实现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557338"/>
            <a:ext cx="7772400" cy="2849562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对应二进制数的最末连续</a:t>
            </a:r>
            <a:r>
              <a:rPr lang="en-US" altLang="zh-CN" smtClean="0"/>
              <a:t>0</a:t>
            </a:r>
            <a:r>
              <a:rPr lang="zh-CN" altLang="en-US" smtClean="0"/>
              <a:t>的个数如何得知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如何存储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如何在修改时访问需要访问的元素</a:t>
            </a:r>
            <a:r>
              <a:rPr lang="en-US" altLang="zh-CN" smtClean="0"/>
              <a:t>?</a:t>
            </a:r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如何在求和时访问需要访问的元素</a:t>
            </a:r>
            <a:r>
              <a:rPr lang="en-US" altLang="zh-CN" smtClean="0"/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之后将会说到</a:t>
            </a:r>
            <a:r>
              <a:rPr lang="en-US" altLang="zh-CN" smtClean="0"/>
              <a:t>,</a:t>
            </a:r>
            <a:r>
              <a:rPr lang="zh-CN" altLang="en-US" smtClean="0"/>
              <a:t>在实际应用中</a:t>
            </a:r>
            <a:r>
              <a:rPr lang="en-US" altLang="zh-CN" smtClean="0"/>
              <a:t>,</a:t>
            </a:r>
            <a:r>
              <a:rPr lang="zh-CN" altLang="en-US" smtClean="0"/>
              <a:t>我们需要的不是最末连续的</a:t>
            </a:r>
            <a:r>
              <a:rPr lang="en-US" altLang="zh-CN" smtClean="0"/>
              <a:t>0</a:t>
            </a:r>
            <a:r>
              <a:rPr lang="zh-CN" altLang="en-US" smtClean="0"/>
              <a:t>的个数</a:t>
            </a:r>
            <a:r>
              <a:rPr lang="en-US" altLang="zh-CN" smtClean="0"/>
              <a:t>,</a:t>
            </a:r>
            <a:r>
              <a:rPr lang="zh-CN" altLang="en-US" smtClean="0"/>
              <a:t>而是最末那段</a:t>
            </a:r>
            <a:r>
              <a:rPr lang="en-US" altLang="zh-CN" smtClean="0"/>
              <a:t>”1000”</a:t>
            </a:r>
            <a:r>
              <a:rPr lang="zh-CN" altLang="en-US" smtClean="0"/>
              <a:t>对应的十进制数</a:t>
            </a:r>
            <a:r>
              <a:rPr lang="en-US" altLang="zh-CN" smtClean="0"/>
              <a:t>(</a:t>
            </a:r>
            <a:r>
              <a:rPr lang="zh-CN" altLang="en-US" smtClean="0"/>
              <a:t>虽然二者显然可以互推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请大家研究一下这段求</a:t>
            </a:r>
            <a:r>
              <a:rPr lang="en-US" altLang="zh-CN" smtClean="0"/>
              <a:t>”1000”</a:t>
            </a:r>
            <a:r>
              <a:rPr lang="zh-CN" altLang="en-US" smtClean="0"/>
              <a:t>的伪代码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lowbit(x) := </a:t>
            </a:r>
            <a:r>
              <a:rPr lang="en-US" altLang="zh-CN" smtClean="0">
                <a:solidFill>
                  <a:srgbClr val="002060"/>
                </a:solidFill>
              </a:rPr>
              <a:t>(</a:t>
            </a:r>
            <a:r>
              <a:rPr lang="en-US" altLang="zh-CN" smtClean="0">
                <a:solidFill>
                  <a:srgbClr val="0070C0"/>
                </a:solidFill>
              </a:rPr>
              <a:t>(</a:t>
            </a:r>
            <a:r>
              <a:rPr lang="en-US" altLang="zh-CN" smtClean="0">
                <a:solidFill>
                  <a:srgbClr val="00B050"/>
                </a:solidFill>
              </a:rPr>
              <a:t>(</a:t>
            </a:r>
            <a:r>
              <a:rPr lang="en-US" altLang="zh-CN" smtClean="0"/>
              <a:t>x-1</a:t>
            </a:r>
            <a:r>
              <a:rPr lang="en-US" altLang="zh-CN" smtClean="0">
                <a:solidFill>
                  <a:srgbClr val="00B050"/>
                </a:solidFill>
              </a:rPr>
              <a:t>)</a:t>
            </a:r>
            <a:r>
              <a:rPr lang="en-US" altLang="zh-CN" smtClean="0"/>
              <a:t> xor x</a:t>
            </a:r>
            <a:r>
              <a:rPr lang="en-US" altLang="zh-CN" smtClean="0">
                <a:solidFill>
                  <a:srgbClr val="0070C0"/>
                </a:solidFill>
              </a:rPr>
              <a:t>)</a:t>
            </a:r>
            <a:r>
              <a:rPr lang="en-US" altLang="zh-CN" smtClean="0"/>
              <a:t> and x</a:t>
            </a:r>
            <a:r>
              <a:rPr lang="en-US" altLang="zh-CN" smtClean="0">
                <a:solidFill>
                  <a:srgbClr val="002060"/>
                </a:solidFill>
              </a:rPr>
              <a:t>)</a:t>
            </a:r>
            <a:r>
              <a:rPr lang="en-US" altLang="zh-CN" smtClean="0"/>
              <a:t>;</a:t>
            </a:r>
          </a:p>
          <a:p>
            <a:r>
              <a:rPr lang="zh-CN" altLang="en-US" smtClean="0"/>
              <a:t>如果你对补码有所了解</a:t>
            </a:r>
            <a:r>
              <a:rPr lang="en-US" altLang="zh-CN" smtClean="0"/>
              <a:t>,</a:t>
            </a:r>
            <a:r>
              <a:rPr lang="zh-CN" altLang="en-US" smtClean="0"/>
              <a:t>还可以看看这个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       lowbit(x) := </a:t>
            </a:r>
            <a:r>
              <a:rPr lang="en-US" altLang="zh-CN" smtClean="0">
                <a:solidFill>
                  <a:srgbClr val="002060"/>
                </a:solidFill>
              </a:rPr>
              <a:t>(</a:t>
            </a:r>
            <a:r>
              <a:rPr lang="en-US" altLang="zh-CN" smtClean="0">
                <a:solidFill>
                  <a:srgbClr val="0070C0"/>
                </a:solidFill>
              </a:rPr>
              <a:t>(</a:t>
            </a:r>
            <a:r>
              <a:rPr lang="en-US" altLang="zh-CN" smtClean="0"/>
              <a:t>-x</a:t>
            </a:r>
            <a:r>
              <a:rPr lang="en-US" altLang="zh-CN" smtClean="0">
                <a:solidFill>
                  <a:srgbClr val="0070C0"/>
                </a:solidFill>
              </a:rPr>
              <a:t>)</a:t>
            </a:r>
            <a:r>
              <a:rPr lang="en-US" altLang="zh-CN" smtClean="0"/>
              <a:t> and x</a:t>
            </a:r>
            <a:r>
              <a:rPr lang="en-US" altLang="zh-CN" smtClean="0">
                <a:solidFill>
                  <a:srgbClr val="002060"/>
                </a:solidFill>
              </a:rPr>
              <a:t>)</a:t>
            </a:r>
            <a:r>
              <a:rPr lang="en-US" altLang="zh-CN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6AB"/>
      </a:accent5>
      <a:accent6>
        <a:srgbClr val="C54F00"/>
      </a:accent6>
      <a:hlink>
        <a:srgbClr val="963D00"/>
      </a:hlink>
      <a:folHlink>
        <a:srgbClr val="FFC78F"/>
      </a:folHlink>
    </a:clrScheme>
    <a:fontScheme name="演示设计">
      <a:majorFont>
        <a:latin typeface="Arial"/>
        <a:ea typeface="微软雅黑"/>
        <a:cs typeface=""/>
      </a:majorFont>
      <a:minorFont>
        <a:latin typeface="Arial"/>
        <a:ea typeface="文鼎中钢笔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C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021"/>
      </a:accent1>
      <a:accent2>
        <a:srgbClr val="DA5800"/>
      </a:accent2>
      <a:accent3>
        <a:srgbClr val="FFFFFF"/>
      </a:accent3>
      <a:accent4>
        <a:srgbClr val="000000"/>
      </a:accent4>
      <a:accent5>
        <a:srgbClr val="FFC6AB"/>
      </a:accent5>
      <a:accent6>
        <a:srgbClr val="C54F00"/>
      </a:accent6>
      <a:hlink>
        <a:srgbClr val="963D00"/>
      </a:hlink>
      <a:folHlink>
        <a:srgbClr val="FFC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FF9021"/>
    </a:accent1>
    <a:accent2>
      <a:srgbClr val="DA5800"/>
    </a:accent2>
    <a:accent3>
      <a:srgbClr val="FFFFFF"/>
    </a:accent3>
    <a:accent4>
      <a:srgbClr val="000000"/>
    </a:accent4>
    <a:accent5>
      <a:srgbClr val="FFC6AB"/>
    </a:accent5>
    <a:accent6>
      <a:srgbClr val="C54F00"/>
    </a:accent6>
    <a:hlink>
      <a:srgbClr val="963D00"/>
    </a:hlink>
    <a:folHlink>
      <a:srgbClr val="FFC78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157255682</TotalTime>
  <Pages>0</Pages>
  <Words>1272</Words>
  <Characters>0</Characters>
  <Application>Microsoft Office PowerPoint</Application>
  <DocSecurity>0</DocSecurity>
  <PresentationFormat>全屏显示(4:3)</PresentationFormat>
  <Lines>0</Lines>
  <Paragraphs>137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宋体</vt:lpstr>
      <vt:lpstr>华文细黑</vt:lpstr>
      <vt:lpstr>微软雅黑</vt:lpstr>
      <vt:lpstr>Wingdings</vt:lpstr>
      <vt:lpstr>文鼎中钢笔行楷</vt:lpstr>
      <vt:lpstr>Forte</vt:lpstr>
      <vt:lpstr>Arial</vt:lpstr>
      <vt:lpstr>MS UI Gothic</vt:lpstr>
      <vt:lpstr>演示设计</vt:lpstr>
      <vt:lpstr>Microsoft 公式 3.0</vt:lpstr>
      <vt:lpstr>树状数组</vt:lpstr>
      <vt:lpstr>我们先来看一个问题</vt:lpstr>
      <vt:lpstr>怎么做?</vt:lpstr>
      <vt:lpstr>PowerPoint 演示文稿</vt:lpstr>
      <vt:lpstr>原！因！就！是！</vt:lpstr>
      <vt:lpstr>引入新形式!</vt:lpstr>
      <vt:lpstr>PowerPoint 演示文稿</vt:lpstr>
      <vt:lpstr>如何实现</vt:lpstr>
      <vt:lpstr>位运算!</vt:lpstr>
      <vt:lpstr>PowerPoint 演示文稿</vt:lpstr>
      <vt:lpstr>如何实现</vt:lpstr>
      <vt:lpstr>一维数组!</vt:lpstr>
      <vt:lpstr>如何实现</vt:lpstr>
      <vt:lpstr>修改操作</vt:lpstr>
      <vt:lpstr>给x元素加上t</vt:lpstr>
      <vt:lpstr>如何实现</vt:lpstr>
      <vt:lpstr>求和操作</vt:lpstr>
      <vt:lpstr>对1到x求和</vt:lpstr>
      <vt:lpstr>模板</vt:lpstr>
      <vt:lpstr>PowerPoint 演示文稿</vt:lpstr>
      <vt:lpstr>PowerPoint 演示文稿</vt:lpstr>
      <vt:lpstr>谢谢!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</dc:title>
  <dc:creator>Aule</dc:creator>
  <cp:lastModifiedBy>潘玉斌</cp:lastModifiedBy>
  <cp:revision>55</cp:revision>
  <cp:lastPrinted>1899-12-30T00:00:00Z</cp:lastPrinted>
  <dcterms:created xsi:type="dcterms:W3CDTF">2009-07-31T17:10:00Z</dcterms:created>
  <dcterms:modified xsi:type="dcterms:W3CDTF">2014-04-16T10:56:35Z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