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sldIdLst>
    <p:sldId id="440" r:id="rId3"/>
    <p:sldId id="441" r:id="rId4"/>
    <p:sldId id="413" r:id="rId5"/>
    <p:sldId id="43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8/4/2016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删除操作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221440" y="1452479"/>
            <a:ext cx="47602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Delete (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t,v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  If s[t]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≤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2 then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2    record 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key[t]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3    t 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left[t]+right[t]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4    Exit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5  s[t] 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s[t]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－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6  If v=key[t] then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7    Delete(left[t],v[t]+1)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8    Key[t] </a:t>
            </a:r>
            <a:r>
              <a:rPr lang="zh-CN" altLang="zh-CN" sz="2000" kern="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←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 record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9    Maintain(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t,true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10 Else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11   If v&lt;key[t] then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12     Delete(left[t],v)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13   Else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14     Delete(right[t],v)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15   Maintain(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t,v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&lt;key[t])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13812" y="2142582"/>
            <a:ext cx="4141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增加了删除的简易程度，如果在</a:t>
            </a:r>
            <a:r>
              <a:rPr lang="en-US" altLang="zh-CN" dirty="0"/>
              <a:t>SBT</a:t>
            </a:r>
            <a:r>
              <a:rPr lang="zh-CN" altLang="en-US" dirty="0"/>
              <a:t>中没有这么一个值让我们删除，我们就删除搜索到的最后一个结点，并且记录它。下面是标准删除过程的伪代码。</a:t>
            </a:r>
          </a:p>
        </p:txBody>
      </p:sp>
    </p:spTree>
    <p:extLst>
      <p:ext uri="{BB962C8B-B14F-4D97-AF65-F5344CB8AC3E}">
        <p14:creationId xmlns:p14="http://schemas.microsoft.com/office/powerpoint/2010/main" val="51663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更简洁的删除操作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0" y="1488338"/>
            <a:ext cx="120530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Delete (</a:t>
            </a:r>
            <a:r>
              <a:rPr lang="en-US" altLang="zh-CN" sz="2000" kern="100" dirty="0" err="1">
                <a:latin typeface="Courier New" panose="02070309020205020404" pitchFamily="49" charset="0"/>
                <a:ea typeface="宋体" panose="02010600030101010101" pitchFamily="2" charset="-122"/>
              </a:rPr>
              <a:t>t,v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  s[t] ← s[t]</a:t>
            </a:r>
            <a:r>
              <a:rPr lang="zh-CN" altLang="en-US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－</a:t>
            </a: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2  If (v=key[t])or(v&lt;key[t])and(left[t]=0)or(v&gt;key[t])and(right[t]=0) then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3    Delete ← key[t]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4    If (left[t]=0)or(right[t]=0) then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5      t ← left[t]+right[t]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6    Else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7      key[t] ← Delete(left[t],v[t]+1)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8  Else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9    If v&lt;key[t] then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10     Delete(left[t],v)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11   Else</a:t>
            </a:r>
          </a:p>
          <a:p>
            <a:pPr indent="228600" algn="just">
              <a:spcAft>
                <a:spcPts val="0"/>
              </a:spcAft>
            </a:pPr>
            <a:r>
              <a:rPr lang="en-US" altLang="zh-CN" sz="2000" kern="100" dirty="0">
                <a:latin typeface="Courier New" panose="02070309020205020404" pitchFamily="49" charset="0"/>
                <a:ea typeface="宋体" panose="02010600030101010101" pitchFamily="2" charset="-122"/>
              </a:rPr>
              <a:t>12     Delete(right[t],v)</a:t>
            </a:r>
          </a:p>
        </p:txBody>
      </p:sp>
      <p:sp>
        <p:nvSpPr>
          <p:cNvPr id="3" name="矩形 2"/>
          <p:cNvSpPr/>
          <p:nvPr/>
        </p:nvSpPr>
        <p:spPr>
          <a:xfrm>
            <a:off x="5441576" y="45281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       实际上</a:t>
            </a:r>
            <a:r>
              <a:rPr lang="zh-CN" altLang="en-US" dirty="0"/>
              <a:t>这是没有任何其他功能的，最简单的删除。这里的</a:t>
            </a:r>
            <a:r>
              <a:rPr lang="en-US" altLang="zh-CN" dirty="0"/>
              <a:t>Delete(</a:t>
            </a:r>
            <a:r>
              <a:rPr lang="en-US" altLang="zh-CN" dirty="0" err="1"/>
              <a:t>t,v</a:t>
            </a:r>
            <a:r>
              <a:rPr lang="en-US" altLang="zh-CN" dirty="0"/>
              <a:t>)</a:t>
            </a:r>
            <a:r>
              <a:rPr lang="zh-CN" altLang="en-US" dirty="0"/>
              <a:t>是函数，它的返回值是被删除的结点的值。虽然他会破坏</a:t>
            </a:r>
            <a:r>
              <a:rPr lang="en-US" altLang="zh-CN" dirty="0"/>
              <a:t>SBT</a:t>
            </a:r>
            <a:r>
              <a:rPr lang="zh-CN" altLang="en-US" dirty="0"/>
              <a:t>的结构，但是使用上面的插入，它还是一棵高度为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*)</a:t>
            </a:r>
            <a:r>
              <a:rPr lang="zh-CN" altLang="en-US" dirty="0"/>
              <a:t>的</a:t>
            </a:r>
            <a:r>
              <a:rPr lang="en-US" altLang="zh-CN" dirty="0"/>
              <a:t>BST</a:t>
            </a:r>
            <a:r>
              <a:rPr lang="zh-CN" altLang="en-US" dirty="0"/>
              <a:t>。这里的</a:t>
            </a:r>
            <a:r>
              <a:rPr lang="en-US" altLang="zh-CN" dirty="0"/>
              <a:t>n*</a:t>
            </a:r>
            <a:r>
              <a:rPr lang="zh-CN" altLang="en-US" dirty="0"/>
              <a:t>是所有插入结点的个数，而不是当前结点的个数！</a:t>
            </a:r>
          </a:p>
        </p:txBody>
      </p:sp>
    </p:spTree>
    <p:extLst>
      <p:ext uri="{BB962C8B-B14F-4D97-AF65-F5344CB8AC3E}">
        <p14:creationId xmlns:p14="http://schemas.microsoft.com/office/powerpoint/2010/main" val="35846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zh-CN" altLang="en-US" b="1" dirty="0"/>
              <a:t>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900517" y="1993810"/>
            <a:ext cx="87047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返回在第</a:t>
            </a:r>
            <a:r>
              <a:rPr lang="en-US" altLang="zh-CN" dirty="0"/>
              <a:t>k</a:t>
            </a:r>
            <a:r>
              <a:rPr lang="zh-CN" altLang="en-US" dirty="0"/>
              <a:t>位置上的结点</a:t>
            </a:r>
            <a:r>
              <a:rPr lang="en-US" altLang="zh-CN" dirty="0"/>
              <a:t>(</a:t>
            </a:r>
            <a:r>
              <a:rPr lang="zh-CN" altLang="en-US" dirty="0"/>
              <a:t>即返回根为</a:t>
            </a:r>
            <a:r>
              <a:rPr lang="en-US" altLang="zh-CN" dirty="0"/>
              <a:t>t</a:t>
            </a:r>
            <a:r>
              <a:rPr lang="zh-CN" altLang="en-US" dirty="0"/>
              <a:t>的树中排名为</a:t>
            </a:r>
            <a:r>
              <a:rPr lang="en-US" altLang="zh-CN" dirty="0"/>
              <a:t>k</a:t>
            </a:r>
            <a:r>
              <a:rPr lang="zh-CN" altLang="en-US" dirty="0"/>
              <a:t>的结点。</a:t>
            </a:r>
            <a:r>
              <a:rPr lang="en-US" altLang="zh-CN" dirty="0"/>
              <a:t>)</a:t>
            </a:r>
            <a:r>
              <a:rPr lang="zh-CN" altLang="en-US" dirty="0"/>
              <a:t>。显然它包括了取大（</a:t>
            </a:r>
            <a:r>
              <a:rPr lang="en-US" altLang="zh-CN" dirty="0"/>
              <a:t>Maximum</a:t>
            </a:r>
            <a:r>
              <a:rPr lang="zh-CN" altLang="en-US" dirty="0"/>
              <a:t>）和取小（</a:t>
            </a:r>
            <a:r>
              <a:rPr lang="en-US" altLang="zh-CN" dirty="0" err="1"/>
              <a:t>Minimun</a:t>
            </a:r>
            <a:r>
              <a:rPr lang="zh-CN" altLang="en-US" dirty="0"/>
              <a:t>），取大等价于</a:t>
            </a:r>
            <a:r>
              <a:rPr lang="en-US" altLang="zh-CN" dirty="0"/>
              <a:t>Select(t,1)</a:t>
            </a:r>
            <a:r>
              <a:rPr lang="zh-CN" altLang="en-US" dirty="0"/>
              <a:t>，取小等价于</a:t>
            </a:r>
            <a:r>
              <a:rPr lang="en-US" altLang="zh-CN" dirty="0"/>
              <a:t>Select(</a:t>
            </a:r>
            <a:r>
              <a:rPr lang="en-US" altLang="zh-CN" dirty="0" err="1"/>
              <a:t>t,s</a:t>
            </a:r>
            <a:r>
              <a:rPr lang="en-US" altLang="zh-CN" dirty="0"/>
              <a:t>[t])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Select(</a:t>
            </a:r>
            <a:r>
              <a:rPr lang="en-US" altLang="zh-CN" dirty="0" err="1" smtClean="0"/>
              <a:t>t,k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If k=s[left[t]]+1 then</a:t>
            </a:r>
          </a:p>
          <a:p>
            <a:r>
              <a:rPr lang="en-US" altLang="zh-CN" dirty="0"/>
              <a:t>              return key[t]</a:t>
            </a:r>
          </a:p>
          <a:p>
            <a:r>
              <a:rPr lang="en-US" altLang="zh-CN" dirty="0"/>
              <a:t>       If k&lt;=s[left[t]] then</a:t>
            </a:r>
          </a:p>
          <a:p>
            <a:r>
              <a:rPr lang="en-US" altLang="zh-CN" dirty="0"/>
              <a:t>              return Select(left[t],k)</a:t>
            </a:r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       return Select(right[t],k-1-s[left[t]])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2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RANK</a:t>
            </a:r>
            <a:r>
              <a:rPr lang="zh-CN" altLang="en-US" b="1" dirty="0" smtClean="0"/>
              <a:t>操作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102659" y="2208056"/>
            <a:ext cx="10676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返回</a:t>
            </a:r>
            <a:r>
              <a:rPr lang="en-US" altLang="zh-CN" sz="2400" dirty="0"/>
              <a:t>v</a:t>
            </a:r>
            <a:r>
              <a:rPr lang="zh-CN" altLang="en-US" sz="2400" dirty="0"/>
              <a:t>在以</a:t>
            </a:r>
            <a:r>
              <a:rPr lang="en-US" altLang="zh-CN" sz="2400" dirty="0"/>
              <a:t>t</a:t>
            </a:r>
            <a:r>
              <a:rPr lang="zh-CN" altLang="en-US" sz="2400" dirty="0"/>
              <a:t>为根的树中的排名，也就是比</a:t>
            </a:r>
            <a:r>
              <a:rPr lang="en-US" altLang="zh-CN" sz="2400" dirty="0"/>
              <a:t>v</a:t>
            </a:r>
            <a:r>
              <a:rPr lang="zh-CN" altLang="en-US" sz="2400" dirty="0"/>
              <a:t>小的那棵树的大小（</a:t>
            </a:r>
            <a:r>
              <a:rPr lang="en-US" altLang="zh-CN" sz="2400" dirty="0"/>
              <a:t>Size</a:t>
            </a:r>
            <a:r>
              <a:rPr lang="zh-CN" altLang="en-US" sz="2400" dirty="0"/>
              <a:t>）加一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en-US" altLang="zh-CN" sz="2400" dirty="0"/>
              <a:t>Rank(</a:t>
            </a:r>
            <a:r>
              <a:rPr lang="en-US" altLang="zh-CN" sz="2400" dirty="0" err="1"/>
              <a:t>t,v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If t=0 then</a:t>
            </a:r>
          </a:p>
          <a:p>
            <a:r>
              <a:rPr lang="en-US" altLang="zh-CN" sz="2400" dirty="0"/>
              <a:t>              return 1</a:t>
            </a:r>
          </a:p>
          <a:p>
            <a:r>
              <a:rPr lang="en-US" altLang="zh-CN" sz="2400" dirty="0"/>
              <a:t>       If v&lt;=key[t] then</a:t>
            </a:r>
          </a:p>
          <a:p>
            <a:r>
              <a:rPr lang="en-US" altLang="zh-CN" sz="2400" dirty="0"/>
              <a:t>              return rank(left[t],v)</a:t>
            </a:r>
          </a:p>
          <a:p>
            <a:r>
              <a:rPr lang="en-US" altLang="zh-CN" sz="2400" dirty="0"/>
              <a:t>       Else</a:t>
            </a:r>
          </a:p>
          <a:p>
            <a:r>
              <a:rPr lang="en-US" altLang="zh-CN" sz="2400" dirty="0"/>
              <a:t>              return s[left[t]]+1+rank(right[t],v)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359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Times New Roman</vt:lpstr>
      <vt:lpstr>WelcomeDoc</vt:lpstr>
      <vt:lpstr>删除操作</vt:lpstr>
      <vt:lpstr>更简洁的删除操作</vt:lpstr>
      <vt:lpstr>Select操作</vt:lpstr>
      <vt:lpstr>RANK操作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2016-08-04T06:17:04Z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