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61" r:id="rId7"/>
    <p:sldId id="279" r:id="rId8"/>
    <p:sldId id="280" r:id="rId9"/>
    <p:sldId id="281" r:id="rId10"/>
    <p:sldId id="275" r:id="rId11"/>
    <p:sldId id="284" r:id="rId12"/>
    <p:sldId id="282" r:id="rId13"/>
    <p:sldId id="283" r:id="rId14"/>
    <p:sldId id="268" r:id="rId15"/>
    <p:sldId id="285" r:id="rId16"/>
    <p:sldId id="288" r:id="rId17"/>
    <p:sldId id="287" r:id="rId18"/>
    <p:sldId id="286" r:id="rId19"/>
    <p:sldId id="289" r:id="rId20"/>
    <p:sldId id="277" r:id="rId21"/>
    <p:sldId id="269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2183-779B-4824-A365-7955A7C70D87}" type="datetimeFigureOut">
              <a:rPr lang="zh-CN" altLang="en-US" smtClean="0"/>
              <a:t>2016/8/5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31A0-B67D-44CC-BD58-9E9C16EC92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whz_zb/article/details/7351083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ongxicheng.org/structure/treap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yang_yulei/article/details/46005845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216727" y="1122363"/>
            <a:ext cx="9144000" cy="2387600"/>
          </a:xfrm>
        </p:spPr>
        <p:txBody>
          <a:bodyPr/>
          <a:lstStyle/>
          <a:p>
            <a:r>
              <a:rPr lang="en-US" altLang="zh-CN" dirty="0" smtClean="0">
                <a:latin typeface="Lucida Handwriting" panose="03010101010101010101" pitchFamily="66" charset="0"/>
                <a:ea typeface="华文行楷" panose="02010800040101010101" pitchFamily="2" charset="-122"/>
              </a:rPr>
              <a:t>TREAP</a:t>
            </a:r>
            <a:endParaRPr lang="zh-CN" altLang="en-US" dirty="0">
              <a:latin typeface="Lucida Handwriting" panose="03010101010101010101" pitchFamily="66" charset="0"/>
              <a:ea typeface="华文行楷" panose="020108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549236" y="360203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捌月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40327" y="942109"/>
            <a:ext cx="11187545" cy="5013181"/>
          </a:xfrm>
        </p:spPr>
        <p:txBody>
          <a:bodyPr/>
          <a:lstStyle/>
          <a:p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1.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从根节点开始插入；</a:t>
            </a:r>
          </a:p>
          <a:p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如果要插入的值小于等于当前节点的值，在当前节点的左子树中插入，插入后如果左子节点的优先级小于当前节点的优先级，对当前节点进行右旋；</a:t>
            </a:r>
          </a:p>
          <a:p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如果要插入的值大于当前节点的值，在当前节点的右子树中插入，插入后如果右子节点的优先级小于当前节点的优先级，对当前节点进行左旋；</a:t>
            </a:r>
          </a:p>
          <a:p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4. 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如果当前节点为空节点，在此建立新的节点，该节点的值为要插入的值，左右子树为空，插入成功。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473" y="656706"/>
            <a:ext cx="6400799" cy="518240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4400" y="1565564"/>
            <a:ext cx="2161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插入操作图示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4895" y="681644"/>
            <a:ext cx="3707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左旋</a:t>
            </a:r>
            <a:r>
              <a:rPr lang="en-US" altLang="zh-CN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——Zig</a:t>
            </a:r>
          </a:p>
          <a:p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右旋</a:t>
            </a:r>
            <a:r>
              <a:rPr lang="en-US" altLang="zh-CN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——Zag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8" y="2438920"/>
            <a:ext cx="4452330" cy="1581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0368" y="4912822"/>
            <a:ext cx="5162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可以很直观的看出左旋和右旋是可以相互转化的。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834305"/>
            <a:ext cx="5157787" cy="82391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左旋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801091"/>
            <a:ext cx="5157787" cy="43885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左旋转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void </a:t>
            </a:r>
            <a:r>
              <a:rPr lang="en-US" altLang="zh-CN" dirty="0" err="1"/>
              <a:t>rotate_left</a:t>
            </a:r>
            <a:r>
              <a:rPr lang="en-US" altLang="zh-CN" dirty="0"/>
              <a:t>(Node* node)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{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/>
              <a:t>Node x = (*node)-&gt;right;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(*</a:t>
            </a:r>
            <a:r>
              <a:rPr lang="en-US" altLang="zh-CN" dirty="0"/>
              <a:t>node)-&gt;right = x-&gt;left; </a:t>
            </a:r>
          </a:p>
          <a:p>
            <a:pPr marL="0" indent="0">
              <a:buNone/>
            </a:pPr>
            <a:r>
              <a:rPr lang="en-US" altLang="zh-CN" dirty="0" smtClean="0"/>
              <a:t>         x-</a:t>
            </a:r>
            <a:r>
              <a:rPr lang="en-US" altLang="zh-CN" dirty="0"/>
              <a:t>&gt;left = *node; </a:t>
            </a:r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en-US" altLang="zh-CN" dirty="0"/>
              <a:t>*node = x; 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/>
              <a:t>} 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834305"/>
            <a:ext cx="5183188" cy="823912"/>
          </a:xfrm>
        </p:spPr>
        <p:txBody>
          <a:bodyPr/>
          <a:lstStyle/>
          <a:p>
            <a:r>
              <a:rPr lang="zh-CN" altLang="en-US" dirty="0" smtClean="0"/>
              <a:t>右旋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01091"/>
            <a:ext cx="5183188" cy="438857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右旋转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r>
              <a:rPr lang="en-US" altLang="zh-CN" dirty="0"/>
              <a:t>void </a:t>
            </a:r>
            <a:r>
              <a:rPr lang="en-US" altLang="zh-CN" dirty="0" err="1"/>
              <a:t>rotate_right</a:t>
            </a:r>
            <a:r>
              <a:rPr lang="en-US" altLang="zh-CN" dirty="0"/>
              <a:t>(Node* node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 { </a:t>
            </a:r>
          </a:p>
          <a:p>
            <a:pPr marL="0" indent="0">
              <a:buNone/>
            </a:pPr>
            <a:r>
              <a:rPr lang="en-US" altLang="zh-CN" dirty="0" smtClean="0"/>
              <a:t> 	Node </a:t>
            </a:r>
            <a:r>
              <a:rPr lang="en-US" altLang="zh-CN" dirty="0"/>
              <a:t>x = (*node)-&gt;left; </a:t>
            </a:r>
          </a:p>
          <a:p>
            <a:pPr marL="0" indent="0">
              <a:buNone/>
            </a:pPr>
            <a:r>
              <a:rPr lang="en-US" altLang="zh-CN" dirty="0" smtClean="0"/>
              <a:t>	(*</a:t>
            </a:r>
            <a:r>
              <a:rPr lang="en-US" altLang="zh-CN" dirty="0"/>
              <a:t>node)-&gt;left = x-&gt;right; </a:t>
            </a:r>
          </a:p>
          <a:p>
            <a:pPr marL="0" indent="0">
              <a:buNone/>
            </a:pPr>
            <a:r>
              <a:rPr lang="en-US" altLang="zh-CN" dirty="0" smtClean="0"/>
              <a:t> 	x-</a:t>
            </a:r>
            <a:r>
              <a:rPr lang="en-US" altLang="zh-CN" dirty="0"/>
              <a:t>&gt;right = *node; </a:t>
            </a:r>
            <a:r>
              <a:rPr lang="en-US" altLang="zh-CN" dirty="0" smtClean="0"/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*</a:t>
            </a:r>
            <a:r>
              <a:rPr lang="en-US" altLang="zh-CN" dirty="0"/>
              <a:t>node = x; </a:t>
            </a:r>
          </a:p>
          <a:p>
            <a:pPr marL="0" indent="0"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8887" y="1180407"/>
            <a:ext cx="63509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关于旋转有一篇不错的博客：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smtClean="0">
                <a:hlinkClick r:id="rId2"/>
              </a:rPr>
              <a:t>blog.csdn.net/whz_zb/article/details/7351083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并且参考书上</a:t>
            </a:r>
            <a:r>
              <a:rPr lang="en-US" altLang="zh-CN" dirty="0" smtClean="0"/>
              <a:t>279</a:t>
            </a:r>
            <a:r>
              <a:rPr lang="zh-CN" altLang="en-US" dirty="0" smtClean="0"/>
              <a:t>页</a:t>
            </a:r>
            <a:r>
              <a:rPr lang="en-US" altLang="zh-CN" dirty="0" smtClean="0"/>
              <a:t>SBT</a:t>
            </a:r>
            <a:r>
              <a:rPr lang="zh-CN" altLang="en-US" dirty="0" smtClean="0"/>
              <a:t>的左旋和右旋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419" y="30216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、删除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2871" y="1870776"/>
            <a:ext cx="98412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1.</a:t>
            </a:r>
            <a:r>
              <a:rPr lang="zh-CN" altLang="en-US" sz="3600" dirty="0" smtClean="0"/>
              <a:t>确定被删的点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将其</a:t>
            </a:r>
            <a:r>
              <a:rPr lang="en-US" altLang="zh-CN" sz="3600" dirty="0" smtClean="0"/>
              <a:t>priority</a:t>
            </a:r>
            <a:r>
              <a:rPr lang="zh-CN" altLang="en-US" sz="3600" dirty="0" smtClean="0"/>
              <a:t>改为无穷大</a:t>
            </a:r>
            <a:endParaRPr lang="en-US" altLang="zh-CN" sz="3600" dirty="0" smtClean="0"/>
          </a:p>
          <a:p>
            <a:r>
              <a:rPr lang="en-US" altLang="zh-CN" sz="3600" dirty="0" smtClean="0"/>
              <a:t>2.</a:t>
            </a:r>
            <a:r>
              <a:rPr lang="zh-CN" altLang="en-US" sz="3600" dirty="0" smtClean="0"/>
              <a:t>维护堆的性质：</a:t>
            </a:r>
            <a:endParaRPr lang="en-US" altLang="zh-CN" sz="3600" dirty="0" smtClean="0"/>
          </a:p>
          <a:p>
            <a:r>
              <a:rPr lang="en-US" altLang="zh-CN" sz="3600" dirty="0" smtClean="0"/>
              <a:t>	</a:t>
            </a:r>
            <a:r>
              <a:rPr lang="zh-CN" altLang="en-US" sz="3600" dirty="0" smtClean="0"/>
              <a:t>通过旋转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从上往下</a:t>
            </a:r>
            <a:endParaRPr lang="en-US" altLang="zh-CN" sz="3600" dirty="0" smtClean="0"/>
          </a:p>
          <a:p>
            <a:r>
              <a:rPr lang="en-US" altLang="zh-CN" sz="3600" dirty="0"/>
              <a:t>	</a:t>
            </a:r>
            <a:r>
              <a:rPr lang="zh-CN" altLang="en-US" sz="3600" dirty="0" smtClean="0"/>
              <a:t>成为叶子结点结束</a:t>
            </a:r>
            <a:endParaRPr lang="en-US" altLang="zh-CN" sz="3600" dirty="0" smtClean="0"/>
          </a:p>
          <a:p>
            <a:r>
              <a:rPr lang="en-US" altLang="zh-CN" sz="3600" dirty="0" smtClean="0"/>
              <a:t>3.</a:t>
            </a:r>
            <a:r>
              <a:rPr lang="zh-CN" altLang="en-US" sz="3600" dirty="0" smtClean="0"/>
              <a:t>删掉该叶子节点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、分离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1894" y="1624510"/>
            <a:ext cx="115863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目的：要</a:t>
            </a:r>
            <a:r>
              <a:rPr lang="zh-CN" altLang="en-US" sz="2800" dirty="0"/>
              <a:t>把一个</a:t>
            </a:r>
            <a:r>
              <a:rPr lang="en-US" altLang="zh-CN" sz="2800" dirty="0" err="1"/>
              <a:t>Treap</a:t>
            </a:r>
            <a:r>
              <a:rPr lang="zh-CN" altLang="en-US" sz="2800" dirty="0"/>
              <a:t>按大小分成两个</a:t>
            </a:r>
            <a:r>
              <a:rPr lang="en-US" altLang="zh-CN" sz="2800" dirty="0" err="1" smtClean="0"/>
              <a:t>Treap</a:t>
            </a:r>
            <a:endParaRPr lang="en-US" altLang="zh-CN" sz="2800" dirty="0" smtClean="0"/>
          </a:p>
          <a:p>
            <a:r>
              <a:rPr lang="zh-CN" altLang="en-US" sz="2800" dirty="0" smtClean="0"/>
              <a:t>方法：</a:t>
            </a:r>
            <a:endParaRPr lang="en-US" altLang="zh-CN" sz="2800" dirty="0"/>
          </a:p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、在</a:t>
            </a:r>
            <a:r>
              <a:rPr lang="zh-CN" altLang="en-US" sz="2800" dirty="0"/>
              <a:t>需要分开的位置加一个虚拟</a:t>
            </a:r>
            <a:r>
              <a:rPr lang="zh-CN" altLang="en-US" sz="2800" dirty="0" smtClean="0"/>
              <a:t>节点；</a:t>
            </a:r>
            <a:endParaRPr lang="en-US" altLang="zh-CN" sz="2800" dirty="0" smtClean="0"/>
          </a:p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、将虚拟节点</a:t>
            </a:r>
            <a:r>
              <a:rPr lang="en-US" altLang="zh-CN" sz="2800" dirty="0" smtClean="0"/>
              <a:t>priority</a:t>
            </a:r>
            <a:r>
              <a:rPr lang="zh-CN" altLang="en-US" sz="2800" dirty="0" smtClean="0"/>
              <a:t>值改为无穷小</a:t>
            </a:r>
            <a:endParaRPr lang="en-US" altLang="zh-CN" sz="2800" dirty="0" smtClean="0"/>
          </a:p>
          <a:p>
            <a:r>
              <a:rPr lang="en-US" altLang="zh-CN" sz="2800" dirty="0" smtClean="0"/>
              <a:t>3</a:t>
            </a:r>
            <a:r>
              <a:rPr lang="zh-CN" altLang="en-US" sz="2800" dirty="0" smtClean="0"/>
              <a:t>、维护堆的性质：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/>
              <a:t>通过旋转</a:t>
            </a:r>
            <a:endParaRPr lang="en-US" altLang="zh-CN" sz="2800" dirty="0" smtClean="0"/>
          </a:p>
          <a:p>
            <a:r>
              <a:rPr lang="en-US" altLang="zh-CN" sz="2800" dirty="0"/>
              <a:t>	</a:t>
            </a:r>
            <a:r>
              <a:rPr lang="zh-CN" altLang="en-US" sz="2800" dirty="0" smtClean="0"/>
              <a:t>从上往下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  </a:t>
            </a:r>
            <a:r>
              <a:rPr lang="zh-CN" altLang="en-US" sz="2800" dirty="0" smtClean="0"/>
              <a:t>旋</a:t>
            </a:r>
            <a:r>
              <a:rPr lang="zh-CN" altLang="en-US" sz="2800" dirty="0"/>
              <a:t>至根</a:t>
            </a:r>
            <a:r>
              <a:rPr lang="zh-CN" altLang="en-US" sz="2800" dirty="0" smtClean="0"/>
              <a:t>节点结束</a:t>
            </a:r>
            <a:endParaRPr lang="en-US" altLang="zh-CN" sz="2800" dirty="0" smtClean="0"/>
          </a:p>
          <a:p>
            <a:r>
              <a:rPr lang="en-US" altLang="zh-CN" sz="2800" dirty="0" smtClean="0"/>
              <a:t>4</a:t>
            </a:r>
            <a:r>
              <a:rPr lang="zh-CN" altLang="en-US" sz="2800" dirty="0" smtClean="0"/>
              <a:t>、将该节点删除</a:t>
            </a:r>
            <a:endParaRPr lang="en-US" altLang="zh-CN" sz="2800" dirty="0" smtClean="0"/>
          </a:p>
          <a:p>
            <a:r>
              <a:rPr lang="zh-CN" altLang="en-US" sz="2800" dirty="0" smtClean="0"/>
              <a:t>       左右</a:t>
            </a:r>
            <a:r>
              <a:rPr lang="zh-CN" altLang="en-US" sz="2800" dirty="0"/>
              <a:t>两个子树就是得出的两个</a:t>
            </a:r>
            <a:r>
              <a:rPr lang="en-US" altLang="zh-CN" sz="2800" dirty="0" err="1"/>
              <a:t>Treap</a:t>
            </a:r>
            <a:r>
              <a:rPr lang="zh-CN" altLang="en-US" sz="2800" dirty="0"/>
              <a:t>了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根据</a:t>
            </a:r>
            <a:r>
              <a:rPr lang="zh-CN" altLang="en-US" sz="2800" dirty="0"/>
              <a:t>二叉排序树的性质，这时左子树的所有节点都小于右子树的节点。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、合并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4055" y="1584199"/>
            <a:ext cx="10659648" cy="5034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目的：合并是指把两个</a:t>
            </a:r>
            <a:r>
              <a:rPr lang="en-US" altLang="zh-CN" sz="3600" dirty="0"/>
              <a:t>treap</a:t>
            </a:r>
            <a:r>
              <a:rPr lang="zh-CN" altLang="en-US" sz="3600" dirty="0"/>
              <a:t>合并为一个。</a:t>
            </a:r>
          </a:p>
          <a:p>
            <a:endParaRPr lang="zh-CN" altLang="en-US" sz="3600" dirty="0"/>
          </a:p>
          <a:p>
            <a:r>
              <a:rPr lang="en-US" altLang="zh-CN" sz="3600" dirty="0" err="1"/>
              <a:t>Treap</a:t>
            </a:r>
            <a:r>
              <a:rPr lang="zh-CN" altLang="en-US" sz="3600" dirty="0"/>
              <a:t>的合并操作的过程和分离相反，</a:t>
            </a:r>
          </a:p>
          <a:p>
            <a:r>
              <a:rPr lang="en-US" altLang="zh-CN" sz="3600" dirty="0"/>
              <a:t>1.</a:t>
            </a:r>
            <a:r>
              <a:rPr lang="zh-CN" altLang="en-US" sz="3600" dirty="0"/>
              <a:t>添加一个虚拟的根，并且把两颗</a:t>
            </a:r>
            <a:r>
              <a:rPr lang="en-US" altLang="zh-CN" sz="3600" dirty="0"/>
              <a:t>treap</a:t>
            </a:r>
            <a:r>
              <a:rPr lang="zh-CN" altLang="en-US" sz="3600" dirty="0"/>
              <a:t>作为根节点的左子树和右子树</a:t>
            </a:r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将虚拟结点</a:t>
            </a:r>
            <a:r>
              <a:rPr lang="en-US" altLang="zh-CN" sz="3600" dirty="0"/>
              <a:t>priority</a:t>
            </a:r>
            <a:r>
              <a:rPr lang="zh-CN" altLang="en-US" sz="3600" dirty="0"/>
              <a:t>的值</a:t>
            </a:r>
            <a:r>
              <a:rPr lang="zh-CN" altLang="en-US" sz="3600"/>
              <a:t>改为</a:t>
            </a:r>
            <a:r>
              <a:rPr lang="zh-CN" altLang="en-US" sz="3600" smtClean="0"/>
              <a:t>无穷大</a:t>
            </a:r>
            <a:endParaRPr lang="zh-CN" altLang="en-US" sz="36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通过旋转使虚拟结点变为叶子结点</a:t>
            </a:r>
          </a:p>
          <a:p>
            <a:r>
              <a:rPr lang="en-US" altLang="zh-CN" sz="3600" dirty="0"/>
              <a:t>4.</a:t>
            </a:r>
            <a:r>
              <a:rPr lang="zh-CN" altLang="en-US" sz="3600" dirty="0"/>
              <a:t>删除该节点</a:t>
            </a:r>
          </a:p>
          <a:p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674" y="34030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时间复杂度？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3324563"/>
            <a:ext cx="101220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FF00"/>
                </a:solidFill>
              </a:rPr>
              <a:t>查找</a:t>
            </a:r>
            <a:r>
              <a:rPr lang="zh-CN" altLang="en-US" sz="2400" dirty="0" smtClean="0"/>
              <a:t>：和</a:t>
            </a:r>
            <a:r>
              <a:rPr lang="zh-CN" altLang="en-US" sz="2400" dirty="0"/>
              <a:t>一般的二叉搜索树一样，但是由于</a:t>
            </a:r>
            <a:r>
              <a:rPr lang="en-US" altLang="zh-CN" sz="2400" dirty="0" err="1"/>
              <a:t>Treap</a:t>
            </a:r>
            <a:r>
              <a:rPr lang="zh-CN" altLang="en-US" sz="2400" dirty="0"/>
              <a:t>的随机化结构，可以证明</a:t>
            </a:r>
            <a:r>
              <a:rPr lang="en-US" altLang="zh-CN" sz="2400" dirty="0" err="1"/>
              <a:t>Treap</a:t>
            </a:r>
            <a:r>
              <a:rPr lang="zh-CN" altLang="en-US" sz="2400" dirty="0"/>
              <a:t>中查找的期望复杂度是</a:t>
            </a:r>
            <a:r>
              <a:rPr lang="en-US" altLang="zh-CN" sz="2400" dirty="0"/>
              <a:t>O(log n)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删除：</a:t>
            </a:r>
            <a:r>
              <a:rPr lang="zh-CN" altLang="en-US" sz="2400" dirty="0"/>
              <a:t>删除最多进行</a:t>
            </a:r>
            <a:r>
              <a:rPr lang="en-US" altLang="zh-CN" sz="2400" dirty="0"/>
              <a:t>O(h)</a:t>
            </a:r>
            <a:r>
              <a:rPr lang="zh-CN" altLang="en-US" sz="2400" dirty="0"/>
              <a:t>次旋转，期望复杂度是</a:t>
            </a:r>
            <a:r>
              <a:rPr lang="en-US" altLang="zh-CN" sz="2400" dirty="0"/>
              <a:t>O(log n)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分离：</a:t>
            </a:r>
            <a:r>
              <a:rPr lang="zh-CN" altLang="en-US" sz="2400" dirty="0"/>
              <a:t>时间相当于一次插入操作的复杂度，也就是</a:t>
            </a:r>
            <a:r>
              <a:rPr lang="en-US" altLang="zh-CN" sz="2400" dirty="0"/>
              <a:t>O(log n)</a:t>
            </a:r>
            <a:r>
              <a:rPr lang="zh-CN" altLang="en-US" sz="2400" dirty="0"/>
              <a:t>。</a:t>
            </a:r>
          </a:p>
          <a:p>
            <a:endParaRPr lang="en-US" altLang="zh-CN" sz="2400" dirty="0" smtClean="0">
              <a:solidFill>
                <a:srgbClr val="FFFF00"/>
              </a:solidFill>
            </a:endParaRPr>
          </a:p>
          <a:p>
            <a:r>
              <a:rPr lang="zh-CN" altLang="en-US" sz="2400" dirty="0" smtClean="0">
                <a:solidFill>
                  <a:srgbClr val="FFFF00"/>
                </a:solidFill>
              </a:rPr>
              <a:t>合并：</a:t>
            </a:r>
            <a:r>
              <a:rPr lang="zh-CN" altLang="en-US" sz="2400" dirty="0"/>
              <a:t>时间复杂度和删除一样，也是期望</a:t>
            </a:r>
            <a:r>
              <a:rPr lang="en-US" altLang="zh-CN" sz="2400" dirty="0"/>
              <a:t>O(log n)</a:t>
            </a:r>
            <a:r>
              <a:rPr lang="zh-CN" altLang="en-US" sz="2400" dirty="0"/>
              <a:t>。</a:t>
            </a:r>
            <a:endParaRPr lang="zh-CN" altLang="en-US" sz="2400" dirty="0">
              <a:solidFill>
                <a:srgbClr val="FFFF00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64471" y="1866941"/>
            <a:ext cx="128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随机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3780149" y="1866941"/>
            <a:ext cx="1282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堆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407086" y="1875933"/>
            <a:ext cx="4748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平均高度为</a:t>
            </a:r>
            <a:r>
              <a:rPr lang="en-US" altLang="zh-CN" sz="3200" dirty="0" err="1" smtClean="0"/>
              <a:t>logn</a:t>
            </a:r>
            <a:endParaRPr lang="zh-CN" altLang="en-US" sz="3200" dirty="0"/>
          </a:p>
        </p:txBody>
      </p:sp>
      <p:sp>
        <p:nvSpPr>
          <p:cNvPr id="7" name="十字形 6"/>
          <p:cNvSpPr/>
          <p:nvPr/>
        </p:nvSpPr>
        <p:spPr>
          <a:xfrm>
            <a:off x="3054286" y="1887656"/>
            <a:ext cx="584461" cy="564059"/>
          </a:xfrm>
          <a:prstGeom prst="plus">
            <a:avLst>
              <a:gd name="adj" fmla="val 383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713403" y="1866941"/>
            <a:ext cx="1288330" cy="593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02423" y="1011115"/>
            <a:ext cx="4387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什么是</a:t>
            </a:r>
            <a:r>
              <a:rPr lang="en-US" altLang="zh-CN" sz="4800" dirty="0" err="1" smtClean="0">
                <a:latin typeface="Lucida Handwriting" panose="03010101010101010101" pitchFamily="66" charset="0"/>
              </a:rPr>
              <a:t>treap</a:t>
            </a:r>
            <a:r>
              <a:rPr lang="en-US" altLang="zh-CN" sz="9600" dirty="0" smtClean="0"/>
              <a:t>?</a:t>
            </a:r>
            <a:endParaRPr lang="zh-CN" altLang="en-US" sz="9600" dirty="0"/>
          </a:p>
        </p:txBody>
      </p:sp>
      <p:sp>
        <p:nvSpPr>
          <p:cNvPr id="2" name="文本框 1"/>
          <p:cNvSpPr txBox="1"/>
          <p:nvPr/>
        </p:nvSpPr>
        <p:spPr>
          <a:xfrm>
            <a:off x="1802423" y="2892829"/>
            <a:ext cx="9027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一种满足堆的性质的二叉排序树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20435" y="595745"/>
            <a:ext cx="738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推荐一篇关于插入，删除等基础操作的围脖</a:t>
            </a:r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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  <a:sym typeface="Wingdings" panose="05000000000000000000" pitchFamily="2" charset="2"/>
            </a:endParaRPr>
          </a:p>
          <a:p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  <a:sym typeface="Wingdings" panose="05000000000000000000" pitchFamily="2" charset="2"/>
            </a:endParaRPr>
          </a:p>
          <a:p>
            <a:r>
              <a:rPr lang="en-US" altLang="zh-CN" sz="2800" dirty="0"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http://dongxicheng.org/structure/treap</a:t>
            </a:r>
            <a:r>
              <a:rPr lang="en-US" altLang="zh-CN" sz="2800" dirty="0" smtClean="0">
                <a:latin typeface="华文行楷" panose="02010800040101010101" pitchFamily="2" charset="-122"/>
                <a:ea typeface="华文行楷" panose="02010800040101010101" pitchFamily="2" charset="-122"/>
                <a:hlinkClick r:id="rId2"/>
              </a:rPr>
              <a:t>/</a:t>
            </a:r>
            <a:endParaRPr lang="en-US" altLang="zh-CN" sz="28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0435" y="2411627"/>
            <a:ext cx="50707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(!P) //</a:t>
            </a:r>
            <a:r>
              <a:rPr lang="zh-CN" altLang="en-US" dirty="0"/>
              <a:t>找到位置，建立节点</a:t>
            </a:r>
            <a:r>
              <a:rPr lang="en-US" altLang="zh-CN" dirty="0"/>
              <a:t>,p</a:t>
            </a:r>
            <a:r>
              <a:rPr lang="zh-CN" altLang="en-US" dirty="0"/>
              <a:t>是节点指针 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	P=new </a:t>
            </a:r>
            <a:r>
              <a:rPr lang="en-US" altLang="zh-CN" dirty="0" err="1"/>
              <a:t>Treap_Node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	  </a:t>
            </a:r>
            <a:r>
              <a:rPr lang="en-US" altLang="zh-CN" dirty="0"/>
              <a:t>P-&gt;value=value;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	 </a:t>
            </a:r>
            <a:r>
              <a:rPr lang="en-US" altLang="zh-CN" dirty="0"/>
              <a:t>P-&gt;fix=rand();//</a:t>
            </a:r>
            <a:r>
              <a:rPr lang="zh-CN" altLang="en-US" dirty="0"/>
              <a:t>生成随机的修正值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0435" y="2411627"/>
            <a:ext cx="665018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(value &lt;= P-&gt;value)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</a:t>
            </a:r>
            <a:r>
              <a:rPr lang="en-US" altLang="zh-CN" dirty="0" smtClean="0"/>
              <a:t>	 </a:t>
            </a:r>
            <a:r>
              <a:rPr lang="en-US" altLang="zh-CN" dirty="0" err="1"/>
              <a:t>Treap_Insert</a:t>
            </a:r>
            <a:r>
              <a:rPr lang="en-US" altLang="zh-CN" dirty="0"/>
              <a:t>(P-&gt;</a:t>
            </a:r>
            <a:r>
              <a:rPr lang="en-US" altLang="zh-CN" dirty="0" err="1"/>
              <a:t>left,r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</a:t>
            </a:r>
            <a:r>
              <a:rPr lang="en-US" altLang="zh-CN" dirty="0" smtClean="0"/>
              <a:t>	  </a:t>
            </a:r>
            <a:r>
              <a:rPr lang="en-US" altLang="zh-CN" dirty="0"/>
              <a:t>if (P-&gt;left-&gt;fix &lt; P-&gt;fix)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 </a:t>
            </a:r>
            <a:r>
              <a:rPr lang="en-US" altLang="zh-CN" dirty="0" smtClean="0"/>
              <a:t>	 </a:t>
            </a:r>
            <a:r>
              <a:rPr lang="en-US" altLang="zh-CN" dirty="0" err="1"/>
              <a:t>Treap_Right_Rotate</a:t>
            </a:r>
            <a:r>
              <a:rPr lang="en-US" altLang="zh-CN" dirty="0"/>
              <a:t>(P);//</a:t>
            </a:r>
            <a:r>
              <a:rPr lang="zh-CN" altLang="en-US" dirty="0"/>
              <a:t>左子节点修正值小于当前节点修正值，右旋当前节点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0435" y="2411626"/>
            <a:ext cx="81049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else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{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Treap_Insert</a:t>
            </a:r>
            <a:r>
              <a:rPr lang="en-US" altLang="zh-CN" dirty="0"/>
              <a:t>(P-&gt;</a:t>
            </a:r>
            <a:r>
              <a:rPr lang="en-US" altLang="zh-CN" dirty="0" err="1"/>
              <a:t>right,r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if (P-&gt;right-&gt;fix &lt; P-&gt;fix)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Treap_Left_Rotate</a:t>
            </a:r>
            <a:r>
              <a:rPr lang="en-US" altLang="zh-CN" dirty="0"/>
              <a:t>(P);//</a:t>
            </a:r>
            <a:r>
              <a:rPr lang="zh-CN" altLang="en-US" dirty="0"/>
              <a:t>右子节点修正值小于当前节点修正值，左旋当前节点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4" grpId="0"/>
      <p:bldP spid="4" grpId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8267" y="756458"/>
            <a:ext cx="6226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让我们来看一道例题：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249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页的      星际争霸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3615" y="2801389"/>
            <a:ext cx="64091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他涉及了几个操作：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添加一个点；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删除一个点；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合并树；</a:t>
            </a:r>
            <a:endParaRPr lang="en-US" altLang="zh-CN" sz="32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2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（把题目的要求用人话说出来）</a:t>
            </a:r>
            <a:endParaRPr lang="zh-CN" altLang="en-US" sz="32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77637" y="623454"/>
            <a:ext cx="5597236" cy="2873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习题推荐：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600" dirty="0" err="1" smtClean="0">
                <a:latin typeface="华文行楷" panose="02010800040101010101" pitchFamily="2" charset="-122"/>
                <a:ea typeface="华文行楷" panose="02010800040101010101" pitchFamily="2" charset="-122"/>
              </a:rPr>
              <a:t>Poj</a:t>
            </a:r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 1442        Black Box</a:t>
            </a:r>
          </a:p>
          <a:p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以及潘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sir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为大家准备的两道特别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“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亲切</a:t>
            </a:r>
            <a:r>
              <a:rPr lang="en-US" altLang="zh-CN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”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的两道题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7775" y="5295207"/>
            <a:ext cx="3532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二</a:t>
            </a:r>
            <a:r>
              <a:rPr lang="zh-CN" altLang="en-US" sz="44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叉排序树</a:t>
            </a:r>
            <a:endParaRPr lang="zh-CN" altLang="en-US" sz="4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9422" y="1030779"/>
            <a:ext cx="101706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如果其左子树不为空，则左子树上所有结点的值均小于其根节点的值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若其右子树不为空，则右子树上所有结点的值均大于其根节点的值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3.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他的左右子树都符合二叉排序树的性质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8640" y="798021"/>
            <a:ext cx="50375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那么关于堆：</a:t>
            </a:r>
            <a:endParaRPr lang="en-US" altLang="zh-CN" sz="40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640" y="1837112"/>
            <a:ext cx="10066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堆中某个节点的值总是不大于或不小于其父节点的值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2.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堆总是一棵完全二叉树（注意：堆必须是，巧的事是，而</a:t>
            </a:r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TREAP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却不一定是）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</a:t>
            </a:r>
            <a:endParaRPr lang="zh-CN" altLang="en-US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1060" y="1003224"/>
            <a:ext cx="64951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通俗易懂的说，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TREAP</a:t>
            </a:r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是：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 smtClean="0">
                <a:solidFill>
                  <a:schemeClr val="accent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二叉排序树</a:t>
            </a:r>
            <a:r>
              <a:rPr lang="en-US" altLang="zh-CN" sz="3600" dirty="0" smtClean="0">
                <a:solidFill>
                  <a:schemeClr val="accent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字母（真正有意义的数据）</a:t>
            </a:r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3600" dirty="0">
                <a:solidFill>
                  <a:schemeClr val="accent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二叉堆</a:t>
            </a:r>
            <a:r>
              <a:rPr lang="en-US" altLang="zh-CN" sz="3600" dirty="0">
                <a:solidFill>
                  <a:schemeClr val="accent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</a:p>
          <a:p>
            <a:r>
              <a:rPr lang="zh-CN" altLang="en-US" sz="3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数字（优先级，是</a:t>
            </a:r>
            <a:r>
              <a:rPr lang="zh-CN" altLang="en-US" sz="3600" dirty="0">
                <a:latin typeface="华文行楷" panose="02010800040101010101" pitchFamily="2" charset="-122"/>
                <a:ea typeface="华文行楷" panose="02010800040101010101" pitchFamily="2" charset="-122"/>
              </a:rPr>
              <a:t>随机给定的）</a:t>
            </a:r>
            <a:endParaRPr lang="en-US" altLang="zh-CN" sz="3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600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en-US" altLang="zh-CN" sz="3600" dirty="0">
              <a:solidFill>
                <a:srgbClr val="FFFF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007" y="1003224"/>
            <a:ext cx="5282737" cy="2965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19250" y="4612865"/>
            <a:ext cx="56692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accent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结点定义</a:t>
            </a:r>
            <a:endParaRPr lang="en-US" altLang="zh-CN" sz="3200" dirty="0">
              <a:solidFill>
                <a:schemeClr val="accent4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en-US" altLang="zh-CN" sz="2400" dirty="0" err="1" smtClean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struct</a:t>
            </a:r>
            <a:r>
              <a:rPr lang="en-US" altLang="zh-CN" sz="2400" dirty="0" smtClean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 node{</a:t>
            </a:r>
            <a:endParaRPr lang="en-US" altLang="zh-CN" sz="2400" dirty="0">
              <a:latin typeface="Consolas" panose="020B0609020204030204" pitchFamily="49" charset="0"/>
              <a:ea typeface="华文行楷" panose="020108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dirty="0" err="1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400" dirty="0" err="1" smtClean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key,priority</a:t>
            </a:r>
            <a:r>
              <a:rPr lang="en-US" altLang="zh-CN" sz="2400" dirty="0" smtClean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  <a:ea typeface="华文行楷" panose="020108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400" dirty="0" err="1" smtClean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int</a:t>
            </a:r>
            <a:r>
              <a:rPr lang="en-US" altLang="zh-CN" sz="2400" dirty="0" smtClean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ltree,rtree</a:t>
            </a:r>
            <a:r>
              <a:rPr lang="en-US" altLang="zh-CN" sz="2400" dirty="0" smtClean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  <a:ea typeface="华文行楷" panose="02010800040101010101" pitchFamily="2" charset="-122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华文行楷" panose="02010800040101010101" pitchFamily="2" charset="-122"/>
                <a:cs typeface="Consolas" panose="020B0609020204030204" pitchFamily="49" charset="0"/>
              </a:rPr>
              <a:t>};</a:t>
            </a:r>
            <a:endParaRPr lang="zh-CN" altLang="en-US" sz="2400" dirty="0">
              <a:latin typeface="Consolas" panose="020B0609020204030204" pitchFamily="49" charset="0"/>
              <a:ea typeface="华文行楷" panose="0201080004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30036" y="1986742"/>
            <a:ext cx="79885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、查找、求最大值、最小值；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、插入；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3</a:t>
            </a:r>
            <a:r>
              <a:rPr lang="zh-CN" altLang="en-US" sz="2800" dirty="0" smtClean="0"/>
              <a:t>、删除；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zh-CN" altLang="en-US" sz="2800" dirty="0"/>
              <a:t>分离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pPr>
              <a:lnSpc>
                <a:spcPct val="200000"/>
              </a:lnSpc>
            </a:pPr>
            <a:r>
              <a:rPr lang="en-US" altLang="zh-CN" sz="2800" dirty="0" smtClean="0"/>
              <a:t>5</a:t>
            </a:r>
            <a:r>
              <a:rPr lang="zh-CN" altLang="en-US" sz="2800" dirty="0" smtClean="0"/>
              <a:t>、合并；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3068876" y="1663576"/>
            <a:ext cx="767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blog.csdn.net/yang_yulei/article/details/46005845</a:t>
            </a:r>
            <a:r>
              <a:rPr lang="zh-CN" altLang="en-US" dirty="0" smtClean="0"/>
              <a:t>相关博客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、查找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09206" y="2660072"/>
            <a:ext cx="79054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因其符合二叉查找树性质，</a:t>
            </a:r>
            <a:endParaRPr lang="en-US" altLang="zh-CN" sz="3600" dirty="0" smtClean="0"/>
          </a:p>
          <a:p>
            <a:r>
              <a:rPr lang="zh-CN" altLang="en-US" sz="3600" dirty="0" smtClean="0"/>
              <a:t>因此</a:t>
            </a:r>
            <a:endParaRPr lang="en-US" altLang="zh-CN" sz="3600" dirty="0" smtClean="0"/>
          </a:p>
          <a:p>
            <a:r>
              <a:rPr lang="zh-CN" altLang="en-US" sz="3600" dirty="0" smtClean="0"/>
              <a:t>查找方式与二叉查找树完全相同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、插入</a:t>
            </a:r>
            <a:endParaRPr lang="zh-CN" altLang="en-US" dirty="0"/>
          </a:p>
        </p:txBody>
      </p:sp>
      <p:sp>
        <p:nvSpPr>
          <p:cNvPr id="3" name="内容占位符 2"/>
          <p:cNvSpPr txBox="1"/>
          <p:nvPr/>
        </p:nvSpPr>
        <p:spPr>
          <a:xfrm>
            <a:off x="962891" y="184225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</a:t>
            </a:r>
            <a:r>
              <a:rPr lang="zh-CN" altLang="en-US" dirty="0" smtClean="0"/>
              <a:t>、按照二叉排序树的方式插入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注意：生成节点时，需要随机生成</a:t>
            </a:r>
            <a:r>
              <a:rPr lang="en-US" altLang="zh-CN" dirty="0" smtClean="0"/>
              <a:t>priority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、其优先级（一个随机数）可能不符合堆的性质，进行调整，使其符合堆的性质：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调整方法：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堆的调整方法：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从下往上调整，使用交换的方式调整；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Treap</a:t>
            </a:r>
            <a:r>
              <a:rPr lang="zh-CN" altLang="en-US" dirty="0" smtClean="0"/>
              <a:t>的调整方式：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从下往上调整，使用旋转的方式调整；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注意：使用单旋可完成所有操作。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888</Words>
  <Application>Microsoft Office PowerPoint</Application>
  <PresentationFormat>宽屏</PresentationFormat>
  <Paragraphs>165</Paragraphs>
  <Slides>22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等线 Light</vt:lpstr>
      <vt:lpstr>华文行楷</vt:lpstr>
      <vt:lpstr>Arial</vt:lpstr>
      <vt:lpstr>Calibri</vt:lpstr>
      <vt:lpstr>Calibri Light</vt:lpstr>
      <vt:lpstr>Consolas</vt:lpstr>
      <vt:lpstr>Lucida Handwriting</vt:lpstr>
      <vt:lpstr>Wingdings</vt:lpstr>
      <vt:lpstr>Office Theme</vt:lpstr>
      <vt:lpstr>TREAP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基本操作</vt:lpstr>
      <vt:lpstr>1、查找</vt:lpstr>
      <vt:lpstr>2、插入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3、删除</vt:lpstr>
      <vt:lpstr>PowerPoint 演示文稿</vt:lpstr>
      <vt:lpstr>4、分离</vt:lpstr>
      <vt:lpstr>5、合并</vt:lpstr>
      <vt:lpstr>时间复杂度？</vt:lpstr>
      <vt:lpstr>PowerPoint 演示文稿</vt:lpstr>
      <vt:lpstr>PowerPoint 演示文稿</vt:lpstr>
      <vt:lpstr>PowerPoint 演示文稿</vt:lpstr>
    </vt:vector>
  </TitlesOfParts>
  <Company>xndxfz.com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TREAP</dc:title>
  <dc:creator>IDC</dc:creator>
  <cp:lastModifiedBy>IDC-404</cp:lastModifiedBy>
  <cp:revision>35</cp:revision>
  <dcterms:created xsi:type="dcterms:W3CDTF">2016-08-03T11:55:00Z</dcterms:created>
  <dcterms:modified xsi:type="dcterms:W3CDTF">2016-08-05T00:54:31Z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