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72" r:id="rId5"/>
    <p:sldId id="273" r:id="rId6"/>
    <p:sldId id="274" r:id="rId7"/>
    <p:sldId id="275" r:id="rId8"/>
    <p:sldId id="276" r:id="rId9"/>
    <p:sldId id="277" r:id="rId10"/>
    <p:sldId id="278" r:id="rId11"/>
    <p:sldId id="279" r:id="rId12"/>
    <p:sldId id="282" r:id="rId13"/>
    <p:sldId id="283" r:id="rId14"/>
    <p:sldId id="259" r:id="rId15"/>
    <p:sldId id="285" r:id="rId16"/>
    <p:sldId id="286" r:id="rId17"/>
    <p:sldId id="287" r:id="rId18"/>
    <p:sldId id="289" r:id="rId19"/>
    <p:sldId id="288" r:id="rId20"/>
    <p:sldId id="280" r:id="rId21"/>
    <p:sldId id="290" r:id="rId22"/>
    <p:sldId id="292" r:id="rId23"/>
    <p:sldId id="291" r:id="rId24"/>
    <p:sldId id="29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7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122430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96564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120595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2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85062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3630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38800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41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4CC3DE-484F-44BE-B843-A4025DC526BA}" type="datetimeFigureOut">
              <a:rPr lang="zh-CN" altLang="en-US" smtClean="0"/>
              <a:t>2016/9/20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98660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4CC3DE-484F-44BE-B843-A4025DC526BA}" type="datetimeFigureOut">
              <a:rPr lang="zh-CN" altLang="en-US" smtClean="0"/>
              <a:t>2016/9/20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3904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4CC3DE-484F-44BE-B843-A4025DC526BA}" type="datetimeFigureOut">
              <a:rPr lang="zh-CN" altLang="en-US" smtClean="0"/>
              <a:t>2016/9/20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479580-690C-4EDF-A399-FAE5FD89AF1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127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贪心</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5752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删数</a:t>
            </a:r>
            <a:r>
              <a:rPr lang="zh-CN" altLang="en-US" b="1" dirty="0" smtClean="0">
                <a:latin typeface="黑体" panose="02010609060101010101" pitchFamily="49" charset="-122"/>
                <a:ea typeface="黑体" panose="02010609060101010101" pitchFamily="49" charset="-122"/>
              </a:rPr>
              <a:t>问题</a:t>
            </a:r>
            <a:r>
              <a:rPr lang="en-US" altLang="zh-CN" b="1" dirty="0" smtClean="0">
                <a:latin typeface="黑体" panose="02010609060101010101" pitchFamily="49" charset="-122"/>
                <a:ea typeface="黑体" panose="02010609060101010101" pitchFamily="49" charset="-122"/>
              </a:rPr>
              <a:t>fzoj1416</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3570328"/>
          </a:xfrm>
        </p:spPr>
        <p:txBody>
          <a:bodyPr>
            <a:normAutofit lnSpcReduction="10000"/>
          </a:bodyPr>
          <a:lstStyle/>
          <a:p>
            <a:r>
              <a:rPr lang="zh-CN" altLang="zh-CN" sz="2800" dirty="0" smtClean="0"/>
              <a:t>【问题描述】</a:t>
            </a:r>
            <a:endParaRPr lang="en-US" altLang="zh-CN" sz="2800" dirty="0" smtClean="0"/>
          </a:p>
          <a:p>
            <a:r>
              <a:rPr lang="zh-CN" altLang="en-US" dirty="0"/>
              <a:t>给出一个</a:t>
            </a:r>
            <a:r>
              <a:rPr lang="en-US" altLang="zh-CN" dirty="0"/>
              <a:t>N </a:t>
            </a:r>
            <a:r>
              <a:rPr lang="zh-CN" altLang="en-US" dirty="0"/>
              <a:t>位的十进制高精度数，要求从中删掉</a:t>
            </a:r>
            <a:r>
              <a:rPr lang="en-US" altLang="zh-CN" dirty="0"/>
              <a:t>S</a:t>
            </a:r>
            <a:r>
              <a:rPr lang="zh-CN" altLang="en-US" dirty="0"/>
              <a:t>个数字（其余数字相对位置不得改变），使剩余数字组成的数最小。</a:t>
            </a:r>
            <a:endParaRPr lang="zh-CN" altLang="zh-CN" dirty="0"/>
          </a:p>
          <a:p>
            <a:r>
              <a:rPr lang="zh-CN" altLang="zh-CN" sz="2800" dirty="0"/>
              <a:t>【贪心策略】</a:t>
            </a:r>
            <a:endParaRPr lang="en-US" altLang="zh-CN" sz="2800" dirty="0"/>
          </a:p>
          <a:p>
            <a:r>
              <a:rPr lang="en-US" altLang="zh-CN" dirty="0"/>
              <a:t>1</a:t>
            </a:r>
            <a:r>
              <a:rPr lang="en-US" altLang="zh-CN" dirty="0" smtClean="0"/>
              <a:t>.</a:t>
            </a:r>
            <a:r>
              <a:rPr lang="zh-CN" altLang="en-US" dirty="0" smtClean="0"/>
              <a:t>每次</a:t>
            </a:r>
            <a:r>
              <a:rPr lang="zh-CN" altLang="en-US" dirty="0"/>
              <a:t>找出最靠前的这样的一对数字</a:t>
            </a:r>
            <a:r>
              <a:rPr lang="en-US" altLang="zh-CN" dirty="0"/>
              <a:t>——</a:t>
            </a:r>
            <a:r>
              <a:rPr lang="zh-CN" altLang="en-US" dirty="0"/>
              <a:t>两个数字紧邻，且前面的数字大于后面的数字。</a:t>
            </a:r>
          </a:p>
          <a:p>
            <a:r>
              <a:rPr lang="zh-CN" altLang="en-US" dirty="0"/>
              <a:t>删除这对数字中靠前的一个。</a:t>
            </a:r>
          </a:p>
          <a:p>
            <a:r>
              <a:rPr lang="en-US" altLang="zh-CN" dirty="0"/>
              <a:t>2</a:t>
            </a:r>
            <a:r>
              <a:rPr lang="en-US" altLang="zh-CN" dirty="0" smtClean="0"/>
              <a:t>.</a:t>
            </a:r>
            <a:r>
              <a:rPr lang="zh-CN" altLang="en-US" dirty="0" smtClean="0"/>
              <a:t>重复</a:t>
            </a:r>
            <a:r>
              <a:rPr lang="zh-CN" altLang="en-US" dirty="0"/>
              <a:t>步骤</a:t>
            </a:r>
            <a:r>
              <a:rPr lang="en-US" altLang="zh-CN" dirty="0"/>
              <a:t>1</a:t>
            </a:r>
            <a:r>
              <a:rPr lang="zh-CN" altLang="en-US" dirty="0"/>
              <a:t>，直至删去了</a:t>
            </a:r>
            <a:r>
              <a:rPr lang="en-US" altLang="zh-CN" dirty="0"/>
              <a:t>S</a:t>
            </a:r>
            <a:r>
              <a:rPr lang="zh-CN" altLang="en-US" dirty="0"/>
              <a:t>个数字或找不到这样的一对数。</a:t>
            </a:r>
          </a:p>
          <a:p>
            <a:r>
              <a:rPr lang="en-US" altLang="zh-CN" dirty="0"/>
              <a:t>3</a:t>
            </a:r>
            <a:r>
              <a:rPr lang="en-US" altLang="zh-CN" dirty="0" smtClean="0"/>
              <a:t>.</a:t>
            </a:r>
            <a:r>
              <a:rPr lang="zh-CN" altLang="en-US" dirty="0" smtClean="0"/>
              <a:t>若</a:t>
            </a:r>
            <a:r>
              <a:rPr lang="zh-CN" altLang="en-US" dirty="0"/>
              <a:t>还未删够</a:t>
            </a:r>
            <a:r>
              <a:rPr lang="en-US" altLang="zh-CN" dirty="0"/>
              <a:t>S </a:t>
            </a:r>
            <a:r>
              <a:rPr lang="zh-CN" altLang="en-US" dirty="0"/>
              <a:t>个数字，则舍弃末尾的部分数字，取前</a:t>
            </a:r>
            <a:r>
              <a:rPr lang="en-US" altLang="zh-CN" dirty="0"/>
              <a:t>N</a:t>
            </a:r>
            <a:r>
              <a:rPr lang="zh-CN" altLang="en-US" dirty="0"/>
              <a:t>－</a:t>
            </a:r>
            <a:r>
              <a:rPr lang="en-US" altLang="zh-CN" dirty="0"/>
              <a:t>S</a:t>
            </a:r>
            <a:r>
              <a:rPr lang="zh-CN" altLang="en-US" dirty="0"/>
              <a:t>个。</a:t>
            </a:r>
          </a:p>
        </p:txBody>
      </p:sp>
    </p:spTree>
    <p:extLst>
      <p:ext uri="{BB962C8B-B14F-4D97-AF65-F5344CB8AC3E}">
        <p14:creationId xmlns:p14="http://schemas.microsoft.com/office/powerpoint/2010/main" val="159297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工序问题</a:t>
            </a:r>
            <a:r>
              <a:rPr lang="en-US" altLang="zh-CN" b="1" dirty="0">
                <a:latin typeface="黑体" panose="02010609060101010101" pitchFamily="49" charset="-122"/>
                <a:ea typeface="黑体" panose="02010609060101010101" pitchFamily="49" charset="-122"/>
              </a:rPr>
              <a:t>fzoj1658</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3570328"/>
          </a:xfrm>
        </p:spPr>
        <p:txBody>
          <a:bodyPr>
            <a:normAutofit/>
          </a:bodyPr>
          <a:lstStyle/>
          <a:p>
            <a:r>
              <a:rPr lang="zh-CN" altLang="zh-CN" sz="2800" dirty="0" smtClean="0"/>
              <a:t>【问题描述】</a:t>
            </a:r>
            <a:endParaRPr lang="en-US" altLang="zh-CN" sz="2800" dirty="0" smtClean="0"/>
          </a:p>
          <a:p>
            <a:r>
              <a:rPr lang="en-US" altLang="zh-CN" dirty="0"/>
              <a:t>n</a:t>
            </a:r>
            <a:r>
              <a:rPr lang="zh-CN" altLang="en-US" dirty="0"/>
              <a:t>件物品，每件需依次在</a:t>
            </a:r>
            <a:r>
              <a:rPr lang="en-US" altLang="zh-CN" dirty="0"/>
              <a:t>A</a:t>
            </a:r>
            <a:r>
              <a:rPr lang="zh-CN" altLang="en-US" dirty="0"/>
              <a:t>、</a:t>
            </a:r>
            <a:r>
              <a:rPr lang="en-US" altLang="zh-CN" dirty="0"/>
              <a:t>B</a:t>
            </a:r>
            <a:r>
              <a:rPr lang="zh-CN" altLang="en-US" dirty="0"/>
              <a:t>机床上加工。已知第</a:t>
            </a:r>
            <a:r>
              <a:rPr lang="en-US" altLang="zh-CN" dirty="0" err="1"/>
              <a:t>i</a:t>
            </a:r>
            <a:r>
              <a:rPr lang="zh-CN" altLang="en-US" dirty="0"/>
              <a:t>件在</a:t>
            </a:r>
            <a:r>
              <a:rPr lang="en-US" altLang="zh-CN" dirty="0"/>
              <a:t>A</a:t>
            </a:r>
            <a:r>
              <a:rPr lang="zh-CN" altLang="en-US" dirty="0"/>
              <a:t>、</a:t>
            </a:r>
            <a:r>
              <a:rPr lang="en-US" altLang="zh-CN" dirty="0"/>
              <a:t>B</a:t>
            </a:r>
            <a:r>
              <a:rPr lang="zh-CN" altLang="en-US" dirty="0"/>
              <a:t>所需加工时间分别为</a:t>
            </a:r>
            <a:r>
              <a:rPr lang="en-US" altLang="zh-CN" dirty="0"/>
              <a:t>Ai</a:t>
            </a:r>
            <a:r>
              <a:rPr lang="zh-CN" altLang="en-US" dirty="0"/>
              <a:t>、</a:t>
            </a:r>
            <a:r>
              <a:rPr lang="en-US" altLang="zh-CN" dirty="0"/>
              <a:t>Bi</a:t>
            </a:r>
            <a:r>
              <a:rPr lang="zh-CN" altLang="en-US" dirty="0"/>
              <a:t>，设计一加工顺序，使所需加工总时间最短</a:t>
            </a:r>
            <a:r>
              <a:rPr lang="zh-CN" altLang="en-US" dirty="0" smtClean="0"/>
              <a:t>。</a:t>
            </a:r>
            <a:endParaRPr lang="en-US" altLang="zh-CN" dirty="0" smtClean="0"/>
          </a:p>
          <a:p>
            <a:r>
              <a:rPr lang="zh-CN" altLang="zh-CN" sz="2800" dirty="0" smtClean="0"/>
              <a:t>【贪心策略】</a:t>
            </a:r>
            <a:endParaRPr lang="en-US" altLang="zh-CN" sz="2800" dirty="0"/>
          </a:p>
          <a:p>
            <a:r>
              <a:rPr lang="en-US" altLang="zh-CN" dirty="0"/>
              <a:t>1</a:t>
            </a:r>
            <a:r>
              <a:rPr lang="en-US" altLang="zh-CN" dirty="0" smtClean="0"/>
              <a:t>. </a:t>
            </a:r>
            <a:r>
              <a:rPr lang="zh-CN" altLang="en-US" dirty="0" smtClean="0"/>
              <a:t>设置</a:t>
            </a:r>
            <a:r>
              <a:rPr lang="zh-CN" altLang="en-US" dirty="0"/>
              <a:t>集合</a:t>
            </a:r>
            <a:r>
              <a:rPr lang="en-US" altLang="zh-CN" dirty="0"/>
              <a:t>F</a:t>
            </a:r>
            <a:r>
              <a:rPr lang="zh-CN" altLang="en-US" dirty="0"/>
              <a:t>、</a:t>
            </a:r>
            <a:r>
              <a:rPr lang="en-US" altLang="zh-CN" dirty="0"/>
              <a:t>M</a:t>
            </a:r>
            <a:r>
              <a:rPr lang="zh-CN" altLang="en-US" dirty="0"/>
              <a:t>、</a:t>
            </a:r>
            <a:r>
              <a:rPr lang="en-US" altLang="zh-CN" dirty="0"/>
              <a:t>S</a:t>
            </a:r>
            <a:r>
              <a:rPr lang="zh-CN" altLang="en-US" dirty="0"/>
              <a:t>：先加工</a:t>
            </a:r>
            <a:r>
              <a:rPr lang="en-US" altLang="zh-CN" dirty="0"/>
              <a:t>F</a:t>
            </a:r>
            <a:r>
              <a:rPr lang="zh-CN" altLang="en-US" dirty="0"/>
              <a:t>中的，再加工</a:t>
            </a:r>
            <a:r>
              <a:rPr lang="en-US" altLang="zh-CN" dirty="0"/>
              <a:t>M</a:t>
            </a:r>
            <a:r>
              <a:rPr lang="zh-CN" altLang="en-US" dirty="0"/>
              <a:t>中的，最后加工</a:t>
            </a:r>
            <a:r>
              <a:rPr lang="en-US" altLang="zh-CN" dirty="0"/>
              <a:t>S</a:t>
            </a:r>
            <a:r>
              <a:rPr lang="zh-CN" altLang="en-US" dirty="0"/>
              <a:t>中的。</a:t>
            </a:r>
          </a:p>
          <a:p>
            <a:r>
              <a:rPr lang="en-US" altLang="zh-CN" dirty="0"/>
              <a:t>2</a:t>
            </a:r>
            <a:r>
              <a:rPr lang="en-US" altLang="zh-CN" dirty="0" smtClean="0"/>
              <a:t>.</a:t>
            </a:r>
            <a:r>
              <a:rPr lang="zh-CN" altLang="en-US" dirty="0" smtClean="0"/>
              <a:t>对</a:t>
            </a:r>
            <a:r>
              <a:rPr lang="zh-CN" altLang="en-US" dirty="0"/>
              <a:t>第</a:t>
            </a:r>
            <a:r>
              <a:rPr lang="en-US" altLang="zh-CN" dirty="0" err="1"/>
              <a:t>i</a:t>
            </a:r>
            <a:r>
              <a:rPr lang="zh-CN" altLang="en-US" dirty="0"/>
              <a:t>件，若</a:t>
            </a:r>
            <a:r>
              <a:rPr lang="en-US" altLang="zh-CN" dirty="0"/>
              <a:t>Ai</a:t>
            </a:r>
            <a:r>
              <a:rPr lang="zh-CN" altLang="en-US" dirty="0"/>
              <a:t>＞</a:t>
            </a:r>
            <a:r>
              <a:rPr lang="en-US" altLang="zh-CN" dirty="0"/>
              <a:t>Bi</a:t>
            </a:r>
            <a:r>
              <a:rPr lang="zh-CN" altLang="en-US" dirty="0"/>
              <a:t>，则归入</a:t>
            </a:r>
            <a:r>
              <a:rPr lang="en-US" altLang="zh-CN" dirty="0"/>
              <a:t>S</a:t>
            </a:r>
            <a:r>
              <a:rPr lang="zh-CN" altLang="en-US" dirty="0"/>
              <a:t>；若</a:t>
            </a:r>
            <a:r>
              <a:rPr lang="en-US" altLang="zh-CN" dirty="0"/>
              <a:t>Ai</a:t>
            </a:r>
            <a:r>
              <a:rPr lang="zh-CN" altLang="en-US" dirty="0"/>
              <a:t>＝</a:t>
            </a:r>
            <a:r>
              <a:rPr lang="en-US" altLang="zh-CN" dirty="0"/>
              <a:t>Bi</a:t>
            </a:r>
            <a:r>
              <a:rPr lang="zh-CN" altLang="en-US" dirty="0"/>
              <a:t>，则归入</a:t>
            </a:r>
            <a:r>
              <a:rPr lang="en-US" altLang="zh-CN" dirty="0"/>
              <a:t>M</a:t>
            </a:r>
            <a:r>
              <a:rPr lang="zh-CN" altLang="en-US" dirty="0"/>
              <a:t>。否则归入</a:t>
            </a:r>
            <a:r>
              <a:rPr lang="en-US" altLang="zh-CN" dirty="0"/>
              <a:t>F</a:t>
            </a:r>
            <a:r>
              <a:rPr lang="zh-CN" altLang="en-US" dirty="0"/>
              <a:t>（“拉开时间差”）。</a:t>
            </a:r>
          </a:p>
          <a:p>
            <a:r>
              <a:rPr lang="en-US" altLang="zh-CN" dirty="0"/>
              <a:t>3</a:t>
            </a:r>
            <a:r>
              <a:rPr lang="en-US" altLang="zh-CN" dirty="0" smtClean="0"/>
              <a:t>.</a:t>
            </a:r>
            <a:r>
              <a:rPr lang="zh-CN" altLang="en-US" dirty="0" smtClean="0"/>
              <a:t>对</a:t>
            </a:r>
            <a:r>
              <a:rPr lang="en-US" altLang="zh-CN" dirty="0"/>
              <a:t>F</a:t>
            </a:r>
            <a:r>
              <a:rPr lang="zh-CN" altLang="en-US" dirty="0"/>
              <a:t>中的元素按</a:t>
            </a:r>
            <a:r>
              <a:rPr lang="en-US" altLang="zh-CN" dirty="0"/>
              <a:t>Ai</a:t>
            </a:r>
            <a:r>
              <a:rPr lang="zh-CN" altLang="en-US" dirty="0"/>
              <a:t>从小到大排列，</a:t>
            </a:r>
            <a:r>
              <a:rPr lang="en-US" altLang="zh-CN" dirty="0"/>
              <a:t>S</a:t>
            </a:r>
            <a:r>
              <a:rPr lang="zh-CN" altLang="en-US" dirty="0"/>
              <a:t>中的按</a:t>
            </a:r>
            <a:r>
              <a:rPr lang="en-US" altLang="zh-CN" dirty="0"/>
              <a:t>Bi</a:t>
            </a:r>
            <a:r>
              <a:rPr lang="zh-CN" altLang="en-US" dirty="0"/>
              <a:t>从大到小排列。</a:t>
            </a:r>
          </a:p>
        </p:txBody>
      </p:sp>
    </p:spTree>
    <p:extLst>
      <p:ext uri="{BB962C8B-B14F-4D97-AF65-F5344CB8AC3E}">
        <p14:creationId xmlns:p14="http://schemas.microsoft.com/office/powerpoint/2010/main" val="270572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三值的排序</a:t>
            </a:r>
            <a:r>
              <a:rPr lang="en-US" altLang="zh-CN" b="1" dirty="0">
                <a:latin typeface="黑体" panose="02010609060101010101" pitchFamily="49" charset="-122"/>
                <a:ea typeface="黑体" panose="02010609060101010101" pitchFamily="49" charset="-122"/>
              </a:rPr>
              <a:t>fzoj1657</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3570328"/>
          </a:xfrm>
        </p:spPr>
        <p:txBody>
          <a:bodyPr>
            <a:normAutofit/>
          </a:bodyPr>
          <a:lstStyle/>
          <a:p>
            <a:r>
              <a:rPr lang="zh-CN" altLang="zh-CN" sz="2800" dirty="0" smtClean="0"/>
              <a:t>【问题描述】</a:t>
            </a:r>
            <a:endParaRPr lang="en-US" altLang="zh-CN" sz="2800" dirty="0" smtClean="0"/>
          </a:p>
          <a:p>
            <a:r>
              <a:rPr lang="zh-CN" altLang="en-US" dirty="0"/>
              <a:t>排序是一种很频繁的计算任务。现在考虑最多只有三值的排序问题。一个实际的例子是，当我们给某项竞赛的优胜者按金银铜牌序的时候。</a:t>
            </a:r>
          </a:p>
          <a:p>
            <a:r>
              <a:rPr lang="zh-CN" altLang="en-US" dirty="0"/>
              <a:t>在这个任务中可能的值只有三种：</a:t>
            </a:r>
            <a:r>
              <a:rPr lang="en-US" altLang="zh-CN" dirty="0"/>
              <a:t>1</a:t>
            </a:r>
            <a:r>
              <a:rPr lang="zh-CN" altLang="en-US" dirty="0"/>
              <a:t>，</a:t>
            </a:r>
            <a:r>
              <a:rPr lang="en-US" altLang="zh-CN" dirty="0"/>
              <a:t>2</a:t>
            </a:r>
            <a:r>
              <a:rPr lang="zh-CN" altLang="en-US" dirty="0"/>
              <a:t>和</a:t>
            </a:r>
            <a:r>
              <a:rPr lang="en-US" altLang="zh-CN" dirty="0"/>
              <a:t>3</a:t>
            </a:r>
            <a:r>
              <a:rPr lang="zh-CN" altLang="en-US" dirty="0"/>
              <a:t>。我们用交换的方法把他排成升序的。</a:t>
            </a:r>
          </a:p>
          <a:p>
            <a:r>
              <a:rPr lang="zh-CN" altLang="en-US" dirty="0"/>
              <a:t>写一个程序计算出把给定的一个由 </a:t>
            </a:r>
            <a:r>
              <a:rPr lang="en-US" altLang="zh-CN" dirty="0"/>
              <a:t>1</a:t>
            </a:r>
            <a:r>
              <a:rPr lang="zh-CN" altLang="en-US" dirty="0"/>
              <a:t>、</a:t>
            </a:r>
            <a:r>
              <a:rPr lang="en-US" altLang="zh-CN" dirty="0"/>
              <a:t>2</a:t>
            </a:r>
            <a:r>
              <a:rPr lang="zh-CN" altLang="en-US" dirty="0"/>
              <a:t>、</a:t>
            </a:r>
            <a:r>
              <a:rPr lang="en-US" altLang="zh-CN" dirty="0"/>
              <a:t>3 </a:t>
            </a:r>
            <a:r>
              <a:rPr lang="zh-CN" altLang="en-US" dirty="0"/>
              <a:t>组成的数字序列排成升序所需的最少交换次数</a:t>
            </a:r>
            <a:r>
              <a:rPr lang="zh-CN" altLang="en-US" dirty="0" smtClean="0"/>
              <a:t>。</a:t>
            </a:r>
            <a:endParaRPr lang="zh-CN" altLang="en-US" dirty="0"/>
          </a:p>
        </p:txBody>
      </p:sp>
    </p:spTree>
    <p:extLst>
      <p:ext uri="{BB962C8B-B14F-4D97-AF65-F5344CB8AC3E}">
        <p14:creationId xmlns:p14="http://schemas.microsoft.com/office/powerpoint/2010/main" val="28134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三值的排序</a:t>
            </a:r>
            <a:r>
              <a:rPr lang="en-US" altLang="zh-CN" b="1" dirty="0">
                <a:latin typeface="黑体" panose="02010609060101010101" pitchFamily="49" charset="-122"/>
                <a:ea typeface="黑体" panose="02010609060101010101" pitchFamily="49" charset="-122"/>
              </a:rPr>
              <a:t>fzoj1657</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1827041"/>
            <a:ext cx="10058400" cy="395214"/>
          </a:xfrm>
        </p:spPr>
        <p:txBody>
          <a:bodyPr>
            <a:normAutofit fontScale="92500" lnSpcReduction="20000"/>
          </a:bodyPr>
          <a:lstStyle/>
          <a:p>
            <a:r>
              <a:rPr lang="zh-CN" altLang="zh-CN" sz="2800" dirty="0" smtClean="0"/>
              <a:t>【</a:t>
            </a:r>
            <a:r>
              <a:rPr lang="zh-CN" altLang="en-US" sz="2800" dirty="0" smtClean="0"/>
              <a:t>分析</a:t>
            </a:r>
            <a:r>
              <a:rPr lang="zh-CN" altLang="zh-CN" sz="2800" dirty="0" smtClean="0"/>
              <a:t>】</a:t>
            </a:r>
            <a:endParaRPr lang="en-US" altLang="zh-CN" sz="2800" dirty="0" smtClean="0"/>
          </a:p>
        </p:txBody>
      </p:sp>
      <p:sp>
        <p:nvSpPr>
          <p:cNvPr id="4" name="矩形 3"/>
          <p:cNvSpPr/>
          <p:nvPr/>
        </p:nvSpPr>
        <p:spPr>
          <a:xfrm>
            <a:off x="1222131" y="2213022"/>
            <a:ext cx="9267092" cy="4247317"/>
          </a:xfrm>
          <a:prstGeom prst="rect">
            <a:avLst/>
          </a:prstGeom>
        </p:spPr>
        <p:txBody>
          <a:bodyPr wrap="square">
            <a:spAutoFit/>
          </a:bodyPr>
          <a:lstStyle/>
          <a:p>
            <a:r>
              <a:rPr lang="zh-CN" altLang="en-US" dirty="0"/>
              <a:t>为了使交换次数最小，我们想到了以下贪心策略：</a:t>
            </a:r>
          </a:p>
          <a:p>
            <a:r>
              <a:rPr lang="zh-CN" altLang="en-US" dirty="0"/>
              <a:t>① 能不交换就不交换；</a:t>
            </a:r>
          </a:p>
          <a:p>
            <a:r>
              <a:rPr lang="zh-CN" altLang="en-US" dirty="0"/>
              <a:t>② 如果能只用一次交换就完成归位，就不用两次交换。</a:t>
            </a:r>
          </a:p>
          <a:p>
            <a:r>
              <a:rPr lang="zh-CN" altLang="en-US" dirty="0"/>
              <a:t>由于排序之后是</a:t>
            </a:r>
            <a:r>
              <a:rPr lang="en-US" altLang="zh-CN" dirty="0"/>
              <a:t>11……1122……2233……33</a:t>
            </a:r>
            <a:r>
              <a:rPr lang="zh-CN" altLang="en-US" dirty="0"/>
              <a:t>的形式，我们不妨按照排序之后的结果对原数据分区。令</a:t>
            </a:r>
            <a:r>
              <a:rPr lang="en-US" altLang="zh-CN" dirty="0"/>
              <a:t>w(</a:t>
            </a:r>
            <a:r>
              <a:rPr lang="en-US" altLang="zh-CN" dirty="0" err="1"/>
              <a:t>i,j</a:t>
            </a:r>
            <a:r>
              <a:rPr lang="en-US" altLang="zh-CN" dirty="0"/>
              <a:t>)</a:t>
            </a:r>
            <a:r>
              <a:rPr lang="zh-CN" altLang="en-US" dirty="0"/>
              <a:t>表示数字</a:t>
            </a:r>
            <a:r>
              <a:rPr lang="en-US" altLang="zh-CN" dirty="0" err="1"/>
              <a:t>i</a:t>
            </a:r>
            <a:r>
              <a:rPr lang="zh-CN" altLang="en-US" dirty="0"/>
              <a:t>在</a:t>
            </a:r>
            <a:r>
              <a:rPr lang="en-US" altLang="zh-CN" dirty="0"/>
              <a:t>j</a:t>
            </a:r>
            <a:r>
              <a:rPr lang="zh-CN" altLang="en-US" dirty="0"/>
              <a:t>区的数量。例如</a:t>
            </a:r>
            <a:r>
              <a:rPr lang="en-US" altLang="zh-CN" dirty="0"/>
              <a:t>122 312 13</a:t>
            </a:r>
            <a:r>
              <a:rPr lang="zh-CN" altLang="en-US" dirty="0"/>
              <a:t>中</a:t>
            </a:r>
            <a:r>
              <a:rPr lang="en-US" altLang="zh-CN" dirty="0"/>
              <a:t>w(2,1)</a:t>
            </a:r>
            <a:r>
              <a:rPr lang="zh-CN" altLang="en-US" dirty="0"/>
              <a:t>＝</a:t>
            </a:r>
            <a:r>
              <a:rPr lang="en-US" altLang="zh-CN" dirty="0"/>
              <a:t>2</a:t>
            </a:r>
            <a:r>
              <a:rPr lang="zh-CN" altLang="en-US" dirty="0"/>
              <a:t>。</a:t>
            </a:r>
          </a:p>
          <a:p>
            <a:r>
              <a:rPr lang="zh-CN" altLang="en-US" dirty="0"/>
              <a:t>按照①的说法，在一区的</a:t>
            </a:r>
            <a:r>
              <a:rPr lang="en-US" altLang="zh-CN" dirty="0"/>
              <a:t>1</a:t>
            </a:r>
            <a:r>
              <a:rPr lang="zh-CN" altLang="en-US" dirty="0"/>
              <a:t>、二区的</a:t>
            </a:r>
            <a:r>
              <a:rPr lang="en-US" altLang="zh-CN" dirty="0"/>
              <a:t>2</a:t>
            </a:r>
            <a:r>
              <a:rPr lang="zh-CN" altLang="en-US" dirty="0"/>
              <a:t>、三区的</a:t>
            </a:r>
            <a:r>
              <a:rPr lang="en-US" altLang="zh-CN" dirty="0"/>
              <a:t>3</a:t>
            </a:r>
            <a:r>
              <a:rPr lang="zh-CN" altLang="en-US" dirty="0"/>
              <a:t>就不应该再被交换了。</a:t>
            </a:r>
          </a:p>
          <a:p>
            <a:r>
              <a:rPr lang="zh-CN" altLang="en-US" dirty="0"/>
              <a:t>按照②的说法，在一区的</a:t>
            </a:r>
            <a:r>
              <a:rPr lang="en-US" altLang="zh-CN" dirty="0"/>
              <a:t>2</a:t>
            </a:r>
            <a:r>
              <a:rPr lang="zh-CN" altLang="en-US" dirty="0"/>
              <a:t>应该和二区的</a:t>
            </a:r>
            <a:r>
              <a:rPr lang="en-US" altLang="zh-CN" dirty="0"/>
              <a:t>1</a:t>
            </a:r>
            <a:r>
              <a:rPr lang="zh-CN" altLang="en-US" dirty="0"/>
              <a:t>进行交换，</a:t>
            </a:r>
            <a:r>
              <a:rPr lang="en-US" altLang="zh-CN" dirty="0"/>
              <a:t>1</a:t>
            </a:r>
            <a:r>
              <a:rPr lang="zh-CN" altLang="en-US" dirty="0"/>
              <a:t>和</a:t>
            </a:r>
            <a:r>
              <a:rPr lang="en-US" altLang="zh-CN" dirty="0"/>
              <a:t>3</a:t>
            </a:r>
            <a:r>
              <a:rPr lang="zh-CN" altLang="en-US" dirty="0"/>
              <a:t>、</a:t>
            </a:r>
            <a:r>
              <a:rPr lang="en-US" altLang="zh-CN" dirty="0"/>
              <a:t>2</a:t>
            </a:r>
            <a:r>
              <a:rPr lang="zh-CN" altLang="en-US" dirty="0"/>
              <a:t>和</a:t>
            </a:r>
            <a:r>
              <a:rPr lang="en-US" altLang="zh-CN" dirty="0"/>
              <a:t>3</a:t>
            </a:r>
            <a:r>
              <a:rPr lang="zh-CN" altLang="en-US" dirty="0"/>
              <a:t>类似。</a:t>
            </a:r>
          </a:p>
          <a:p>
            <a:r>
              <a:rPr lang="zh-CN" altLang="en-US" dirty="0"/>
              <a:t>设这一次交换的步数为</a:t>
            </a:r>
            <a:r>
              <a:rPr lang="en-US" altLang="zh-CN" dirty="0"/>
              <a:t>A</a:t>
            </a:r>
            <a:r>
              <a:rPr lang="zh-CN" altLang="en-US" dirty="0"/>
              <a:t>，则</a:t>
            </a:r>
          </a:p>
          <a:p>
            <a:r>
              <a:rPr lang="en-US" altLang="zh-CN" dirty="0"/>
              <a:t>A</a:t>
            </a:r>
            <a:r>
              <a:rPr lang="zh-CN" altLang="en-US" dirty="0"/>
              <a:t>＝</a:t>
            </a:r>
            <a:r>
              <a:rPr lang="en-US" altLang="zh-CN" dirty="0"/>
              <a:t>min{w(1,2</a:t>
            </a:r>
            <a:r>
              <a:rPr lang="en-US" altLang="zh-CN" dirty="0" smtClean="0"/>
              <a:t>)</a:t>
            </a:r>
            <a:r>
              <a:rPr lang="zh-CN" altLang="en-US" dirty="0" smtClean="0"/>
              <a:t>，</a:t>
            </a:r>
            <a:r>
              <a:rPr lang="en-US" altLang="zh-CN" dirty="0" smtClean="0"/>
              <a:t>w(2,1</a:t>
            </a:r>
            <a:r>
              <a:rPr lang="en-US" altLang="zh-CN" dirty="0"/>
              <a:t>)}</a:t>
            </a:r>
            <a:r>
              <a:rPr lang="zh-CN" altLang="en-US" dirty="0"/>
              <a:t>＋</a:t>
            </a:r>
            <a:r>
              <a:rPr lang="en-US" altLang="zh-CN" dirty="0" smtClean="0"/>
              <a:t>min{w(1,3)</a:t>
            </a:r>
            <a:r>
              <a:rPr lang="zh-CN" altLang="en-US" dirty="0"/>
              <a:t>，</a:t>
            </a:r>
            <a:r>
              <a:rPr lang="en-US" altLang="zh-CN" dirty="0" smtClean="0"/>
              <a:t>w(3,1</a:t>
            </a:r>
            <a:r>
              <a:rPr lang="en-US" altLang="zh-CN" dirty="0"/>
              <a:t>)}</a:t>
            </a:r>
            <a:r>
              <a:rPr lang="zh-CN" altLang="en-US" dirty="0"/>
              <a:t>＋</a:t>
            </a:r>
            <a:r>
              <a:rPr lang="en-US" altLang="zh-CN" dirty="0" smtClean="0"/>
              <a:t>min{w(2,3)</a:t>
            </a:r>
            <a:r>
              <a:rPr lang="zh-CN" altLang="en-US" dirty="0"/>
              <a:t>，</a:t>
            </a:r>
            <a:r>
              <a:rPr lang="en-US" altLang="zh-CN" dirty="0" smtClean="0"/>
              <a:t>w(3,2</a:t>
            </a:r>
            <a:r>
              <a:rPr lang="en-US" altLang="zh-CN" dirty="0"/>
              <a:t>)}</a:t>
            </a:r>
          </a:p>
          <a:p>
            <a:r>
              <a:rPr lang="zh-CN" altLang="en-US" dirty="0"/>
              <a:t>接下来已经不能一步恢复两个数字了，就像</a:t>
            </a:r>
            <a:r>
              <a:rPr lang="en-US" altLang="zh-CN" dirty="0"/>
              <a:t>312</a:t>
            </a:r>
            <a:r>
              <a:rPr lang="zh-CN" altLang="en-US" dirty="0"/>
              <a:t>一样。这时只有先让一个数字归位，然后再交换另外两个。这样，每三个数字需要用两步完成。</a:t>
            </a:r>
          </a:p>
          <a:p>
            <a:r>
              <a:rPr lang="zh-CN" altLang="en-US" dirty="0"/>
              <a:t>设这一次交换的步数为</a:t>
            </a:r>
            <a:r>
              <a:rPr lang="en-US" altLang="zh-CN" dirty="0"/>
              <a:t>B</a:t>
            </a:r>
            <a:r>
              <a:rPr lang="zh-CN" altLang="en-US" dirty="0"/>
              <a:t>，则</a:t>
            </a:r>
          </a:p>
          <a:p>
            <a:r>
              <a:rPr lang="en-US" altLang="zh-CN" dirty="0"/>
              <a:t>B</a:t>
            </a:r>
            <a:r>
              <a:rPr lang="zh-CN" altLang="en-US" dirty="0"/>
              <a:t>＝</a:t>
            </a:r>
            <a:r>
              <a:rPr lang="en-US" altLang="zh-CN" dirty="0"/>
              <a:t>(S</a:t>
            </a:r>
            <a:r>
              <a:rPr lang="zh-CN" altLang="en-US" dirty="0"/>
              <a:t>－</a:t>
            </a:r>
            <a:r>
              <a:rPr lang="en-US" altLang="zh-CN" dirty="0"/>
              <a:t>2A)÷3×2</a:t>
            </a:r>
          </a:p>
          <a:p>
            <a:r>
              <a:rPr lang="zh-CN" altLang="en-US" dirty="0"/>
              <a:t>其中</a:t>
            </a:r>
            <a:r>
              <a:rPr lang="en-US" altLang="zh-CN" dirty="0"/>
              <a:t>S</a:t>
            </a:r>
            <a:r>
              <a:rPr lang="zh-CN" altLang="en-US" dirty="0"/>
              <a:t>表示需交换的数字的总个数，即</a:t>
            </a:r>
            <a:r>
              <a:rPr lang="en-US" altLang="zh-CN" dirty="0"/>
              <a:t>S</a:t>
            </a:r>
            <a:r>
              <a:rPr lang="zh-CN" altLang="en-US" dirty="0"/>
              <a:t>＝</a:t>
            </a:r>
            <a:r>
              <a:rPr lang="en-US" altLang="zh-CN" dirty="0"/>
              <a:t>w(1,2)</a:t>
            </a:r>
            <a:r>
              <a:rPr lang="zh-CN" altLang="en-US" dirty="0"/>
              <a:t>＋</a:t>
            </a:r>
            <a:r>
              <a:rPr lang="en-US" altLang="zh-CN" dirty="0"/>
              <a:t>w(2,1)</a:t>
            </a:r>
            <a:r>
              <a:rPr lang="zh-CN" altLang="en-US" dirty="0"/>
              <a:t>＋</a:t>
            </a:r>
            <a:r>
              <a:rPr lang="en-US" altLang="zh-CN" dirty="0"/>
              <a:t>w(2,3)</a:t>
            </a:r>
            <a:r>
              <a:rPr lang="zh-CN" altLang="en-US" dirty="0"/>
              <a:t>＋</a:t>
            </a:r>
            <a:r>
              <a:rPr lang="en-US" altLang="zh-CN" dirty="0"/>
              <a:t>w(3,2)</a:t>
            </a:r>
            <a:r>
              <a:rPr lang="zh-CN" altLang="en-US" dirty="0"/>
              <a:t>＋</a:t>
            </a:r>
            <a:r>
              <a:rPr lang="en-US" altLang="zh-CN" dirty="0"/>
              <a:t>w(1,3)</a:t>
            </a:r>
            <a:r>
              <a:rPr lang="zh-CN" altLang="en-US" dirty="0"/>
              <a:t>＋</a:t>
            </a:r>
            <a:r>
              <a:rPr lang="en-US" altLang="zh-CN" dirty="0"/>
              <a:t>w(3,1)</a:t>
            </a:r>
            <a:r>
              <a:rPr lang="zh-CN" altLang="en-US" dirty="0"/>
              <a:t>。</a:t>
            </a:r>
          </a:p>
          <a:p>
            <a:r>
              <a:rPr lang="zh-CN" altLang="en-US" dirty="0"/>
              <a:t>最后将</a:t>
            </a:r>
            <a:r>
              <a:rPr lang="en-US" altLang="zh-CN" dirty="0"/>
              <a:t>A</a:t>
            </a:r>
            <a:r>
              <a:rPr lang="zh-CN" altLang="en-US" dirty="0"/>
              <a:t>和</a:t>
            </a:r>
            <a:r>
              <a:rPr lang="en-US" altLang="zh-CN" dirty="0"/>
              <a:t>B</a:t>
            </a:r>
            <a:r>
              <a:rPr lang="zh-CN" altLang="en-US" dirty="0"/>
              <a:t>相加，即最终结果。</a:t>
            </a:r>
          </a:p>
        </p:txBody>
      </p:sp>
    </p:spTree>
    <p:extLst>
      <p:ext uri="{BB962C8B-B14F-4D97-AF65-F5344CB8AC3E}">
        <p14:creationId xmlns:p14="http://schemas.microsoft.com/office/powerpoint/2010/main" val="119091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田忌赛马</a:t>
            </a:r>
            <a:r>
              <a:rPr lang="en-US" altLang="zh-CN" b="1" dirty="0" smtClean="0"/>
              <a:t>fzoj1063</a:t>
            </a:r>
            <a:endParaRPr lang="zh-CN" altLang="zh-CN" b="1" dirty="0"/>
          </a:p>
        </p:txBody>
      </p:sp>
      <p:sp>
        <p:nvSpPr>
          <p:cNvPr id="3" name="内容占位符 2"/>
          <p:cNvSpPr>
            <a:spLocks noGrp="1"/>
          </p:cNvSpPr>
          <p:nvPr>
            <p:ph idx="1"/>
          </p:nvPr>
        </p:nvSpPr>
        <p:spPr>
          <a:xfrm>
            <a:off x="1095522" y="2408442"/>
            <a:ext cx="10058400" cy="4215432"/>
          </a:xfrm>
        </p:spPr>
        <p:txBody>
          <a:bodyPr/>
          <a:lstStyle/>
          <a:p>
            <a:r>
              <a:rPr lang="zh-CN" altLang="en-US" sz="2400" dirty="0">
                <a:latin typeface="黑体" panose="02010609060101010101" pitchFamily="49" charset="-122"/>
                <a:ea typeface="黑体" panose="02010609060101010101" pitchFamily="49" charset="-122"/>
              </a:rPr>
              <a:t>中国古代的历史故事“田忌赛马”是为大家所熟知的。话说齐王和田忌又要赛马了，他们各派出</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匹马，每场比赛，输的一方将要给赢的一方</a:t>
            </a:r>
            <a:r>
              <a:rPr lang="en-US" altLang="zh-CN" sz="2400" dirty="0">
                <a:latin typeface="黑体" panose="02010609060101010101" pitchFamily="49" charset="-122"/>
                <a:ea typeface="黑体" panose="02010609060101010101" pitchFamily="49" charset="-122"/>
              </a:rPr>
              <a:t>200</a:t>
            </a:r>
            <a:r>
              <a:rPr lang="zh-CN" altLang="en-US" sz="2400" dirty="0">
                <a:latin typeface="黑体" panose="02010609060101010101" pitchFamily="49" charset="-122"/>
                <a:ea typeface="黑体" panose="02010609060101010101" pitchFamily="49" charset="-122"/>
              </a:rPr>
              <a:t>两黄金，如果是平局的话，双方都不必拿出钱。现在每匹马的速度值是固定而且已知的，而齐王出马也不管田忌的出马顺序。请问田忌该如何安排自己的马去对抗齐王的马，才能赢取最多的钱？</a:t>
            </a:r>
            <a:endParaRPr lang="en-US" altLang="zh-CN" dirty="0" smtClean="0"/>
          </a:p>
        </p:txBody>
      </p:sp>
    </p:spTree>
    <p:extLst>
      <p:ext uri="{BB962C8B-B14F-4D97-AF65-F5344CB8AC3E}">
        <p14:creationId xmlns:p14="http://schemas.microsoft.com/office/powerpoint/2010/main" val="251981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田忌赛马</a:t>
            </a:r>
            <a:r>
              <a:rPr lang="en-US" altLang="zh-CN" b="1" dirty="0" smtClean="0"/>
              <a:t>fzoj1063</a:t>
            </a:r>
            <a:endParaRPr lang="zh-CN" altLang="zh-CN" b="1" dirty="0"/>
          </a:p>
        </p:txBody>
      </p:sp>
      <p:sp>
        <p:nvSpPr>
          <p:cNvPr id="3" name="内容占位符 2"/>
          <p:cNvSpPr>
            <a:spLocks noGrp="1"/>
          </p:cNvSpPr>
          <p:nvPr>
            <p:ph idx="1"/>
          </p:nvPr>
        </p:nvSpPr>
        <p:spPr>
          <a:xfrm>
            <a:off x="1095522" y="2408442"/>
            <a:ext cx="10058400" cy="4215432"/>
          </a:xfrm>
        </p:spPr>
        <p:txBody>
          <a:bodyPr/>
          <a:lstStyle/>
          <a:p>
            <a:r>
              <a:rPr lang="zh-CN" altLang="zh-CN" dirty="0"/>
              <a:t>题目本身已经告诉我们怎样用二分图最佳匹配来解决这个问题——把田忌的马放左边，把齐王的马放右边，田忌的马</a:t>
            </a:r>
            <a:r>
              <a:rPr lang="en-US" altLang="zh-CN" i="1" dirty="0"/>
              <a:t>A</a:t>
            </a:r>
            <a:r>
              <a:rPr lang="zh-CN" altLang="zh-CN" dirty="0"/>
              <a:t>和齐王的</a:t>
            </a:r>
            <a:r>
              <a:rPr lang="en-US" altLang="zh-CN" i="1" dirty="0"/>
              <a:t>B</a:t>
            </a:r>
            <a:r>
              <a:rPr lang="zh-CN" altLang="zh-CN" dirty="0"/>
              <a:t>之间，如果田忌的马胜，则连一条权为</a:t>
            </a:r>
            <a:r>
              <a:rPr lang="en-US" altLang="zh-CN" dirty="0"/>
              <a:t>200</a:t>
            </a:r>
            <a:r>
              <a:rPr lang="zh-CN" altLang="zh-CN" dirty="0"/>
              <a:t>的边；如果平局，则连一条权为</a:t>
            </a:r>
            <a:r>
              <a:rPr lang="en-US" altLang="zh-CN" dirty="0"/>
              <a:t>0</a:t>
            </a:r>
            <a:r>
              <a:rPr lang="zh-CN" altLang="zh-CN" dirty="0"/>
              <a:t>的边；如果输，则连一条权为－</a:t>
            </a:r>
            <a:r>
              <a:rPr lang="en-US" altLang="zh-CN" dirty="0"/>
              <a:t>200</a:t>
            </a:r>
            <a:r>
              <a:rPr lang="zh-CN" altLang="zh-CN" dirty="0"/>
              <a:t>的边。</a:t>
            </a:r>
          </a:p>
          <a:p>
            <a:r>
              <a:rPr lang="zh-CN" altLang="zh-CN" dirty="0"/>
              <a:t>但是题目告诉我们没有必要这样做，我们也无法这样做（复杂度很高，无法承受</a:t>
            </a:r>
            <a:r>
              <a:rPr lang="en-US" altLang="zh-CN" dirty="0"/>
              <a:t>N</a:t>
            </a:r>
            <a:r>
              <a:rPr lang="zh-CN" altLang="zh-CN" dirty="0"/>
              <a:t>＝</a:t>
            </a:r>
            <a:r>
              <a:rPr lang="en-US" altLang="zh-CN" dirty="0"/>
              <a:t>2000</a:t>
            </a:r>
            <a:r>
              <a:rPr lang="zh-CN" altLang="zh-CN" dirty="0"/>
              <a:t>的规模）。</a:t>
            </a:r>
          </a:p>
          <a:p>
            <a:r>
              <a:rPr lang="en-US" altLang="zh-CN" dirty="0"/>
              <a:t> </a:t>
            </a:r>
            <a:endParaRPr lang="zh-CN" altLang="zh-CN" dirty="0"/>
          </a:p>
        </p:txBody>
      </p:sp>
    </p:spTree>
    <p:extLst>
      <p:ext uri="{BB962C8B-B14F-4D97-AF65-F5344CB8AC3E}">
        <p14:creationId xmlns:p14="http://schemas.microsoft.com/office/powerpoint/2010/main" val="30379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田忌赛马</a:t>
            </a:r>
            <a:r>
              <a:rPr lang="en-US" altLang="zh-CN" b="1" dirty="0" smtClean="0"/>
              <a:t>fzoj1063</a:t>
            </a:r>
            <a:endParaRPr lang="zh-CN" altLang="zh-CN" b="1" dirty="0"/>
          </a:p>
        </p:txBody>
      </p:sp>
      <p:sp>
        <p:nvSpPr>
          <p:cNvPr id="3" name="内容占位符 2"/>
          <p:cNvSpPr>
            <a:spLocks noGrp="1"/>
          </p:cNvSpPr>
          <p:nvPr>
            <p:ph idx="1"/>
          </p:nvPr>
        </p:nvSpPr>
        <p:spPr>
          <a:xfrm>
            <a:off x="1095522" y="2408442"/>
            <a:ext cx="10058400" cy="4215432"/>
          </a:xfrm>
        </p:spPr>
        <p:txBody>
          <a:bodyPr/>
          <a:lstStyle/>
          <a:p>
            <a:r>
              <a:rPr lang="zh-CN" altLang="zh-CN" dirty="0"/>
              <a:t>我们不妨用贪心思想来分析一下问题。因为田忌掌握有比赛的“主动权”，他总是根据齐王所出的马来分配自己的马，所以这里不妨认为齐王的出马顺序是按马的速度从高到低出的。由这样的假设，我们归纳出如下贪心策略：</a:t>
            </a:r>
          </a:p>
          <a:p>
            <a:r>
              <a:rPr lang="en-US" altLang="zh-CN" dirty="0"/>
              <a:t>1. </a:t>
            </a:r>
            <a:r>
              <a:rPr lang="zh-CN" altLang="zh-CN" dirty="0"/>
              <a:t>如果田忌剩下的马中最强的马都赢不了齐王剩下的最强的马，那么应该用最差的一匹马去输给齐王最强的马。</a:t>
            </a:r>
          </a:p>
          <a:p>
            <a:r>
              <a:rPr lang="en-US" altLang="zh-CN" dirty="0"/>
              <a:t>2. </a:t>
            </a:r>
            <a:r>
              <a:rPr lang="zh-CN" altLang="zh-CN" dirty="0"/>
              <a:t>如果田忌剩下的马中最强的马可以赢齐王剩下的最强的马，那就用这匹马去赢齐王剩下的最强的马。</a:t>
            </a:r>
            <a:r>
              <a:rPr lang="en-US" altLang="zh-CN" dirty="0"/>
              <a:t>	</a:t>
            </a:r>
            <a:endParaRPr lang="zh-CN" altLang="zh-CN" dirty="0"/>
          </a:p>
          <a:p>
            <a:r>
              <a:rPr lang="en-US" altLang="zh-CN" dirty="0"/>
              <a:t>3. </a:t>
            </a:r>
            <a:r>
              <a:rPr lang="zh-CN" altLang="zh-CN" dirty="0"/>
              <a:t>如果田忌剩下的马中最强的马和齐王剩下的最强的马打平，可以选择打平或者用最差的马输掉比赛。</a:t>
            </a:r>
          </a:p>
        </p:txBody>
      </p:sp>
    </p:spTree>
    <p:extLst>
      <p:ext uri="{BB962C8B-B14F-4D97-AF65-F5344CB8AC3E}">
        <p14:creationId xmlns:p14="http://schemas.microsoft.com/office/powerpoint/2010/main" val="377470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田忌赛马</a:t>
            </a:r>
            <a:r>
              <a:rPr lang="en-US" altLang="zh-CN" b="1" dirty="0" smtClean="0"/>
              <a:t>fzoj1063</a:t>
            </a:r>
            <a:endParaRPr lang="zh-CN" altLang="zh-CN" b="1" dirty="0"/>
          </a:p>
        </p:txBody>
      </p:sp>
      <p:sp>
        <p:nvSpPr>
          <p:cNvPr id="3" name="内容占位符 2"/>
          <p:cNvSpPr>
            <a:spLocks noGrp="1"/>
          </p:cNvSpPr>
          <p:nvPr>
            <p:ph idx="1"/>
          </p:nvPr>
        </p:nvSpPr>
        <p:spPr>
          <a:xfrm>
            <a:off x="1097280" y="2188634"/>
            <a:ext cx="10058400" cy="4215432"/>
          </a:xfrm>
        </p:spPr>
        <p:txBody>
          <a:bodyPr/>
          <a:lstStyle/>
          <a:p>
            <a:r>
              <a:rPr lang="zh-CN" altLang="zh-CN" dirty="0"/>
              <a:t>我们发现，第三个贪心策略出现了一个分支：打平或输掉。如果穷举所有的情况，算法的复杂度将比求二分图最佳匹配还要高；如果一概而论的选择让最强的马去打平比赛或者是让最差的马去输掉比赛，则存在反例。</a:t>
            </a:r>
          </a:p>
          <a:p>
            <a:r>
              <a:rPr lang="zh-CN" altLang="zh-CN" dirty="0"/>
              <a:t>虽然因为第三个贪心出现了分支，我们不能直接的按照这种方法来设计出一个完全贪心的方法，但是通过上述的三种贪心策略，我们可以发现，如果齐王的马是按速度排序之后，从高到低被派出的话，田忌一定是将他马按速度排序之后，从两头取马去和齐王的马比赛。有了这个信息之后，动态规划的模型也就出来了！</a:t>
            </a:r>
          </a:p>
          <a:p>
            <a:r>
              <a:rPr lang="zh-CN" altLang="zh-CN" dirty="0"/>
              <a:t>设</a:t>
            </a:r>
            <a:r>
              <a:rPr lang="en-US" altLang="zh-CN" i="1" dirty="0"/>
              <a:t>f</a:t>
            </a:r>
            <a:r>
              <a:rPr lang="en-US" altLang="zh-CN" dirty="0"/>
              <a:t>(</a:t>
            </a:r>
            <a:r>
              <a:rPr lang="en-US" altLang="zh-CN" i="1" dirty="0" err="1"/>
              <a:t>i</a:t>
            </a:r>
            <a:r>
              <a:rPr lang="en-US" altLang="zh-CN" dirty="0" err="1"/>
              <a:t>,</a:t>
            </a:r>
            <a:r>
              <a:rPr lang="en-US" altLang="zh-CN" i="1" dirty="0" err="1"/>
              <a:t>j</a:t>
            </a:r>
            <a:r>
              <a:rPr lang="en-US" altLang="zh-CN" dirty="0"/>
              <a:t>)</a:t>
            </a:r>
            <a:r>
              <a:rPr lang="zh-CN" altLang="zh-CN" dirty="0"/>
              <a:t>表示田忌从“头”取了</a:t>
            </a:r>
            <a:r>
              <a:rPr lang="en-US" altLang="zh-CN" i="1" dirty="0" err="1"/>
              <a:t>i</a:t>
            </a:r>
            <a:r>
              <a:rPr lang="zh-CN" altLang="zh-CN" dirty="0"/>
              <a:t>匹较强的马，从“尾”取了</a:t>
            </a:r>
            <a:r>
              <a:rPr lang="en-US" altLang="zh-CN" i="1" dirty="0"/>
              <a:t>j</a:t>
            </a:r>
            <a:r>
              <a:rPr lang="zh-CN" altLang="zh-CN" dirty="0"/>
              <a:t>匹较弱的马进行比赛所能够得到的最大盈利，则状态转移方程为：</a:t>
            </a:r>
            <a:r>
              <a:rPr lang="en-US" altLang="zh-CN" i="1" dirty="0"/>
              <a:t>f</a:t>
            </a:r>
            <a:r>
              <a:rPr lang="en-US" altLang="zh-CN" dirty="0"/>
              <a:t>(</a:t>
            </a:r>
            <a:r>
              <a:rPr lang="en-US" altLang="zh-CN" i="1" dirty="0" err="1"/>
              <a:t>i</a:t>
            </a:r>
            <a:r>
              <a:rPr lang="en-US" altLang="zh-CN" dirty="0" err="1"/>
              <a:t>,</a:t>
            </a:r>
            <a:r>
              <a:rPr lang="en-US" altLang="zh-CN" i="1" dirty="0" err="1"/>
              <a:t>j</a:t>
            </a:r>
            <a:r>
              <a:rPr lang="en-US" altLang="zh-CN" dirty="0"/>
              <a:t>)</a:t>
            </a:r>
            <a:r>
              <a:rPr lang="zh-CN" altLang="zh-CN" dirty="0"/>
              <a:t>＝</a:t>
            </a:r>
            <a:r>
              <a:rPr lang="en-US" altLang="zh-CN" dirty="0"/>
              <a:t>max{ </a:t>
            </a:r>
            <a:r>
              <a:rPr lang="en-US" altLang="zh-CN" i="1" dirty="0"/>
              <a:t>f</a:t>
            </a:r>
            <a:r>
              <a:rPr lang="en-US" altLang="zh-CN" dirty="0"/>
              <a:t>(</a:t>
            </a:r>
            <a:r>
              <a:rPr lang="en-US" altLang="zh-CN" i="1" dirty="0"/>
              <a:t>i</a:t>
            </a:r>
            <a:r>
              <a:rPr lang="en-US" altLang="zh-CN" dirty="0"/>
              <a:t>,</a:t>
            </a:r>
            <a:r>
              <a:rPr lang="en-US" altLang="zh-CN" i="1" dirty="0"/>
              <a:t>j</a:t>
            </a:r>
            <a:r>
              <a:rPr lang="en-US" altLang="zh-CN" dirty="0"/>
              <a:t>-1)+</a:t>
            </a:r>
            <a:r>
              <a:rPr lang="en-US" altLang="zh-CN" i="1" dirty="0"/>
              <a:t>g</a:t>
            </a:r>
            <a:r>
              <a:rPr lang="en-US" altLang="zh-CN" dirty="0"/>
              <a:t>[</a:t>
            </a:r>
            <a:r>
              <a:rPr lang="en-US" altLang="zh-CN" i="1" dirty="0"/>
              <a:t>n</a:t>
            </a:r>
            <a:r>
              <a:rPr lang="en-US" altLang="zh-CN" dirty="0"/>
              <a:t>-(</a:t>
            </a:r>
            <a:r>
              <a:rPr lang="en-US" altLang="zh-CN" i="1" dirty="0"/>
              <a:t>j</a:t>
            </a:r>
            <a:r>
              <a:rPr lang="en-US" altLang="zh-CN" dirty="0"/>
              <a:t>-1)], </a:t>
            </a:r>
            <a:r>
              <a:rPr lang="en-US" altLang="zh-CN" i="1" dirty="0"/>
              <a:t>f</a:t>
            </a:r>
            <a:r>
              <a:rPr lang="en-US" altLang="zh-CN" dirty="0"/>
              <a:t>(</a:t>
            </a:r>
            <a:r>
              <a:rPr lang="en-US" altLang="zh-CN" i="1" dirty="0"/>
              <a:t>i</a:t>
            </a:r>
            <a:r>
              <a:rPr lang="en-US" altLang="zh-CN" dirty="0"/>
              <a:t>-1,</a:t>
            </a:r>
            <a:r>
              <a:rPr lang="en-US" altLang="zh-CN" i="1" dirty="0"/>
              <a:t>j</a:t>
            </a:r>
            <a:r>
              <a:rPr lang="en-US" altLang="zh-CN" dirty="0"/>
              <a:t>)+</a:t>
            </a:r>
            <a:r>
              <a:rPr lang="en-US" altLang="zh-CN" i="1" dirty="0"/>
              <a:t>g</a:t>
            </a:r>
            <a:r>
              <a:rPr lang="en-US" altLang="zh-CN" dirty="0"/>
              <a:t>(</a:t>
            </a:r>
            <a:r>
              <a:rPr lang="en-US" altLang="zh-CN" i="1" dirty="0" err="1"/>
              <a:t>i</a:t>
            </a:r>
            <a:r>
              <a:rPr lang="en-US" altLang="zh-CN" dirty="0"/>
              <a:t>)}</a:t>
            </a:r>
            <a:endParaRPr lang="zh-CN" altLang="zh-CN" dirty="0"/>
          </a:p>
          <a:p>
            <a:r>
              <a:rPr lang="zh-CN" altLang="zh-CN" dirty="0"/>
              <a:t>其中</a:t>
            </a:r>
            <a:r>
              <a:rPr lang="en-US" altLang="zh-CN" i="1" dirty="0"/>
              <a:t>g</a:t>
            </a:r>
            <a:r>
              <a:rPr lang="en-US" altLang="zh-CN" dirty="0"/>
              <a:t>(</a:t>
            </a:r>
            <a:r>
              <a:rPr lang="en-US" altLang="zh-CN" i="1" dirty="0"/>
              <a:t>x</a:t>
            </a:r>
            <a:r>
              <a:rPr lang="en-US" altLang="zh-CN" dirty="0"/>
              <a:t>)</a:t>
            </a:r>
            <a:r>
              <a:rPr lang="zh-CN" altLang="zh-CN" dirty="0"/>
              <a:t>表示田忌的第</a:t>
            </a:r>
            <a:r>
              <a:rPr lang="en-US" altLang="zh-CN" i="1" dirty="0"/>
              <a:t>x</a:t>
            </a:r>
            <a:r>
              <a:rPr lang="zh-CN" altLang="zh-CN" dirty="0"/>
              <a:t>匹马和齐王的第</a:t>
            </a:r>
            <a:r>
              <a:rPr lang="en-US" altLang="zh-CN" i="1" dirty="0" err="1"/>
              <a:t>i</a:t>
            </a:r>
            <a:r>
              <a:rPr lang="zh-CN" altLang="zh-CN" dirty="0"/>
              <a:t>＋</a:t>
            </a:r>
            <a:r>
              <a:rPr lang="en-US" altLang="zh-CN" i="1" dirty="0"/>
              <a:t>j</a:t>
            </a:r>
            <a:r>
              <a:rPr lang="zh-CN" altLang="zh-CN" dirty="0"/>
              <a:t>匹马（此时正是第</a:t>
            </a:r>
            <a:r>
              <a:rPr lang="en-US" altLang="zh-CN" i="1" dirty="0" err="1"/>
              <a:t>i</a:t>
            </a:r>
            <a:r>
              <a:rPr lang="zh-CN" altLang="zh-CN" dirty="0"/>
              <a:t>＋</a:t>
            </a:r>
            <a:r>
              <a:rPr lang="en-US" altLang="zh-CN" i="1" dirty="0"/>
              <a:t>j</a:t>
            </a:r>
            <a:r>
              <a:rPr lang="zh-CN" altLang="zh-CN" dirty="0"/>
              <a:t>场比赛）分别按照由强到弱的顺序排序之后，田忌所能取得的盈利，胜为</a:t>
            </a:r>
            <a:r>
              <a:rPr lang="en-US" altLang="zh-CN" dirty="0"/>
              <a:t>200</a:t>
            </a:r>
            <a:r>
              <a:rPr lang="zh-CN" altLang="zh-CN" dirty="0"/>
              <a:t>，输为－</a:t>
            </a:r>
            <a:r>
              <a:rPr lang="en-US" altLang="zh-CN" dirty="0"/>
              <a:t>200</a:t>
            </a:r>
            <a:r>
              <a:rPr lang="zh-CN" altLang="zh-CN" dirty="0"/>
              <a:t>，平为</a:t>
            </a:r>
            <a:r>
              <a:rPr lang="en-US" altLang="zh-CN" dirty="0"/>
              <a:t>0</a:t>
            </a:r>
            <a:r>
              <a:rPr lang="zh-CN" altLang="zh-CN" dirty="0"/>
              <a:t>。</a:t>
            </a:r>
          </a:p>
        </p:txBody>
      </p:sp>
    </p:spTree>
    <p:extLst>
      <p:ext uri="{BB962C8B-B14F-4D97-AF65-F5344CB8AC3E}">
        <p14:creationId xmlns:p14="http://schemas.microsoft.com/office/powerpoint/2010/main" val="33335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更多的题目</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9906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种树问题</a:t>
            </a:r>
            <a:r>
              <a:rPr lang="en-US" altLang="zh-CN" b="1" dirty="0" smtClean="0">
                <a:latin typeface="黑体" panose="02010609060101010101" pitchFamily="49" charset="-122"/>
                <a:ea typeface="黑体" panose="02010609060101010101" pitchFamily="49" charset="-122"/>
              </a:rPr>
              <a:t>fzoj1659</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3570328"/>
          </a:xfrm>
        </p:spPr>
        <p:txBody>
          <a:bodyPr>
            <a:normAutofit/>
          </a:bodyPr>
          <a:lstStyle/>
          <a:p>
            <a:r>
              <a:rPr lang="zh-CN" altLang="zh-CN" sz="2800" dirty="0" smtClean="0"/>
              <a:t>【问题描述】</a:t>
            </a:r>
            <a:endParaRPr lang="en-US" altLang="zh-CN" sz="2800" dirty="0" smtClean="0"/>
          </a:p>
          <a:p>
            <a:r>
              <a:rPr lang="zh-CN" altLang="zh-CN" dirty="0"/>
              <a:t>一条街道分为</a:t>
            </a:r>
            <a:r>
              <a:rPr lang="en-US" altLang="zh-CN" i="1" dirty="0"/>
              <a:t>n</a:t>
            </a:r>
            <a:r>
              <a:rPr lang="zh-CN" altLang="zh-CN" dirty="0"/>
              <a:t>个区域（按</a:t>
            </a:r>
            <a:r>
              <a:rPr lang="en-US" altLang="zh-CN" dirty="0"/>
              <a:t>1</a:t>
            </a:r>
            <a:r>
              <a:rPr lang="zh-CN" altLang="zh-CN" dirty="0"/>
              <a:t>～</a:t>
            </a:r>
            <a:r>
              <a:rPr lang="en-US" altLang="zh-CN" i="1" dirty="0"/>
              <a:t>n</a:t>
            </a:r>
            <a:r>
              <a:rPr lang="zh-CN" altLang="zh-CN" dirty="0"/>
              <a:t>编号），每个都可种一棵树。有</a:t>
            </a:r>
            <a:r>
              <a:rPr lang="en-US" altLang="zh-CN" i="1" dirty="0"/>
              <a:t>m</a:t>
            </a:r>
            <a:r>
              <a:rPr lang="zh-CN" altLang="zh-CN" dirty="0"/>
              <a:t>户居民，每户会要求在区域</a:t>
            </a:r>
            <a:r>
              <a:rPr lang="en-US" altLang="zh-CN" i="1" dirty="0" err="1"/>
              <a:t>i</a:t>
            </a:r>
            <a:r>
              <a:rPr lang="zh-CN" altLang="zh-CN" dirty="0"/>
              <a:t>～</a:t>
            </a:r>
            <a:r>
              <a:rPr lang="en-US" altLang="zh-CN" i="1" dirty="0"/>
              <a:t>j</a:t>
            </a:r>
            <a:r>
              <a:rPr lang="zh-CN" altLang="zh-CN" dirty="0"/>
              <a:t>区间内种至少一棵树。现求一个能满足所有要求且种树最少的方案</a:t>
            </a:r>
            <a:r>
              <a:rPr lang="zh-CN" altLang="zh-CN" dirty="0" smtClean="0"/>
              <a:t>。</a:t>
            </a:r>
            <a:endParaRPr lang="en-US" altLang="zh-CN" dirty="0" smtClean="0"/>
          </a:p>
          <a:p>
            <a:r>
              <a:rPr lang="zh-CN" altLang="zh-CN" sz="2800" dirty="0" smtClean="0"/>
              <a:t>【贪心策略】</a:t>
            </a:r>
            <a:endParaRPr lang="en-US" altLang="zh-CN" sz="2800" dirty="0"/>
          </a:p>
          <a:p>
            <a:r>
              <a:rPr lang="en-US" altLang="zh-CN" dirty="0"/>
              <a:t>1</a:t>
            </a:r>
            <a:r>
              <a:rPr lang="en-US" altLang="zh-CN" dirty="0" smtClean="0"/>
              <a:t>.</a:t>
            </a:r>
            <a:r>
              <a:rPr lang="zh-CN" altLang="en-US" dirty="0" smtClean="0"/>
              <a:t>对于</a:t>
            </a:r>
            <a:r>
              <a:rPr lang="zh-CN" altLang="en-US" dirty="0"/>
              <a:t>要求，以区间右端（升序）为首要关键字，左端（升序）为次要关键字排序。</a:t>
            </a:r>
          </a:p>
          <a:p>
            <a:r>
              <a:rPr lang="en-US" altLang="zh-CN" dirty="0"/>
              <a:t>2</a:t>
            </a:r>
            <a:r>
              <a:rPr lang="en-US" altLang="zh-CN" dirty="0" smtClean="0"/>
              <a:t>.</a:t>
            </a:r>
            <a:r>
              <a:rPr lang="zh-CN" altLang="en-US" dirty="0" smtClean="0"/>
              <a:t>按排</a:t>
            </a:r>
            <a:r>
              <a:rPr lang="zh-CN" altLang="en-US" dirty="0"/>
              <a:t>好的序依次考察这些要求，若未满足，则在其最右端的区域种树，这时可能会满足多个要求。</a:t>
            </a:r>
          </a:p>
        </p:txBody>
      </p:sp>
    </p:spTree>
    <p:extLst>
      <p:ext uri="{BB962C8B-B14F-4D97-AF65-F5344CB8AC3E}">
        <p14:creationId xmlns:p14="http://schemas.microsoft.com/office/powerpoint/2010/main" val="32096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19498" y="1793966"/>
            <a:ext cx="10084526" cy="2154436"/>
          </a:xfrm>
          <a:prstGeom prst="rect">
            <a:avLst/>
          </a:prstGeom>
          <a:noFill/>
        </p:spPr>
        <p:txBody>
          <a:bodyPr wrap="square" rtlCol="0">
            <a:spAutoFit/>
          </a:bodyPr>
          <a:lstStyle/>
          <a:p>
            <a:r>
              <a:rPr lang="zh-CN" altLang="en-US" sz="3600" b="1" dirty="0" smtClean="0">
                <a:solidFill>
                  <a:schemeClr val="accent1"/>
                </a:solidFill>
                <a:latin typeface="微软雅黑" panose="020B0503020204020204" pitchFamily="34" charset="-122"/>
                <a:ea typeface="微软雅黑" panose="020B0503020204020204" pitchFamily="34" charset="-122"/>
              </a:rPr>
              <a:t>策略：</a:t>
            </a:r>
            <a:endParaRPr lang="en-US" altLang="zh-CN" sz="3600" b="1" dirty="0" smtClean="0">
              <a:solidFill>
                <a:schemeClr val="accent1"/>
              </a:solidFill>
              <a:latin typeface="微软雅黑" panose="020B0503020204020204" pitchFamily="34" charset="-122"/>
              <a:ea typeface="微软雅黑" panose="020B0503020204020204" pitchFamily="34" charset="-122"/>
            </a:endParaRPr>
          </a:p>
          <a:p>
            <a:endParaRPr lang="en-US" altLang="zh-CN" dirty="0"/>
          </a:p>
          <a:p>
            <a:r>
              <a:rPr lang="zh-CN" altLang="en-US" sz="4000" dirty="0"/>
              <a:t>每次都作出在</a:t>
            </a:r>
            <a:r>
              <a:rPr lang="zh-CN" altLang="en-US" sz="4000" b="1" dirty="0">
                <a:solidFill>
                  <a:schemeClr val="accent1"/>
                </a:solidFill>
              </a:rPr>
              <a:t>当前看来是最好的选择</a:t>
            </a:r>
            <a:r>
              <a:rPr lang="zh-CN" altLang="en-US" sz="4000" dirty="0"/>
              <a:t>，</a:t>
            </a:r>
            <a:endParaRPr lang="en-US" altLang="zh-CN" sz="4000" dirty="0"/>
          </a:p>
          <a:p>
            <a:r>
              <a:rPr lang="zh-CN" altLang="en-US" sz="4000" dirty="0"/>
              <a:t>不断循环，</a:t>
            </a:r>
            <a:r>
              <a:rPr lang="zh-CN" altLang="en-US" sz="4000" b="1" dirty="0">
                <a:solidFill>
                  <a:schemeClr val="accent1"/>
                </a:solidFill>
              </a:rPr>
              <a:t>直到获得问题的完整解</a:t>
            </a:r>
            <a:r>
              <a:rPr lang="zh-CN" altLang="en-US" sz="4000" dirty="0" smtClean="0">
                <a:solidFill>
                  <a:schemeClr val="accent1"/>
                </a:solidFill>
              </a:rPr>
              <a:t>。</a:t>
            </a:r>
            <a:endParaRPr lang="zh-CN" altLang="en-US" sz="4000" dirty="0">
              <a:solidFill>
                <a:schemeClr val="accent1"/>
              </a:solidFill>
            </a:endParaRPr>
          </a:p>
        </p:txBody>
      </p:sp>
    </p:spTree>
    <p:extLst>
      <p:ext uri="{BB962C8B-B14F-4D97-AF65-F5344CB8AC3E}">
        <p14:creationId xmlns:p14="http://schemas.microsoft.com/office/powerpoint/2010/main" val="255108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POJ1456Supermarket</a:t>
            </a:r>
            <a:endParaRPr lang="zh-CN" altLang="zh-CN" dirty="0"/>
          </a:p>
        </p:txBody>
      </p:sp>
      <p:sp>
        <p:nvSpPr>
          <p:cNvPr id="3" name="内容占位符 2"/>
          <p:cNvSpPr>
            <a:spLocks noGrp="1"/>
          </p:cNvSpPr>
          <p:nvPr>
            <p:ph idx="1"/>
          </p:nvPr>
        </p:nvSpPr>
        <p:spPr>
          <a:xfrm>
            <a:off x="1097280" y="1845734"/>
            <a:ext cx="10058400" cy="4215432"/>
          </a:xfrm>
        </p:spPr>
        <p:txBody>
          <a:bodyPr>
            <a:normAutofit/>
          </a:bodyPr>
          <a:lstStyle/>
          <a:p>
            <a:r>
              <a:rPr lang="zh-CN" altLang="en-US" sz="2400" b="1" dirty="0" smtClean="0">
                <a:latin typeface="黑体" panose="02010609060101010101" pitchFamily="49" charset="-122"/>
                <a:ea typeface="黑体" panose="02010609060101010101" pitchFamily="49" charset="-122"/>
              </a:rPr>
              <a:t>题目翻译：</a:t>
            </a:r>
            <a:endParaRPr lang="en-US" altLang="zh-CN" sz="2400" b="1" dirty="0" smtClean="0">
              <a:latin typeface="黑体" panose="02010609060101010101" pitchFamily="49" charset="-122"/>
              <a:ea typeface="黑体" panose="02010609060101010101" pitchFamily="49" charset="-122"/>
            </a:endParaRPr>
          </a:p>
          <a:p>
            <a:r>
              <a:rPr lang="zh-CN" altLang="zh-CN" dirty="0"/>
              <a:t>一个超市有一个待售商品集合</a:t>
            </a:r>
            <a:r>
              <a:rPr lang="en-US" altLang="zh-CN" dirty="0"/>
              <a:t>Prod</a:t>
            </a:r>
            <a:r>
              <a:rPr lang="zh-CN" altLang="zh-CN" dirty="0"/>
              <a:t>，集合中每一个商品都有一个最晚销售时间，每一个产品都需要一个单独的单位时间销售（即两件商品不能同时销售），一个销售计划是一个有序子集</a:t>
            </a:r>
            <a:r>
              <a:rPr lang="en-US" altLang="zh-CN" dirty="0"/>
              <a:t>Sell</a:t>
            </a:r>
            <a:r>
              <a:rPr lang="zh-CN" altLang="zh-CN" dirty="0"/>
              <a:t>，</a:t>
            </a:r>
            <a:r>
              <a:rPr lang="en-US" altLang="zh-CN" dirty="0"/>
              <a:t>Sell&lt;=Prod</a:t>
            </a:r>
            <a:r>
              <a:rPr lang="zh-CN" altLang="zh-CN" dirty="0"/>
              <a:t>，根据子集中的顺序，每一个商品都能在规定时间前销售出去。一个销售计划的利润则为</a:t>
            </a:r>
            <a:r>
              <a:rPr lang="en-US" altLang="zh-CN" dirty="0"/>
              <a:t>Sell</a:t>
            </a:r>
            <a:r>
              <a:rPr lang="zh-CN" altLang="zh-CN" dirty="0"/>
              <a:t>中的所有商品的利润和。</a:t>
            </a:r>
          </a:p>
          <a:p>
            <a:r>
              <a:rPr lang="zh-CN" altLang="zh-CN" dirty="0"/>
              <a:t>比如，如果</a:t>
            </a:r>
            <a:r>
              <a:rPr lang="en-US" altLang="zh-CN" dirty="0"/>
              <a:t>Prod={</a:t>
            </a:r>
            <a:r>
              <a:rPr lang="en-US" altLang="zh-CN" dirty="0" err="1"/>
              <a:t>a,b,c,d</a:t>
            </a:r>
            <a:r>
              <a:rPr lang="en-US" altLang="zh-CN" dirty="0"/>
              <a:t>},  (</a:t>
            </a:r>
            <a:r>
              <a:rPr lang="en-US" altLang="zh-CN" dirty="0" err="1"/>
              <a:t>pa,da</a:t>
            </a:r>
            <a:r>
              <a:rPr lang="en-US" altLang="zh-CN" dirty="0"/>
              <a:t>)=(50,2), (</a:t>
            </a:r>
            <a:r>
              <a:rPr lang="en-US" altLang="zh-CN" dirty="0" err="1"/>
              <a:t>pb,db</a:t>
            </a:r>
            <a:r>
              <a:rPr lang="en-US" altLang="zh-CN" dirty="0"/>
              <a:t>)=(10,1), (</a:t>
            </a:r>
            <a:r>
              <a:rPr lang="en-US" altLang="zh-CN" dirty="0" err="1"/>
              <a:t>pc,dc</a:t>
            </a:r>
            <a:r>
              <a:rPr lang="en-US" altLang="zh-CN" dirty="0"/>
              <a:t>)=(20,2), (</a:t>
            </a:r>
            <a:r>
              <a:rPr lang="en-US" altLang="zh-CN" dirty="0" err="1"/>
              <a:t>pd,dd</a:t>
            </a:r>
            <a:r>
              <a:rPr lang="en-US" altLang="zh-CN" dirty="0"/>
              <a:t>)=(30,1)</a:t>
            </a:r>
            <a:r>
              <a:rPr lang="zh-CN" altLang="zh-CN" dirty="0"/>
              <a:t>，其中</a:t>
            </a:r>
            <a:r>
              <a:rPr lang="en-US" altLang="zh-CN" dirty="0"/>
              <a:t>p*</a:t>
            </a:r>
            <a:r>
              <a:rPr lang="zh-CN" altLang="zh-CN" dirty="0"/>
              <a:t>表示商品</a:t>
            </a:r>
            <a:r>
              <a:rPr lang="en-US" altLang="zh-CN" dirty="0"/>
              <a:t>*</a:t>
            </a:r>
            <a:r>
              <a:rPr lang="zh-CN" altLang="zh-CN" dirty="0"/>
              <a:t>的价值，</a:t>
            </a:r>
            <a:r>
              <a:rPr lang="en-US" altLang="zh-CN" dirty="0"/>
              <a:t>d*</a:t>
            </a:r>
            <a:r>
              <a:rPr lang="zh-CN" altLang="zh-CN" dirty="0"/>
              <a:t>表示商品的最晚销售时间。比如一个销售计划</a:t>
            </a:r>
            <a:r>
              <a:rPr lang="en-US" altLang="zh-CN" dirty="0"/>
              <a:t>Sell={</a:t>
            </a:r>
            <a:r>
              <a:rPr lang="en-US" altLang="zh-CN" dirty="0" err="1"/>
              <a:t>d,a</a:t>
            </a:r>
            <a:r>
              <a:rPr lang="en-US" altLang="zh-CN" dirty="0"/>
              <a:t>}</a:t>
            </a:r>
            <a:r>
              <a:rPr lang="zh-CN" altLang="zh-CN" dirty="0"/>
              <a:t>，</a:t>
            </a:r>
            <a:r>
              <a:rPr lang="en-US" altLang="zh-CN" dirty="0"/>
              <a:t>d</a:t>
            </a:r>
            <a:r>
              <a:rPr lang="zh-CN" altLang="zh-CN" dirty="0"/>
              <a:t>在</a:t>
            </a:r>
            <a:r>
              <a:rPr lang="en-US" altLang="zh-CN" dirty="0"/>
              <a:t>0</a:t>
            </a:r>
            <a:r>
              <a:rPr lang="zh-CN" altLang="zh-CN" dirty="0"/>
              <a:t>开始</a:t>
            </a:r>
            <a:r>
              <a:rPr lang="en-US" altLang="zh-CN" dirty="0"/>
              <a:t>1</a:t>
            </a:r>
            <a:r>
              <a:rPr lang="zh-CN" altLang="zh-CN" dirty="0"/>
              <a:t>时刻结束销售，</a:t>
            </a:r>
            <a:r>
              <a:rPr lang="en-US" altLang="zh-CN" dirty="0"/>
              <a:t>a</a:t>
            </a:r>
            <a:r>
              <a:rPr lang="zh-CN" altLang="zh-CN" dirty="0"/>
              <a:t>在</a:t>
            </a:r>
            <a:r>
              <a:rPr lang="en-US" altLang="zh-CN" dirty="0"/>
              <a:t>1</a:t>
            </a:r>
            <a:r>
              <a:rPr lang="zh-CN" altLang="zh-CN" dirty="0"/>
              <a:t>开始</a:t>
            </a:r>
            <a:r>
              <a:rPr lang="en-US" altLang="zh-CN" dirty="0"/>
              <a:t>2</a:t>
            </a:r>
            <a:r>
              <a:rPr lang="zh-CN" altLang="zh-CN" dirty="0"/>
              <a:t>时刻结束销售，所有商品都在规定时间前完成了销售，其利润为</a:t>
            </a:r>
            <a:r>
              <a:rPr lang="en-US" altLang="zh-CN" dirty="0"/>
              <a:t>80</a:t>
            </a:r>
            <a:r>
              <a:rPr lang="zh-CN" altLang="zh-CN" dirty="0"/>
              <a:t>，其他销售计划如下图：</a:t>
            </a:r>
          </a:p>
          <a:p>
            <a:pPr marL="0" indent="0">
              <a:buNone/>
            </a:pPr>
            <a:endParaRPr lang="en-US" altLang="zh-CN" dirty="0" smtClean="0"/>
          </a:p>
          <a:p>
            <a:r>
              <a:rPr lang="zh-CN" altLang="zh-CN" dirty="0"/>
              <a:t>写一个程序，来计算一个</a:t>
            </a:r>
            <a:r>
              <a:rPr lang="en-US" altLang="zh-CN" dirty="0"/>
              <a:t>Prod</a:t>
            </a:r>
            <a:r>
              <a:rPr lang="zh-CN" altLang="zh-CN" dirty="0"/>
              <a:t>的最大利润销售计划是多少利润。</a:t>
            </a:r>
          </a:p>
          <a:p>
            <a:endParaRPr lang="en-US" altLang="zh-CN" dirty="0" smtClean="0"/>
          </a:p>
          <a:p>
            <a:endParaRPr lang="en-US" altLang="zh-CN" dirty="0" smtClean="0"/>
          </a:p>
        </p:txBody>
      </p:sp>
      <p:pic>
        <p:nvPicPr>
          <p:cNvPr id="7" name="图片 6" descr="http://poj.org/images/1456_1.jpg"/>
          <p:cNvPicPr/>
          <p:nvPr/>
        </p:nvPicPr>
        <p:blipFill>
          <a:blip r:embed="rId2">
            <a:extLst>
              <a:ext uri="{28A0092B-C50C-407E-A947-70E740481C1C}">
                <a14:useLocalDpi xmlns:a14="http://schemas.microsoft.com/office/drawing/2010/main" val="0"/>
              </a:ext>
            </a:extLst>
          </a:blip>
          <a:srcRect/>
          <a:stretch>
            <a:fillRect/>
          </a:stretch>
        </p:blipFill>
        <p:spPr bwMode="auto">
          <a:xfrm>
            <a:off x="9020980" y="4530969"/>
            <a:ext cx="2134700" cy="2247900"/>
          </a:xfrm>
          <a:prstGeom prst="rect">
            <a:avLst/>
          </a:prstGeom>
          <a:noFill/>
          <a:ln>
            <a:noFill/>
          </a:ln>
        </p:spPr>
      </p:pic>
    </p:spTree>
    <p:extLst>
      <p:ext uri="{BB962C8B-B14F-4D97-AF65-F5344CB8AC3E}">
        <p14:creationId xmlns:p14="http://schemas.microsoft.com/office/powerpoint/2010/main" val="79054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POJ2586 Y2K Accounting Bug</a:t>
            </a:r>
            <a:endParaRPr lang="zh-CN" altLang="zh-CN" dirty="0"/>
          </a:p>
        </p:txBody>
      </p:sp>
      <p:sp>
        <p:nvSpPr>
          <p:cNvPr id="3" name="内容占位符 2"/>
          <p:cNvSpPr>
            <a:spLocks noGrp="1"/>
          </p:cNvSpPr>
          <p:nvPr>
            <p:ph idx="1"/>
          </p:nvPr>
        </p:nvSpPr>
        <p:spPr>
          <a:xfrm>
            <a:off x="1097280" y="1845734"/>
            <a:ext cx="10058400" cy="4215432"/>
          </a:xfrm>
        </p:spPr>
        <p:txBody>
          <a:bodyPr>
            <a:normAutofit fontScale="92500" lnSpcReduction="10000"/>
          </a:bodyPr>
          <a:lstStyle/>
          <a:p>
            <a:r>
              <a:rPr lang="en-US" altLang="zh-CN" dirty="0"/>
              <a:t>Accounting for Computer Machinists (ACM</a:t>
            </a:r>
            <a:r>
              <a:rPr lang="zh-CN" altLang="zh-CN" dirty="0"/>
              <a:t>，计算机会计师</a:t>
            </a:r>
            <a:r>
              <a:rPr lang="en-US" altLang="zh-CN" dirty="0"/>
              <a:t>)</a:t>
            </a:r>
            <a:r>
              <a:rPr lang="zh-CN" altLang="zh-CN" dirty="0"/>
              <a:t>患了</a:t>
            </a:r>
            <a:r>
              <a:rPr lang="en-US" altLang="zh-CN" dirty="0"/>
              <a:t>Y2K</a:t>
            </a:r>
            <a:r>
              <a:rPr lang="zh-CN" altLang="zh-CN" dirty="0"/>
              <a:t>（千年虫）</a:t>
            </a:r>
            <a:r>
              <a:rPr lang="en-US" altLang="zh-CN" dirty="0"/>
              <a:t>bug</a:t>
            </a:r>
            <a:r>
              <a:rPr lang="zh-CN" altLang="zh-CN" dirty="0"/>
              <a:t>，丢失了</a:t>
            </a:r>
            <a:r>
              <a:rPr lang="en-US" altLang="zh-CN" dirty="0"/>
              <a:t>MS</a:t>
            </a:r>
            <a:r>
              <a:rPr lang="zh-CN" altLang="zh-CN" dirty="0"/>
              <a:t>公司的重要报告数据，但是他记得</a:t>
            </a:r>
            <a:r>
              <a:rPr lang="en-US" altLang="zh-CN" dirty="0"/>
              <a:t>MS</a:t>
            </a:r>
            <a:r>
              <a:rPr lang="zh-CN" altLang="zh-CN" dirty="0"/>
              <a:t>公司的盈利</a:t>
            </a:r>
            <a:r>
              <a:rPr lang="en-US" altLang="zh-CN" dirty="0"/>
              <a:t>s</a:t>
            </a:r>
            <a:r>
              <a:rPr lang="zh-CN" altLang="zh-CN" dirty="0"/>
              <a:t>和亏损</a:t>
            </a:r>
            <a:r>
              <a:rPr lang="en-US" altLang="zh-CN" dirty="0"/>
              <a:t>d</a:t>
            </a:r>
            <a:r>
              <a:rPr lang="zh-CN" altLang="zh-CN" dirty="0"/>
              <a:t>（如果有一个月是盈利，那么就是</a:t>
            </a:r>
            <a:r>
              <a:rPr lang="en-US" altLang="zh-CN" dirty="0"/>
              <a:t>s</a:t>
            </a:r>
            <a:r>
              <a:rPr lang="zh-CN" altLang="zh-CN" dirty="0"/>
              <a:t>，如果是亏损，就是亏损</a:t>
            </a:r>
            <a:r>
              <a:rPr lang="en-US" altLang="zh-CN" dirty="0"/>
              <a:t>d</a:t>
            </a:r>
            <a:r>
              <a:rPr lang="zh-CN" altLang="zh-CN" dirty="0"/>
              <a:t>），与其他公司不同的是，</a:t>
            </a:r>
            <a:r>
              <a:rPr lang="en-US" altLang="zh-CN" dirty="0"/>
              <a:t>MS</a:t>
            </a:r>
            <a:r>
              <a:rPr lang="zh-CN" altLang="zh-CN" dirty="0"/>
              <a:t>公司的报告都是</a:t>
            </a:r>
            <a:r>
              <a:rPr lang="en-US" altLang="zh-CN" dirty="0"/>
              <a:t>5</a:t>
            </a:r>
            <a:r>
              <a:rPr lang="zh-CN" altLang="zh-CN" dirty="0"/>
              <a:t>个连续月为一组的（所以一年有</a:t>
            </a:r>
            <a:r>
              <a:rPr lang="en-US" altLang="zh-CN" dirty="0"/>
              <a:t>8</a:t>
            </a:r>
            <a:r>
              <a:rPr lang="zh-CN" altLang="zh-CN" dirty="0"/>
              <a:t>个报告），他记得这</a:t>
            </a:r>
            <a:r>
              <a:rPr lang="en-US" altLang="zh-CN" dirty="0"/>
              <a:t>8</a:t>
            </a:r>
            <a:r>
              <a:rPr lang="zh-CN" altLang="zh-CN" dirty="0"/>
              <a:t>个报告都是亏损，但是亏损多少他也忘了。但他却几乎可以肯定，</a:t>
            </a:r>
            <a:r>
              <a:rPr lang="en-US" altLang="zh-CN" dirty="0"/>
              <a:t>MS</a:t>
            </a:r>
            <a:r>
              <a:rPr lang="zh-CN" altLang="zh-CN" dirty="0"/>
              <a:t>最后盈利了（注意，几乎仍然不是百分之百确定）</a:t>
            </a:r>
          </a:p>
          <a:p>
            <a:r>
              <a:rPr lang="zh-CN" altLang="zh-CN" dirty="0"/>
              <a:t>写一个程序，来计算</a:t>
            </a:r>
            <a:r>
              <a:rPr lang="en-US" altLang="zh-CN" dirty="0"/>
              <a:t>MS</a:t>
            </a:r>
            <a:r>
              <a:rPr lang="zh-CN" altLang="zh-CN" dirty="0"/>
              <a:t>到底盈利了没，如果有盈利，那么最大盈利又是多少。</a:t>
            </a:r>
          </a:p>
          <a:p>
            <a:r>
              <a:rPr lang="en-US" altLang="zh-CN" dirty="0"/>
              <a:t> </a:t>
            </a:r>
            <a:endParaRPr lang="zh-CN" altLang="zh-CN" dirty="0"/>
          </a:p>
          <a:p>
            <a:r>
              <a:rPr lang="zh-CN" altLang="zh-CN" b="1" dirty="0"/>
              <a:t>输入：</a:t>
            </a:r>
            <a:endParaRPr lang="zh-CN" altLang="zh-CN" dirty="0"/>
          </a:p>
          <a:p>
            <a:r>
              <a:rPr lang="zh-CN" altLang="zh-CN" dirty="0"/>
              <a:t>一行，包括两个整数，</a:t>
            </a:r>
            <a:r>
              <a:rPr lang="en-US" altLang="zh-CN" dirty="0"/>
              <a:t>s</a:t>
            </a:r>
            <a:r>
              <a:rPr lang="zh-CN" altLang="zh-CN" dirty="0"/>
              <a:t>和</a:t>
            </a:r>
            <a:r>
              <a:rPr lang="en-US" altLang="zh-CN" dirty="0"/>
              <a:t>d</a:t>
            </a:r>
            <a:endParaRPr lang="zh-CN" altLang="zh-CN" dirty="0"/>
          </a:p>
          <a:p>
            <a:r>
              <a:rPr lang="en-US" altLang="zh-CN" dirty="0"/>
              <a:t> </a:t>
            </a:r>
            <a:endParaRPr lang="zh-CN" altLang="zh-CN" dirty="0"/>
          </a:p>
          <a:p>
            <a:r>
              <a:rPr lang="zh-CN" altLang="zh-CN" b="1" dirty="0"/>
              <a:t>输出：</a:t>
            </a:r>
            <a:endParaRPr lang="zh-CN" altLang="zh-CN" dirty="0"/>
          </a:p>
          <a:p>
            <a:r>
              <a:rPr lang="zh-CN" altLang="zh-CN" dirty="0"/>
              <a:t>一行，如果盈利，那么输出最大的盈利，如果亏损，则输出：</a:t>
            </a:r>
            <a:r>
              <a:rPr lang="en-US" altLang="zh-CN" dirty="0"/>
              <a:t>Deficit</a:t>
            </a:r>
            <a:endParaRPr lang="zh-CN" altLang="zh-CN" dirty="0"/>
          </a:p>
        </p:txBody>
      </p:sp>
    </p:spTree>
    <p:extLst>
      <p:ext uri="{BB962C8B-B14F-4D97-AF65-F5344CB8AC3E}">
        <p14:creationId xmlns:p14="http://schemas.microsoft.com/office/powerpoint/2010/main" val="236271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Poj</a:t>
            </a:r>
            <a:r>
              <a:rPr lang="en-US" altLang="zh-CN" b="1" dirty="0"/>
              <a:t> 1328 Radar Installation</a:t>
            </a:r>
            <a:endParaRPr lang="zh-CN" altLang="zh-CN" dirty="0"/>
          </a:p>
        </p:txBody>
      </p:sp>
      <p:sp>
        <p:nvSpPr>
          <p:cNvPr id="3" name="内容占位符 2"/>
          <p:cNvSpPr>
            <a:spLocks noGrp="1"/>
          </p:cNvSpPr>
          <p:nvPr>
            <p:ph idx="1"/>
          </p:nvPr>
        </p:nvSpPr>
        <p:spPr>
          <a:xfrm>
            <a:off x="1097280" y="1845734"/>
            <a:ext cx="10058400" cy="4215432"/>
          </a:xfrm>
        </p:spPr>
        <p:txBody>
          <a:bodyPr>
            <a:normAutofit lnSpcReduction="10000"/>
          </a:bodyPr>
          <a:lstStyle/>
          <a:p>
            <a:r>
              <a:rPr lang="zh-CN" altLang="zh-CN" dirty="0"/>
              <a:t>假设陆地的海岸线是一条无限延长的直线，海岛是一个个的点，现需要在海岸线上安装雷达，使整个雷达系统能够覆盖到所有的海岛。雷达所能覆盖的区域是以雷达为圆心半径为</a:t>
            </a:r>
            <a:r>
              <a:rPr lang="en-US" altLang="zh-CN" dirty="0"/>
              <a:t>d</a:t>
            </a:r>
            <a:r>
              <a:rPr lang="zh-CN" altLang="zh-CN" dirty="0"/>
              <a:t>的圆，我们用指标坐标系来描述，海岸线就是</a:t>
            </a:r>
            <a:r>
              <a:rPr lang="en-US" altLang="zh-CN" dirty="0"/>
              <a:t>x</a:t>
            </a:r>
            <a:r>
              <a:rPr lang="zh-CN" altLang="zh-CN" dirty="0"/>
              <a:t>轴，现在给出每个海岛的坐标与雷达的半径</a:t>
            </a:r>
            <a:r>
              <a:rPr lang="en-US" altLang="zh-CN" dirty="0"/>
              <a:t>d</a:t>
            </a:r>
            <a:r>
              <a:rPr lang="zh-CN" altLang="zh-CN" dirty="0"/>
              <a:t>，请编写一个程序计算出最少需要多少个雷达才能够将所有海岛全部覆盖？</a:t>
            </a:r>
          </a:p>
          <a:p>
            <a:r>
              <a:rPr lang="en-US" altLang="zh-CN" dirty="0"/>
              <a:t> </a:t>
            </a:r>
            <a:endParaRPr lang="zh-CN" altLang="zh-CN" dirty="0"/>
          </a:p>
          <a:p>
            <a:r>
              <a:rPr lang="zh-CN" altLang="zh-CN" b="1" dirty="0"/>
              <a:t>输入：</a:t>
            </a:r>
            <a:endParaRPr lang="zh-CN" altLang="zh-CN" dirty="0"/>
          </a:p>
          <a:p>
            <a:r>
              <a:rPr lang="zh-CN" altLang="zh-CN" dirty="0"/>
              <a:t>输入将会有多组数据，每组数据第一行为</a:t>
            </a:r>
            <a:r>
              <a:rPr lang="en-US" altLang="zh-CN" dirty="0"/>
              <a:t>n (1&lt;=n&lt;=1000)</a:t>
            </a:r>
            <a:r>
              <a:rPr lang="zh-CN" altLang="zh-CN" dirty="0"/>
              <a:t>，</a:t>
            </a:r>
            <a:r>
              <a:rPr lang="en-US" altLang="zh-CN" dirty="0"/>
              <a:t>d</a:t>
            </a:r>
            <a:r>
              <a:rPr lang="zh-CN" altLang="zh-CN" dirty="0"/>
              <a:t>，</a:t>
            </a:r>
            <a:r>
              <a:rPr lang="en-US" altLang="zh-CN" dirty="0"/>
              <a:t>n</a:t>
            </a:r>
            <a:r>
              <a:rPr lang="zh-CN" altLang="zh-CN" dirty="0"/>
              <a:t>为海岛个数，</a:t>
            </a:r>
            <a:r>
              <a:rPr lang="en-US" altLang="zh-CN" dirty="0"/>
              <a:t>d</a:t>
            </a:r>
            <a:r>
              <a:rPr lang="zh-CN" altLang="zh-CN" dirty="0"/>
              <a:t>为雷达半径，接下来</a:t>
            </a:r>
            <a:r>
              <a:rPr lang="en-US" altLang="zh-CN" dirty="0"/>
              <a:t>n</a:t>
            </a:r>
            <a:r>
              <a:rPr lang="zh-CN" altLang="zh-CN" dirty="0"/>
              <a:t>行，每行两个数描述海岛坐标。以</a:t>
            </a:r>
            <a:r>
              <a:rPr lang="en-US" altLang="zh-CN" dirty="0"/>
              <a:t>n==0</a:t>
            </a:r>
            <a:r>
              <a:rPr lang="zh-CN" altLang="zh-CN" dirty="0"/>
              <a:t>，</a:t>
            </a:r>
            <a:r>
              <a:rPr lang="en-US" altLang="zh-CN" dirty="0"/>
              <a:t>d==0</a:t>
            </a:r>
            <a:r>
              <a:rPr lang="zh-CN" altLang="zh-CN" dirty="0"/>
              <a:t>表示输入结束</a:t>
            </a:r>
          </a:p>
          <a:p>
            <a:r>
              <a:rPr lang="en-US" altLang="zh-CN" dirty="0"/>
              <a:t> </a:t>
            </a:r>
            <a:endParaRPr lang="zh-CN" altLang="zh-CN" dirty="0"/>
          </a:p>
          <a:p>
            <a:r>
              <a:rPr lang="zh-CN" altLang="zh-CN" b="1" dirty="0"/>
              <a:t>输出：</a:t>
            </a:r>
            <a:endParaRPr lang="zh-CN" altLang="zh-CN" dirty="0"/>
          </a:p>
          <a:p>
            <a:r>
              <a:rPr lang="zh-CN" altLang="zh-CN" dirty="0"/>
              <a:t>每组数据对应一行，输出最少需要的雷达个数，如果不能满足，则输出</a:t>
            </a:r>
            <a:r>
              <a:rPr lang="en-US" altLang="zh-CN" dirty="0"/>
              <a:t>-1</a:t>
            </a:r>
            <a:r>
              <a:rPr lang="zh-CN" altLang="zh-CN" dirty="0"/>
              <a:t>，具体格式见样例。</a:t>
            </a:r>
          </a:p>
        </p:txBody>
      </p:sp>
    </p:spTree>
    <p:extLst>
      <p:ext uri="{BB962C8B-B14F-4D97-AF65-F5344CB8AC3E}">
        <p14:creationId xmlns:p14="http://schemas.microsoft.com/office/powerpoint/2010/main" val="368502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POJ 1700 Crossing River</a:t>
            </a:r>
            <a:endParaRPr lang="zh-CN" altLang="zh-CN" dirty="0"/>
          </a:p>
        </p:txBody>
      </p:sp>
      <p:sp>
        <p:nvSpPr>
          <p:cNvPr id="3" name="内容占位符 2"/>
          <p:cNvSpPr>
            <a:spLocks noGrp="1"/>
          </p:cNvSpPr>
          <p:nvPr>
            <p:ph idx="1"/>
          </p:nvPr>
        </p:nvSpPr>
        <p:spPr>
          <a:xfrm>
            <a:off x="1097280" y="1845734"/>
            <a:ext cx="10058400" cy="4215432"/>
          </a:xfrm>
        </p:spPr>
        <p:txBody>
          <a:bodyPr>
            <a:normAutofit fontScale="92500" lnSpcReduction="10000"/>
          </a:bodyPr>
          <a:lstStyle/>
          <a:p>
            <a:r>
              <a:rPr lang="zh-CN" altLang="zh-CN" dirty="0"/>
              <a:t>一组</a:t>
            </a:r>
            <a:r>
              <a:rPr lang="en-US" altLang="zh-CN" dirty="0"/>
              <a:t>N</a:t>
            </a:r>
            <a:r>
              <a:rPr lang="zh-CN" altLang="zh-CN" dirty="0"/>
              <a:t>多人的想过河去，只有一条船，它最多可承载两个人。因此想出一种安排划船来回让所有的人可能过河。每个人都有不同的划船速度</a:t>
            </a:r>
            <a:r>
              <a:rPr lang="en-US" altLang="zh-CN" dirty="0"/>
              <a:t>;</a:t>
            </a:r>
            <a:r>
              <a:rPr lang="zh-CN" altLang="zh-CN" dirty="0"/>
              <a:t>两人一起时速度由较慢的一个速度决定。你的任务是确定策略，花最少的时间让所有人能过河。（提示：船开过去后，还需要有人划回来）</a:t>
            </a:r>
          </a:p>
          <a:p>
            <a:r>
              <a:rPr lang="en-US" altLang="zh-CN" dirty="0"/>
              <a:t> </a:t>
            </a:r>
            <a:endParaRPr lang="zh-CN" altLang="zh-CN" dirty="0"/>
          </a:p>
          <a:p>
            <a:r>
              <a:rPr lang="zh-CN" altLang="zh-CN" b="1" dirty="0"/>
              <a:t>输入</a:t>
            </a:r>
            <a:endParaRPr lang="zh-CN" altLang="zh-CN" dirty="0"/>
          </a:p>
          <a:p>
            <a:r>
              <a:rPr lang="zh-CN" altLang="zh-CN" dirty="0"/>
              <a:t>输入的第一行包含一个整数</a:t>
            </a:r>
            <a:r>
              <a:rPr lang="en-US" altLang="zh-CN" dirty="0"/>
              <a:t>T</a:t>
            </a:r>
            <a:r>
              <a:rPr lang="zh-CN" altLang="zh-CN" dirty="0"/>
              <a:t>（</a:t>
            </a:r>
            <a:r>
              <a:rPr lang="en-US" altLang="zh-CN" dirty="0"/>
              <a:t>1&lt;= T&lt;=20</a:t>
            </a:r>
            <a:r>
              <a:rPr lang="zh-CN" altLang="zh-CN" dirty="0"/>
              <a:t>），表示有</a:t>
            </a:r>
            <a:r>
              <a:rPr lang="en-US" altLang="zh-CN" dirty="0"/>
              <a:t>T</a:t>
            </a:r>
            <a:r>
              <a:rPr lang="zh-CN" altLang="zh-CN" dirty="0"/>
              <a:t>组测试数据。接下来</a:t>
            </a:r>
            <a:r>
              <a:rPr lang="en-US" altLang="zh-CN" dirty="0"/>
              <a:t>T</a:t>
            </a:r>
            <a:r>
              <a:rPr lang="zh-CN" altLang="zh-CN" dirty="0"/>
              <a:t>组数据。每组数据第一行为</a:t>
            </a:r>
            <a:r>
              <a:rPr lang="en-US" altLang="zh-CN" dirty="0"/>
              <a:t>N</a:t>
            </a:r>
            <a:r>
              <a:rPr lang="zh-CN" altLang="zh-CN" dirty="0"/>
              <a:t>，第二行包含</a:t>
            </a:r>
            <a:r>
              <a:rPr lang="en-US" altLang="zh-CN" dirty="0"/>
              <a:t>N</a:t>
            </a:r>
            <a:r>
              <a:rPr lang="zh-CN" altLang="zh-CN" dirty="0"/>
              <a:t>个整数表示每个人过河时间。每个案例之前有一个空行。不会超过</a:t>
            </a:r>
            <a:r>
              <a:rPr lang="en-US" altLang="zh-CN" dirty="0"/>
              <a:t>1000</a:t>
            </a:r>
            <a:r>
              <a:rPr lang="zh-CN" altLang="zh-CN" dirty="0"/>
              <a:t>人，没有人需要超过</a:t>
            </a:r>
            <a:r>
              <a:rPr lang="en-US" altLang="zh-CN" dirty="0"/>
              <a:t>100</a:t>
            </a:r>
            <a:r>
              <a:rPr lang="zh-CN" altLang="zh-CN" dirty="0"/>
              <a:t>秒时间。</a:t>
            </a:r>
          </a:p>
          <a:p>
            <a:r>
              <a:rPr lang="en-US" altLang="zh-CN" dirty="0"/>
              <a:t> </a:t>
            </a:r>
            <a:endParaRPr lang="zh-CN" altLang="zh-CN" dirty="0"/>
          </a:p>
          <a:p>
            <a:r>
              <a:rPr lang="zh-CN" altLang="zh-CN" b="1" dirty="0"/>
              <a:t>输出：</a:t>
            </a:r>
            <a:endParaRPr lang="zh-CN" altLang="zh-CN" dirty="0"/>
          </a:p>
          <a:p>
            <a:r>
              <a:rPr lang="zh-CN" altLang="zh-CN" dirty="0"/>
              <a:t>每组数据一行，表示</a:t>
            </a:r>
            <a:r>
              <a:rPr lang="en-US" altLang="zh-CN" dirty="0"/>
              <a:t>N</a:t>
            </a:r>
            <a:r>
              <a:rPr lang="zh-CN" altLang="zh-CN" dirty="0"/>
              <a:t>个人全部通过的最少时间。</a:t>
            </a:r>
          </a:p>
          <a:p>
            <a:r>
              <a:rPr lang="en-US" altLang="zh-CN" dirty="0"/>
              <a:t> </a:t>
            </a:r>
            <a:endParaRPr lang="zh-CN" altLang="zh-CN" dirty="0"/>
          </a:p>
        </p:txBody>
      </p:sp>
    </p:spTree>
    <p:extLst>
      <p:ext uri="{BB962C8B-B14F-4D97-AF65-F5344CB8AC3E}">
        <p14:creationId xmlns:p14="http://schemas.microsoft.com/office/powerpoint/2010/main" val="388190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6642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黑体" panose="02010609060101010101" pitchFamily="49" charset="-122"/>
                <a:ea typeface="黑体" panose="02010609060101010101" pitchFamily="49" charset="-122"/>
              </a:rPr>
              <a:t>简单的装载问题</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2647889"/>
          </a:xfrm>
        </p:spPr>
        <p:txBody>
          <a:bodyPr>
            <a:normAutofit lnSpcReduction="10000"/>
          </a:bodyPr>
          <a:lstStyle/>
          <a:p>
            <a:r>
              <a:rPr lang="zh-CN" altLang="zh-CN" sz="2800" dirty="0" smtClean="0"/>
              <a:t>【问题描述】</a:t>
            </a:r>
            <a:endParaRPr lang="en-US" altLang="zh-CN" sz="2800" dirty="0" smtClean="0"/>
          </a:p>
          <a:p>
            <a:r>
              <a:rPr lang="zh-CN" altLang="zh-CN" dirty="0" smtClean="0"/>
              <a:t>有</a:t>
            </a:r>
            <a:r>
              <a:rPr lang="en-US" altLang="zh-CN" i="1" dirty="0"/>
              <a:t>n</a:t>
            </a:r>
            <a:r>
              <a:rPr lang="zh-CN" altLang="zh-CN" dirty="0"/>
              <a:t>件物品和一个容量为</a:t>
            </a:r>
            <a:r>
              <a:rPr lang="en-US" altLang="zh-CN" i="1" dirty="0"/>
              <a:t>C</a:t>
            </a:r>
            <a:r>
              <a:rPr lang="zh-CN" altLang="zh-CN" dirty="0"/>
              <a:t>的背包。第</a:t>
            </a:r>
            <a:r>
              <a:rPr lang="en-US" altLang="zh-CN" i="1" dirty="0" err="1"/>
              <a:t>i</a:t>
            </a:r>
            <a:r>
              <a:rPr lang="zh-CN" altLang="zh-CN" dirty="0"/>
              <a:t>件物品的重量是</a:t>
            </a:r>
            <a:r>
              <a:rPr lang="en-US" altLang="zh-CN" i="1" dirty="0"/>
              <a:t>w</a:t>
            </a:r>
            <a:r>
              <a:rPr lang="en-US" altLang="zh-CN" dirty="0"/>
              <a:t>[</a:t>
            </a:r>
            <a:r>
              <a:rPr lang="en-US" altLang="zh-CN" i="1" dirty="0" err="1"/>
              <a:t>i</a:t>
            </a:r>
            <a:r>
              <a:rPr lang="en-US" altLang="zh-CN" dirty="0"/>
              <a:t>]</a:t>
            </a:r>
            <a:r>
              <a:rPr lang="zh-CN" altLang="zh-CN" dirty="0"/>
              <a:t>。求解将哪些物品装入背包可物品数量最多。</a:t>
            </a:r>
          </a:p>
          <a:p>
            <a:r>
              <a:rPr lang="en-US" altLang="zh-CN" dirty="0"/>
              <a:t> </a:t>
            </a:r>
            <a:endParaRPr lang="zh-CN" altLang="zh-CN" dirty="0"/>
          </a:p>
          <a:p>
            <a:r>
              <a:rPr lang="zh-CN" altLang="zh-CN" sz="2800" dirty="0"/>
              <a:t>【贪心策略】</a:t>
            </a:r>
            <a:endParaRPr lang="en-US" altLang="zh-CN" sz="2800" dirty="0"/>
          </a:p>
          <a:p>
            <a:r>
              <a:rPr lang="zh-CN" altLang="zh-CN" dirty="0" smtClean="0"/>
              <a:t>将</a:t>
            </a:r>
            <a:r>
              <a:rPr lang="zh-CN" altLang="zh-CN" dirty="0"/>
              <a:t>物品重量从小到大进行排序，优先挑重量轻的装入背包。</a:t>
            </a:r>
          </a:p>
        </p:txBody>
      </p:sp>
    </p:spTree>
    <p:extLst>
      <p:ext uri="{BB962C8B-B14F-4D97-AF65-F5344CB8AC3E}">
        <p14:creationId xmlns:p14="http://schemas.microsoft.com/office/powerpoint/2010/main" val="13865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部分背包</a:t>
            </a:r>
            <a:r>
              <a:rPr lang="zh-CN" altLang="en-US" b="1" dirty="0">
                <a:latin typeface="黑体" panose="02010609060101010101" pitchFamily="49" charset="-122"/>
                <a:ea typeface="黑体" panose="02010609060101010101" pitchFamily="49" charset="-122"/>
              </a:rPr>
              <a:t>问题</a:t>
            </a:r>
          </a:p>
        </p:txBody>
      </p:sp>
      <p:sp>
        <p:nvSpPr>
          <p:cNvPr id="3" name="内容占位符 2"/>
          <p:cNvSpPr>
            <a:spLocks noGrp="1"/>
          </p:cNvSpPr>
          <p:nvPr>
            <p:ph idx="1"/>
          </p:nvPr>
        </p:nvSpPr>
        <p:spPr>
          <a:xfrm>
            <a:off x="1097280" y="2302934"/>
            <a:ext cx="10058400" cy="2647889"/>
          </a:xfrm>
        </p:spPr>
        <p:txBody>
          <a:bodyPr>
            <a:normAutofit lnSpcReduction="10000"/>
          </a:bodyPr>
          <a:lstStyle/>
          <a:p>
            <a:r>
              <a:rPr lang="zh-CN" altLang="zh-CN" sz="2800" dirty="0" smtClean="0"/>
              <a:t>【问题描述】</a:t>
            </a:r>
            <a:endParaRPr lang="en-US" altLang="zh-CN" sz="2800" dirty="0" smtClean="0"/>
          </a:p>
          <a:p>
            <a:r>
              <a:rPr lang="zh-CN" altLang="en-US" dirty="0"/>
              <a:t>现在有很多物品</a:t>
            </a:r>
            <a:r>
              <a:rPr lang="zh-CN" altLang="en-US" dirty="0">
                <a:solidFill>
                  <a:schemeClr val="accent1"/>
                </a:solidFill>
                <a:latin typeface="黑体" panose="02010609060101010101" pitchFamily="49" charset="-122"/>
                <a:ea typeface="黑体" panose="02010609060101010101" pitchFamily="49" charset="-122"/>
              </a:rPr>
              <a:t>（它们是可以分割的），</a:t>
            </a:r>
            <a:r>
              <a:rPr lang="zh-CN" altLang="en-US" dirty="0"/>
              <a:t>我们知道它们每个物品的单位重量的价值</a:t>
            </a:r>
            <a:r>
              <a:rPr lang="en-US" altLang="zh-CN" dirty="0"/>
              <a:t>v</a:t>
            </a:r>
            <a:r>
              <a:rPr lang="zh-CN" altLang="en-US" dirty="0"/>
              <a:t>和重量</a:t>
            </a:r>
            <a:r>
              <a:rPr lang="en-US" altLang="zh-CN" dirty="0"/>
              <a:t>w</a:t>
            </a:r>
            <a:r>
              <a:rPr lang="zh-CN" altLang="en-US" dirty="0"/>
              <a:t>（</a:t>
            </a:r>
            <a:r>
              <a:rPr lang="en-US" altLang="zh-CN" dirty="0"/>
              <a:t>1&lt;=</a:t>
            </a:r>
            <a:r>
              <a:rPr lang="en-US" altLang="zh-CN" dirty="0" err="1"/>
              <a:t>v,w</a:t>
            </a:r>
            <a:r>
              <a:rPr lang="en-US" altLang="zh-CN" dirty="0"/>
              <a:t>&lt;=10</a:t>
            </a:r>
            <a:r>
              <a:rPr lang="zh-CN" altLang="en-US" dirty="0"/>
              <a:t>）；如果给你一个背包它能容纳的重量为</a:t>
            </a:r>
            <a:r>
              <a:rPr lang="en-US" altLang="zh-CN" dirty="0"/>
              <a:t>m</a:t>
            </a:r>
            <a:r>
              <a:rPr lang="zh-CN" altLang="en-US" dirty="0"/>
              <a:t>（</a:t>
            </a:r>
            <a:r>
              <a:rPr lang="en-US" altLang="zh-CN" dirty="0"/>
              <a:t>10&lt;=m&lt;=20</a:t>
            </a:r>
            <a:r>
              <a:rPr lang="zh-CN" altLang="en-US" dirty="0"/>
              <a:t>）</a:t>
            </a:r>
            <a:r>
              <a:rPr lang="en-US" altLang="zh-CN" dirty="0"/>
              <a:t>,</a:t>
            </a:r>
            <a:r>
              <a:rPr lang="zh-CN" altLang="en-US" dirty="0"/>
              <a:t>你所要做的就是把物品装到背包里，使背包里的物品的价值总和最大。</a:t>
            </a:r>
            <a:r>
              <a:rPr lang="en-US" altLang="zh-CN" dirty="0"/>
              <a:t> </a:t>
            </a:r>
            <a:endParaRPr lang="zh-CN" altLang="zh-CN" dirty="0"/>
          </a:p>
          <a:p>
            <a:r>
              <a:rPr lang="zh-CN" altLang="zh-CN" sz="2800" dirty="0"/>
              <a:t>【贪心策略】</a:t>
            </a:r>
            <a:endParaRPr lang="en-US" altLang="zh-CN" sz="2800" dirty="0"/>
          </a:p>
          <a:p>
            <a:r>
              <a:rPr lang="zh-CN" altLang="zh-CN" dirty="0"/>
              <a:t>将背包按照单价（价值</a:t>
            </a:r>
            <a:r>
              <a:rPr lang="en-US" altLang="zh-CN" dirty="0"/>
              <a:t>/</a:t>
            </a:r>
            <a:r>
              <a:rPr lang="zh-CN" altLang="zh-CN" dirty="0"/>
              <a:t>重量的比值）排序。从物美价廉（单价尽可能大）的物体开始挑起，直到背包装满或没有物体可拿。</a:t>
            </a:r>
          </a:p>
        </p:txBody>
      </p:sp>
    </p:spTree>
    <p:extLst>
      <p:ext uri="{BB962C8B-B14F-4D97-AF65-F5344CB8AC3E}">
        <p14:creationId xmlns:p14="http://schemas.microsoft.com/office/powerpoint/2010/main" val="47773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部分背包问题</a:t>
            </a:r>
            <a:r>
              <a:rPr lang="en-US" altLang="zh-CN" b="1" dirty="0" smtClean="0">
                <a:latin typeface="黑体" panose="02010609060101010101" pitchFamily="49" charset="-122"/>
                <a:ea typeface="黑体" panose="02010609060101010101" pitchFamily="49" charset="-122"/>
              </a:rPr>
              <a:t>fzoj1231</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2647889"/>
          </a:xfrm>
        </p:spPr>
        <p:txBody>
          <a:bodyPr>
            <a:normAutofit lnSpcReduction="10000"/>
          </a:bodyPr>
          <a:lstStyle/>
          <a:p>
            <a:r>
              <a:rPr lang="zh-CN" altLang="zh-CN" sz="2800" dirty="0" smtClean="0"/>
              <a:t>【问题描述】</a:t>
            </a:r>
            <a:endParaRPr lang="en-US" altLang="zh-CN" sz="2800" dirty="0" smtClean="0"/>
          </a:p>
          <a:p>
            <a:r>
              <a:rPr lang="zh-CN" altLang="en-US" dirty="0"/>
              <a:t>现在有很多物品</a:t>
            </a:r>
            <a:r>
              <a:rPr lang="zh-CN" altLang="en-US" dirty="0">
                <a:solidFill>
                  <a:schemeClr val="accent1"/>
                </a:solidFill>
                <a:latin typeface="黑体" panose="02010609060101010101" pitchFamily="49" charset="-122"/>
                <a:ea typeface="黑体" panose="02010609060101010101" pitchFamily="49" charset="-122"/>
              </a:rPr>
              <a:t>（它们是可以分割的），</a:t>
            </a:r>
            <a:r>
              <a:rPr lang="zh-CN" altLang="en-US" dirty="0"/>
              <a:t>我们知道它们每个物品的单位重量的价值</a:t>
            </a:r>
            <a:r>
              <a:rPr lang="en-US" altLang="zh-CN" dirty="0"/>
              <a:t>v</a:t>
            </a:r>
            <a:r>
              <a:rPr lang="zh-CN" altLang="en-US" dirty="0"/>
              <a:t>和重量</a:t>
            </a:r>
            <a:r>
              <a:rPr lang="en-US" altLang="zh-CN" dirty="0"/>
              <a:t>w</a:t>
            </a:r>
            <a:r>
              <a:rPr lang="zh-CN" altLang="en-US" dirty="0"/>
              <a:t>（</a:t>
            </a:r>
            <a:r>
              <a:rPr lang="en-US" altLang="zh-CN" dirty="0"/>
              <a:t>1&lt;=</a:t>
            </a:r>
            <a:r>
              <a:rPr lang="en-US" altLang="zh-CN" dirty="0" err="1"/>
              <a:t>v,w</a:t>
            </a:r>
            <a:r>
              <a:rPr lang="en-US" altLang="zh-CN" dirty="0"/>
              <a:t>&lt;=10</a:t>
            </a:r>
            <a:r>
              <a:rPr lang="zh-CN" altLang="en-US" dirty="0"/>
              <a:t>）；如果给你一个背包它能容纳的重量为</a:t>
            </a:r>
            <a:r>
              <a:rPr lang="en-US" altLang="zh-CN" dirty="0"/>
              <a:t>m</a:t>
            </a:r>
            <a:r>
              <a:rPr lang="zh-CN" altLang="en-US" dirty="0"/>
              <a:t>（</a:t>
            </a:r>
            <a:r>
              <a:rPr lang="en-US" altLang="zh-CN" dirty="0"/>
              <a:t>10&lt;=m&lt;=20</a:t>
            </a:r>
            <a:r>
              <a:rPr lang="zh-CN" altLang="en-US" dirty="0"/>
              <a:t>）</a:t>
            </a:r>
            <a:r>
              <a:rPr lang="en-US" altLang="zh-CN" dirty="0"/>
              <a:t>,</a:t>
            </a:r>
            <a:r>
              <a:rPr lang="zh-CN" altLang="en-US" dirty="0"/>
              <a:t>你所要做的就是把物品装到背包里，使背包里的物品的价值总和最大。</a:t>
            </a:r>
            <a:r>
              <a:rPr lang="en-US" altLang="zh-CN" dirty="0"/>
              <a:t> </a:t>
            </a:r>
            <a:endParaRPr lang="zh-CN" altLang="zh-CN" dirty="0"/>
          </a:p>
          <a:p>
            <a:r>
              <a:rPr lang="zh-CN" altLang="zh-CN" sz="2800" dirty="0"/>
              <a:t>【贪心策略】</a:t>
            </a:r>
            <a:endParaRPr lang="en-US" altLang="zh-CN" sz="2800" dirty="0"/>
          </a:p>
          <a:p>
            <a:r>
              <a:rPr lang="zh-CN" altLang="zh-CN" dirty="0"/>
              <a:t>将背包按照单价（价值</a:t>
            </a:r>
            <a:r>
              <a:rPr lang="en-US" altLang="zh-CN" dirty="0"/>
              <a:t>/</a:t>
            </a:r>
            <a:r>
              <a:rPr lang="zh-CN" altLang="zh-CN" dirty="0"/>
              <a:t>重量的比值）排序。从物美价廉（单价尽可能大）的物体开始挑起，直到背包装满或没有物体可拿。</a:t>
            </a:r>
          </a:p>
        </p:txBody>
      </p:sp>
    </p:spTree>
    <p:extLst>
      <p:ext uri="{BB962C8B-B14F-4D97-AF65-F5344CB8AC3E}">
        <p14:creationId xmlns:p14="http://schemas.microsoft.com/office/powerpoint/2010/main" val="106368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乘船问题</a:t>
            </a:r>
            <a:r>
              <a:rPr lang="en-US" altLang="zh-CN" b="1" dirty="0" smtClean="0">
                <a:latin typeface="黑体" panose="02010609060101010101" pitchFamily="49" charset="-122"/>
                <a:ea typeface="黑体" panose="02010609060101010101" pitchFamily="49" charset="-122"/>
              </a:rPr>
              <a:t>fzoj1228</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2647889"/>
          </a:xfrm>
        </p:spPr>
        <p:txBody>
          <a:bodyPr>
            <a:normAutofit/>
          </a:bodyPr>
          <a:lstStyle/>
          <a:p>
            <a:r>
              <a:rPr lang="zh-CN" altLang="zh-CN" sz="2800" dirty="0" smtClean="0"/>
              <a:t>【问题描述】</a:t>
            </a:r>
            <a:endParaRPr lang="en-US" altLang="zh-CN" sz="2800" dirty="0" smtClean="0"/>
          </a:p>
          <a:p>
            <a:r>
              <a:rPr lang="zh-CN" altLang="zh-CN" dirty="0"/>
              <a:t>有</a:t>
            </a:r>
            <a:r>
              <a:rPr lang="en-US" altLang="zh-CN" i="1" dirty="0"/>
              <a:t>n</a:t>
            </a:r>
            <a:r>
              <a:rPr lang="zh-CN" altLang="zh-CN" dirty="0"/>
              <a:t>个人，第</a:t>
            </a:r>
            <a:r>
              <a:rPr lang="en-US" altLang="zh-CN" i="1" dirty="0" err="1"/>
              <a:t>i</a:t>
            </a:r>
            <a:r>
              <a:rPr lang="zh-CN" altLang="zh-CN" dirty="0"/>
              <a:t>个人的重量是</a:t>
            </a:r>
            <a:r>
              <a:rPr lang="en-US" altLang="zh-CN" i="1" dirty="0" err="1"/>
              <a:t>w</a:t>
            </a:r>
            <a:r>
              <a:rPr lang="en-US" altLang="zh-CN" i="1" baseline="-25000" dirty="0" err="1"/>
              <a:t>i</a:t>
            </a:r>
            <a:r>
              <a:rPr lang="zh-CN" altLang="zh-CN" dirty="0"/>
              <a:t>。每艘船的最大载重量都是</a:t>
            </a:r>
            <a:r>
              <a:rPr lang="en-US" altLang="zh-CN" i="1" dirty="0"/>
              <a:t>C</a:t>
            </a:r>
            <a:r>
              <a:rPr lang="zh-CN" altLang="zh-CN" dirty="0"/>
              <a:t>，且最多能乘两个人。用最少的船装尽可能多的人</a:t>
            </a:r>
            <a:r>
              <a:rPr lang="zh-CN" altLang="zh-CN" dirty="0" smtClean="0"/>
              <a:t>。</a:t>
            </a:r>
            <a:endParaRPr lang="en-US" altLang="zh-CN" dirty="0" smtClean="0"/>
          </a:p>
          <a:p>
            <a:r>
              <a:rPr lang="zh-CN" altLang="zh-CN" sz="2800" dirty="0" smtClean="0"/>
              <a:t>【贪心策略】</a:t>
            </a:r>
            <a:endParaRPr lang="en-US" altLang="zh-CN" sz="2800" dirty="0"/>
          </a:p>
          <a:p>
            <a:r>
              <a:rPr lang="zh-CN" altLang="zh-CN" dirty="0"/>
              <a:t>让最轻的人和能与他同船的最重的人乘一条船。如果办不到，就一人一条船。</a:t>
            </a:r>
          </a:p>
        </p:txBody>
      </p:sp>
    </p:spTree>
    <p:extLst>
      <p:ext uri="{BB962C8B-B14F-4D97-AF65-F5344CB8AC3E}">
        <p14:creationId xmlns:p14="http://schemas.microsoft.com/office/powerpoint/2010/main" val="35864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区间问题</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3561535"/>
          </a:xfrm>
        </p:spPr>
        <p:txBody>
          <a:bodyPr>
            <a:normAutofit/>
          </a:bodyPr>
          <a:lstStyle/>
          <a:p>
            <a:r>
              <a:rPr lang="en-US" altLang="zh-CN" sz="3600" b="1" dirty="0">
                <a:latin typeface="黑体" panose="02010609060101010101" pitchFamily="49" charset="-122"/>
                <a:ea typeface="黑体" panose="02010609060101010101" pitchFamily="49" charset="-122"/>
              </a:rPr>
              <a:t>(1) </a:t>
            </a:r>
            <a:r>
              <a:rPr lang="zh-CN" altLang="zh-CN" sz="3600" b="1" dirty="0">
                <a:latin typeface="黑体" panose="02010609060101010101" pitchFamily="49" charset="-122"/>
                <a:ea typeface="黑体" panose="02010609060101010101" pitchFamily="49" charset="-122"/>
              </a:rPr>
              <a:t>选择不相交</a:t>
            </a:r>
            <a:r>
              <a:rPr lang="zh-CN" altLang="zh-CN" sz="3600" b="1" dirty="0" smtClean="0">
                <a:latin typeface="黑体" panose="02010609060101010101" pitchFamily="49" charset="-122"/>
                <a:ea typeface="黑体" panose="02010609060101010101" pitchFamily="49" charset="-122"/>
              </a:rPr>
              <a:t>区间</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fzoj1413</a:t>
            </a:r>
            <a:r>
              <a:rPr lang="zh-CN" altLang="en-US" sz="3600" b="1" dirty="0" smtClean="0">
                <a:latin typeface="黑体" panose="02010609060101010101" pitchFamily="49" charset="-122"/>
                <a:ea typeface="黑体" panose="02010609060101010101" pitchFamily="49" charset="-122"/>
              </a:rPr>
              <a:t>）</a:t>
            </a:r>
            <a:endParaRPr lang="zh-CN" altLang="zh-CN" sz="3600" b="1" dirty="0">
              <a:latin typeface="黑体" panose="02010609060101010101" pitchFamily="49" charset="-122"/>
              <a:ea typeface="黑体" panose="02010609060101010101" pitchFamily="49" charset="-122"/>
            </a:endParaRPr>
          </a:p>
          <a:p>
            <a:r>
              <a:rPr lang="zh-CN" altLang="zh-CN" dirty="0" smtClean="0"/>
              <a:t>【问题描述】</a:t>
            </a:r>
            <a:endParaRPr lang="en-US" altLang="zh-CN" dirty="0" smtClean="0"/>
          </a:p>
          <a:p>
            <a:r>
              <a:rPr lang="zh-CN" altLang="zh-CN" dirty="0" smtClean="0"/>
              <a:t>数轴</a:t>
            </a:r>
            <a:r>
              <a:rPr lang="zh-CN" altLang="zh-CN" dirty="0"/>
              <a:t>上有</a:t>
            </a:r>
            <a:r>
              <a:rPr lang="en-US" altLang="zh-CN" i="1" dirty="0"/>
              <a:t>n</a:t>
            </a:r>
            <a:r>
              <a:rPr lang="zh-CN" altLang="zh-CN" dirty="0"/>
              <a:t>个开区间</a:t>
            </a:r>
            <a:r>
              <a:rPr lang="en-US" altLang="zh-CN" dirty="0"/>
              <a:t>(</a:t>
            </a:r>
            <a:r>
              <a:rPr lang="en-US" altLang="zh-CN" i="1" dirty="0" err="1"/>
              <a:t>a</a:t>
            </a:r>
            <a:r>
              <a:rPr lang="en-US" altLang="zh-CN" i="1" baseline="-25000" dirty="0" err="1"/>
              <a:t>i</a:t>
            </a:r>
            <a:r>
              <a:rPr lang="en-US" altLang="zh-CN" dirty="0"/>
              <a:t>, </a:t>
            </a:r>
            <a:r>
              <a:rPr lang="en-US" altLang="zh-CN" i="1" dirty="0"/>
              <a:t>b</a:t>
            </a:r>
            <a:r>
              <a:rPr lang="en-US" altLang="zh-CN" i="1" baseline="-25000" dirty="0"/>
              <a:t>i</a:t>
            </a:r>
            <a:r>
              <a:rPr lang="en-US" altLang="zh-CN" dirty="0"/>
              <a:t>)</a:t>
            </a:r>
            <a:r>
              <a:rPr lang="zh-CN" altLang="zh-CN" dirty="0"/>
              <a:t>。选择尽量多的区间，使这些区间两两没有公共点。</a:t>
            </a:r>
          </a:p>
          <a:p>
            <a:r>
              <a:rPr lang="en-US" altLang="zh-CN" dirty="0"/>
              <a:t> </a:t>
            </a:r>
            <a:endParaRPr lang="zh-CN" altLang="zh-CN" dirty="0"/>
          </a:p>
          <a:p>
            <a:r>
              <a:rPr lang="zh-CN" altLang="zh-CN" dirty="0" smtClean="0"/>
              <a:t>【贪心策略】</a:t>
            </a:r>
            <a:endParaRPr lang="en-US" altLang="zh-CN" dirty="0" smtClean="0"/>
          </a:p>
          <a:p>
            <a:r>
              <a:rPr lang="zh-CN" altLang="zh-CN" dirty="0" smtClean="0"/>
              <a:t>按</a:t>
            </a:r>
            <a:r>
              <a:rPr lang="en-US" altLang="zh-CN" i="1" dirty="0"/>
              <a:t>b</a:t>
            </a:r>
            <a:r>
              <a:rPr lang="en-US" altLang="zh-CN" i="1" baseline="-25000" dirty="0"/>
              <a:t>i</a:t>
            </a:r>
            <a:r>
              <a:rPr lang="zh-CN" altLang="zh-CN" dirty="0"/>
              <a:t>从小到大的顺序排序，然后一定选择第一个区间。接下来把所有与第一个区间相交的区间排除在外。这样在排序后再扫描一遍即可。</a:t>
            </a:r>
          </a:p>
        </p:txBody>
      </p:sp>
    </p:spTree>
    <p:extLst>
      <p:ext uri="{BB962C8B-B14F-4D97-AF65-F5344CB8AC3E}">
        <p14:creationId xmlns:p14="http://schemas.microsoft.com/office/powerpoint/2010/main" val="151915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区间问题</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3561535"/>
          </a:xfrm>
        </p:spPr>
        <p:txBody>
          <a:bodyPr>
            <a:normAutofit/>
          </a:bodyPr>
          <a:lstStyle/>
          <a:p>
            <a:r>
              <a:rPr lang="en-US" altLang="zh-CN" sz="3600" b="1" dirty="0" smtClean="0">
                <a:latin typeface="黑体" panose="02010609060101010101" pitchFamily="49" charset="-122"/>
                <a:ea typeface="黑体" panose="02010609060101010101" pitchFamily="49" charset="-122"/>
              </a:rPr>
              <a:t>(2) </a:t>
            </a:r>
            <a:r>
              <a:rPr lang="zh-CN" altLang="en-US" sz="3600" b="1" dirty="0">
                <a:latin typeface="黑体" panose="02010609060101010101" pitchFamily="49" charset="-122"/>
                <a:ea typeface="黑体" panose="02010609060101010101" pitchFamily="49" charset="-122"/>
              </a:rPr>
              <a:t>区间选点问题（</a:t>
            </a:r>
            <a:r>
              <a:rPr lang="en-US" altLang="zh-CN" sz="3600" b="1" dirty="0" smtClean="0">
                <a:latin typeface="黑体" panose="02010609060101010101" pitchFamily="49" charset="-122"/>
                <a:ea typeface="黑体" panose="02010609060101010101" pitchFamily="49" charset="-122"/>
              </a:rPr>
              <a:t>fzoj1414</a:t>
            </a:r>
            <a:r>
              <a:rPr lang="zh-CN" altLang="en-US" sz="3600" b="1" dirty="0" smtClean="0">
                <a:latin typeface="黑体" panose="02010609060101010101" pitchFamily="49" charset="-122"/>
                <a:ea typeface="黑体" panose="02010609060101010101" pitchFamily="49" charset="-122"/>
              </a:rPr>
              <a:t>）</a:t>
            </a:r>
            <a:endParaRPr lang="zh-CN" altLang="zh-CN" sz="3600" b="1" dirty="0">
              <a:latin typeface="黑体" panose="02010609060101010101" pitchFamily="49" charset="-122"/>
              <a:ea typeface="黑体" panose="02010609060101010101" pitchFamily="49" charset="-122"/>
            </a:endParaRPr>
          </a:p>
          <a:p>
            <a:r>
              <a:rPr lang="zh-CN" altLang="zh-CN" dirty="0" smtClean="0"/>
              <a:t>【问题描述】</a:t>
            </a:r>
            <a:endParaRPr lang="en-US" altLang="zh-CN" dirty="0" smtClean="0"/>
          </a:p>
          <a:p>
            <a:r>
              <a:rPr lang="zh-CN" altLang="en-US" dirty="0"/>
              <a:t>数轴上有</a:t>
            </a:r>
            <a:r>
              <a:rPr lang="en-US" altLang="zh-CN" dirty="0"/>
              <a:t>n</a:t>
            </a:r>
            <a:r>
              <a:rPr lang="zh-CN" altLang="en-US" dirty="0"/>
              <a:t>个闭区间</a:t>
            </a:r>
            <a:r>
              <a:rPr lang="en-US" altLang="zh-CN" dirty="0"/>
              <a:t>[</a:t>
            </a:r>
            <a:r>
              <a:rPr lang="en-US" altLang="zh-CN" dirty="0" err="1"/>
              <a:t>ai</a:t>
            </a:r>
            <a:r>
              <a:rPr lang="en-US" altLang="zh-CN" dirty="0"/>
              <a:t>, bi]</a:t>
            </a:r>
            <a:r>
              <a:rPr lang="zh-CN" altLang="en-US" dirty="0"/>
              <a:t>。取尽量少的点，使得每个区间内都至少有一个点（不同区间内含有的点可以是同一个）。</a:t>
            </a:r>
            <a:r>
              <a:rPr lang="en-US" altLang="zh-CN" dirty="0"/>
              <a:t> </a:t>
            </a:r>
            <a:endParaRPr lang="zh-CN" altLang="zh-CN" dirty="0"/>
          </a:p>
          <a:p>
            <a:r>
              <a:rPr lang="zh-CN" altLang="zh-CN" dirty="0" smtClean="0"/>
              <a:t>【贪心策略】</a:t>
            </a:r>
            <a:endParaRPr lang="en-US" altLang="zh-CN" dirty="0" smtClean="0"/>
          </a:p>
          <a:p>
            <a:r>
              <a:rPr lang="zh-CN" altLang="en-US" dirty="0"/>
              <a:t>把所有区间按</a:t>
            </a:r>
            <a:r>
              <a:rPr lang="en-US" altLang="zh-CN" dirty="0"/>
              <a:t>bi</a:t>
            </a:r>
            <a:r>
              <a:rPr lang="zh-CN" altLang="en-US" dirty="0"/>
              <a:t>从小到大排序（</a:t>
            </a:r>
            <a:r>
              <a:rPr lang="en-US" altLang="zh-CN" dirty="0"/>
              <a:t>bi</a:t>
            </a:r>
            <a:r>
              <a:rPr lang="zh-CN" altLang="en-US" dirty="0"/>
              <a:t>相同时，</a:t>
            </a:r>
            <a:r>
              <a:rPr lang="en-US" altLang="zh-CN" dirty="0"/>
              <a:t>a</a:t>
            </a:r>
            <a:r>
              <a:rPr lang="zh-CN" altLang="en-US" dirty="0"/>
              <a:t>从大到小排序），然后一定取第一个区间的最后一个点。</a:t>
            </a:r>
            <a:endParaRPr lang="zh-CN" altLang="zh-CN" dirty="0"/>
          </a:p>
        </p:txBody>
      </p:sp>
    </p:spTree>
    <p:extLst>
      <p:ext uri="{BB962C8B-B14F-4D97-AF65-F5344CB8AC3E}">
        <p14:creationId xmlns:p14="http://schemas.microsoft.com/office/powerpoint/2010/main" val="7845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区间问题</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2302934"/>
            <a:ext cx="10058400" cy="3561535"/>
          </a:xfrm>
        </p:spPr>
        <p:txBody>
          <a:bodyPr>
            <a:normAutofit lnSpcReduction="10000"/>
          </a:bodyPr>
          <a:lstStyle/>
          <a:p>
            <a:r>
              <a:rPr lang="en-US" altLang="zh-CN" sz="3600" b="1" dirty="0" smtClean="0">
                <a:latin typeface="黑体" panose="02010609060101010101" pitchFamily="49" charset="-122"/>
                <a:ea typeface="黑体" panose="02010609060101010101" pitchFamily="49" charset="-122"/>
              </a:rPr>
              <a:t>(3)</a:t>
            </a:r>
            <a:r>
              <a:rPr lang="zh-CN" altLang="en-US" sz="3600" b="1" dirty="0">
                <a:latin typeface="黑体" panose="02010609060101010101" pitchFamily="49" charset="-122"/>
                <a:ea typeface="黑体" panose="02010609060101010101" pitchFamily="49" charset="-122"/>
              </a:rPr>
              <a:t>区间覆盖问题（</a:t>
            </a:r>
            <a:r>
              <a:rPr lang="en-US" altLang="zh-CN" sz="3600" b="1" dirty="0" smtClean="0">
                <a:latin typeface="黑体" panose="02010609060101010101" pitchFamily="49" charset="-122"/>
                <a:ea typeface="黑体" panose="02010609060101010101" pitchFamily="49" charset="-122"/>
              </a:rPr>
              <a:t>fzoj1415</a:t>
            </a:r>
            <a:r>
              <a:rPr lang="zh-CN" altLang="en-US" sz="3600" b="1" dirty="0" smtClean="0">
                <a:latin typeface="黑体" panose="02010609060101010101" pitchFamily="49" charset="-122"/>
                <a:ea typeface="黑体" panose="02010609060101010101" pitchFamily="49" charset="-122"/>
              </a:rPr>
              <a:t>）</a:t>
            </a:r>
            <a:endParaRPr lang="zh-CN" altLang="zh-CN" sz="3600" b="1" dirty="0">
              <a:latin typeface="黑体" panose="02010609060101010101" pitchFamily="49" charset="-122"/>
              <a:ea typeface="黑体" panose="02010609060101010101" pitchFamily="49" charset="-122"/>
            </a:endParaRPr>
          </a:p>
          <a:p>
            <a:r>
              <a:rPr lang="zh-CN" altLang="zh-CN" dirty="0" smtClean="0"/>
              <a:t>【问题描述】</a:t>
            </a:r>
            <a:endParaRPr lang="en-US" altLang="zh-CN" dirty="0" smtClean="0"/>
          </a:p>
          <a:p>
            <a:r>
              <a:rPr lang="zh-CN" altLang="en-US" dirty="0"/>
              <a:t>数轴上有</a:t>
            </a:r>
            <a:r>
              <a:rPr lang="en-US" altLang="zh-CN" dirty="0"/>
              <a:t>n</a:t>
            </a:r>
            <a:r>
              <a:rPr lang="zh-CN" altLang="en-US" dirty="0"/>
              <a:t>个闭区间</a:t>
            </a:r>
            <a:r>
              <a:rPr lang="en-US" altLang="zh-CN" dirty="0"/>
              <a:t>[</a:t>
            </a:r>
            <a:r>
              <a:rPr lang="en-US" altLang="zh-CN" dirty="0" err="1"/>
              <a:t>ai</a:t>
            </a:r>
            <a:r>
              <a:rPr lang="en-US" altLang="zh-CN" dirty="0"/>
              <a:t>, bi]</a:t>
            </a:r>
            <a:r>
              <a:rPr lang="zh-CN" altLang="en-US" dirty="0"/>
              <a:t>。选择尽量少的区间来覆盖指定线段</a:t>
            </a:r>
            <a:r>
              <a:rPr lang="en-US" altLang="zh-CN" dirty="0"/>
              <a:t>[s, t]</a:t>
            </a:r>
            <a:r>
              <a:rPr lang="zh-CN" altLang="en-US" dirty="0"/>
              <a:t>。</a:t>
            </a:r>
            <a:r>
              <a:rPr lang="en-US" altLang="zh-CN" dirty="0"/>
              <a:t> </a:t>
            </a:r>
            <a:endParaRPr lang="zh-CN" altLang="zh-CN" dirty="0"/>
          </a:p>
          <a:p>
            <a:r>
              <a:rPr lang="zh-CN" altLang="zh-CN" dirty="0" smtClean="0"/>
              <a:t>【贪心策略】</a:t>
            </a:r>
            <a:endParaRPr lang="en-US" altLang="zh-CN" dirty="0" smtClean="0"/>
          </a:p>
          <a:p>
            <a:r>
              <a:rPr lang="en-US" altLang="zh-CN" dirty="0"/>
              <a:t>1</a:t>
            </a:r>
            <a:r>
              <a:rPr lang="en-US" altLang="zh-CN" dirty="0" smtClean="0"/>
              <a:t>. </a:t>
            </a:r>
            <a:r>
              <a:rPr lang="zh-CN" altLang="en-US" dirty="0" smtClean="0"/>
              <a:t>预处理</a:t>
            </a:r>
            <a:r>
              <a:rPr lang="zh-CN" altLang="en-US" dirty="0"/>
              <a:t>：扔掉不能覆盖</a:t>
            </a:r>
            <a:r>
              <a:rPr lang="en-US" altLang="zh-CN" dirty="0"/>
              <a:t>[s, t]</a:t>
            </a:r>
            <a:r>
              <a:rPr lang="zh-CN" altLang="en-US" dirty="0"/>
              <a:t>的区间。</a:t>
            </a:r>
          </a:p>
          <a:p>
            <a:r>
              <a:rPr lang="en-US" altLang="zh-CN" dirty="0"/>
              <a:t>2</a:t>
            </a:r>
            <a:r>
              <a:rPr lang="en-US" altLang="zh-CN" dirty="0" smtClean="0"/>
              <a:t>. </a:t>
            </a:r>
            <a:r>
              <a:rPr lang="zh-CN" altLang="en-US" dirty="0" smtClean="0"/>
              <a:t>把</a:t>
            </a:r>
            <a:r>
              <a:rPr lang="zh-CN" altLang="en-US" dirty="0"/>
              <a:t>各区间按</a:t>
            </a:r>
            <a:r>
              <a:rPr lang="en-US" altLang="zh-CN" dirty="0"/>
              <a:t>a</a:t>
            </a:r>
            <a:r>
              <a:rPr lang="zh-CN" altLang="en-US" dirty="0"/>
              <a:t>从小到大排序。如果区间</a:t>
            </a:r>
            <a:r>
              <a:rPr lang="en-US" altLang="zh-CN" dirty="0"/>
              <a:t>1</a:t>
            </a:r>
            <a:r>
              <a:rPr lang="zh-CN" altLang="en-US" dirty="0"/>
              <a:t>的起点不是</a:t>
            </a:r>
            <a:r>
              <a:rPr lang="en-US" altLang="zh-CN" dirty="0"/>
              <a:t>s</a:t>
            </a:r>
            <a:r>
              <a:rPr lang="zh-CN" altLang="en-US" dirty="0"/>
              <a:t>，无解，否则选择起点在</a:t>
            </a:r>
            <a:r>
              <a:rPr lang="en-US" altLang="zh-CN" dirty="0"/>
              <a:t>s</a:t>
            </a:r>
            <a:r>
              <a:rPr lang="zh-CN" altLang="en-US" dirty="0"/>
              <a:t>的最长区间。</a:t>
            </a:r>
          </a:p>
          <a:p>
            <a:r>
              <a:rPr lang="en-US" altLang="zh-CN" dirty="0"/>
              <a:t>3</a:t>
            </a:r>
            <a:r>
              <a:rPr lang="en-US" altLang="zh-CN" dirty="0" smtClean="0"/>
              <a:t>. </a:t>
            </a:r>
            <a:r>
              <a:rPr lang="zh-CN" altLang="en-US" dirty="0" smtClean="0"/>
              <a:t>选择</a:t>
            </a:r>
            <a:r>
              <a:rPr lang="zh-CN" altLang="en-US" dirty="0"/>
              <a:t>此区间</a:t>
            </a:r>
            <a:r>
              <a:rPr lang="en-US" altLang="zh-CN" dirty="0"/>
              <a:t>[</a:t>
            </a:r>
            <a:r>
              <a:rPr lang="en-US" altLang="zh-CN" dirty="0" err="1"/>
              <a:t>ai</a:t>
            </a:r>
            <a:r>
              <a:rPr lang="en-US" altLang="zh-CN" dirty="0"/>
              <a:t>, bi]</a:t>
            </a:r>
            <a:r>
              <a:rPr lang="zh-CN" altLang="en-US" dirty="0"/>
              <a:t>后，问题转化了覆盖</a:t>
            </a:r>
            <a:r>
              <a:rPr lang="en-US" altLang="zh-CN" dirty="0"/>
              <a:t>[bi, t]</a:t>
            </a:r>
            <a:r>
              <a:rPr lang="zh-CN" altLang="en-US" dirty="0"/>
              <a:t>，于是返回①，直到</a:t>
            </a:r>
            <a:r>
              <a:rPr lang="en-US" altLang="zh-CN" dirty="0"/>
              <a:t>[s, t]</a:t>
            </a:r>
            <a:r>
              <a:rPr lang="zh-CN" altLang="en-US" dirty="0"/>
              <a:t>被完全覆盖为止。</a:t>
            </a:r>
          </a:p>
        </p:txBody>
      </p:sp>
    </p:spTree>
    <p:extLst>
      <p:ext uri="{BB962C8B-B14F-4D97-AF65-F5344CB8AC3E}">
        <p14:creationId xmlns:p14="http://schemas.microsoft.com/office/powerpoint/2010/main" val="216535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231</TotalTime>
  <Words>2296</Words>
  <Application>Microsoft Office PowerPoint</Application>
  <PresentationFormat>宽屏</PresentationFormat>
  <Paragraphs>138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黑体</vt:lpstr>
      <vt:lpstr>宋体</vt:lpstr>
      <vt:lpstr>微软雅黑</vt:lpstr>
      <vt:lpstr>Calibri</vt:lpstr>
      <vt:lpstr>Calibri Light</vt:lpstr>
      <vt:lpstr>回顾</vt:lpstr>
      <vt:lpstr>贪心</vt:lpstr>
      <vt:lpstr>PowerPoint 演示文稿</vt:lpstr>
      <vt:lpstr>简单的装载问题</vt:lpstr>
      <vt:lpstr>部分背包问题</vt:lpstr>
      <vt:lpstr>部分背包问题fzoj1231</vt:lpstr>
      <vt:lpstr>乘船问题fzoj1228</vt:lpstr>
      <vt:lpstr>区间问题</vt:lpstr>
      <vt:lpstr>区间问题</vt:lpstr>
      <vt:lpstr>区间问题</vt:lpstr>
      <vt:lpstr>删数问题fzoj1416</vt:lpstr>
      <vt:lpstr>工序问题fzoj1658</vt:lpstr>
      <vt:lpstr>三值的排序fzoj1657</vt:lpstr>
      <vt:lpstr>三值的排序fzoj1657</vt:lpstr>
      <vt:lpstr>田忌赛马fzoj1063</vt:lpstr>
      <vt:lpstr>田忌赛马fzoj1063</vt:lpstr>
      <vt:lpstr>田忌赛马fzoj1063</vt:lpstr>
      <vt:lpstr>田忌赛马fzoj1063</vt:lpstr>
      <vt:lpstr>更多的题目</vt:lpstr>
      <vt:lpstr>种树问题fzoj1659</vt:lpstr>
      <vt:lpstr>POJ1456Supermarket</vt:lpstr>
      <vt:lpstr>POJ2586 Y2K Accounting Bug</vt:lpstr>
      <vt:lpstr>Poj 1328 Radar Installation</vt:lpstr>
      <vt:lpstr>POJ 1700 Crossing River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1-25题解</dc:title>
  <dc:creator>潘玉斌</dc:creator>
  <cp:lastModifiedBy>潘玉斌</cp:lastModifiedBy>
  <cp:revision>26</cp:revision>
  <dcterms:created xsi:type="dcterms:W3CDTF">2016-01-23T12:10:22Z</dcterms:created>
  <dcterms:modified xsi:type="dcterms:W3CDTF">2016-09-20T10:55:29Z</dcterms:modified>
</cp:coreProperties>
</file>