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97" r:id="rId5"/>
    <p:sldId id="298" r:id="rId6"/>
    <p:sldId id="296" r:id="rId7"/>
    <p:sldId id="299" r:id="rId8"/>
    <p:sldId id="300" r:id="rId9"/>
    <p:sldId id="301" r:id="rId10"/>
    <p:sldId id="302" r:id="rId11"/>
    <p:sldId id="303" r:id="rId12"/>
    <p:sldId id="306" r:id="rId13"/>
    <p:sldId id="304" r:id="rId14"/>
    <p:sldId id="305" r:id="rId15"/>
    <p:sldId id="307" r:id="rId16"/>
    <p:sldId id="308" r:id="rId17"/>
    <p:sldId id="309" r:id="rId18"/>
    <p:sldId id="295" r:id="rId19"/>
    <p:sldId id="310"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9" d="100"/>
          <a:sy n="109" d="100"/>
        </p:scale>
        <p:origin x="636" y="108"/>
      </p:cViewPr>
      <p:guideLst/>
    </p:cSldViewPr>
  </p:slideViewPr>
  <p:outlineViewPr>
    <p:cViewPr>
      <p:scale>
        <a:sx n="33" d="100"/>
        <a:sy n="33" d="100"/>
      </p:scale>
      <p:origin x="0" y="-28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7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243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6564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0595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85062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630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38800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41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4CC3DE-484F-44BE-B843-A4025DC526BA}" type="datetimeFigureOut">
              <a:rPr lang="zh-CN" altLang="en-US" smtClean="0"/>
              <a:t>2016/9/27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8660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4CC3DE-484F-44BE-B843-A4025DC526BA}" type="datetimeFigureOut">
              <a:rPr lang="zh-CN" altLang="en-US" smtClean="0"/>
              <a:t>2016/9/27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904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4CC3DE-484F-44BE-B843-A4025DC526BA}" type="datetimeFigureOut">
              <a:rPr lang="zh-CN" altLang="en-US" smtClean="0"/>
              <a:t>2016/9/27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479580-690C-4EDF-A399-FAE5FD89AF1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27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微软雅黑" panose="020B0503020204020204" pitchFamily="34" charset="-122"/>
                <a:ea typeface="微软雅黑" panose="020B0503020204020204" pitchFamily="34" charset="-122"/>
              </a:rPr>
              <a:t>动态规划</a:t>
            </a:r>
            <a:endParaRPr lang="zh-CN" altLang="en-US"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5752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背包问题 </a:t>
            </a:r>
            <a:r>
              <a:rPr lang="en-US" altLang="zh-CN" b="1" dirty="0">
                <a:latin typeface="黑体" panose="02010609060101010101" pitchFamily="49" charset="-122"/>
                <a:ea typeface="黑体" panose="02010609060101010101" pitchFamily="49" charset="-122"/>
              </a:rPr>
              <a:t>FZOJ1627</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一个旅行者有一个最多能用</a:t>
            </a:r>
            <a:r>
              <a:rPr lang="en-US" altLang="zh-CN" dirty="0"/>
              <a:t>M</a:t>
            </a:r>
            <a:r>
              <a:rPr lang="zh-CN" altLang="en-US" dirty="0"/>
              <a:t>公斤的背包，现在有</a:t>
            </a:r>
            <a:r>
              <a:rPr lang="en-US" altLang="zh-CN" dirty="0"/>
              <a:t>n</a:t>
            </a:r>
            <a:r>
              <a:rPr lang="zh-CN" altLang="en-US" dirty="0"/>
              <a:t>件物品，它们的重量分别是</a:t>
            </a:r>
            <a:r>
              <a:rPr lang="en-US" altLang="zh-CN" dirty="0"/>
              <a:t>W1</a:t>
            </a:r>
            <a:r>
              <a:rPr lang="zh-CN" altLang="en-US" dirty="0"/>
              <a:t>，</a:t>
            </a:r>
            <a:r>
              <a:rPr lang="en-US" altLang="zh-CN" dirty="0"/>
              <a:t>W2</a:t>
            </a:r>
            <a:r>
              <a:rPr lang="zh-CN" altLang="en-US" dirty="0"/>
              <a:t>，</a:t>
            </a:r>
            <a:r>
              <a:rPr lang="en-US" altLang="zh-CN" dirty="0"/>
              <a:t>...,</a:t>
            </a:r>
            <a:r>
              <a:rPr lang="en-US" altLang="zh-CN" dirty="0" err="1"/>
              <a:t>Wn</a:t>
            </a:r>
            <a:r>
              <a:rPr lang="en-US" altLang="zh-CN" dirty="0"/>
              <a:t>,</a:t>
            </a:r>
            <a:r>
              <a:rPr lang="zh-CN" altLang="en-US" dirty="0"/>
              <a:t>它们的价值分别为</a:t>
            </a:r>
            <a:r>
              <a:rPr lang="en-US" altLang="zh-CN" dirty="0"/>
              <a:t>C1,C2,...,Cn.</a:t>
            </a:r>
            <a:r>
              <a:rPr lang="zh-CN" altLang="en-US" dirty="0"/>
              <a:t>求旅行者能获得最大总价值。</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第几件物品</a:t>
            </a:r>
            <a:endParaRPr lang="zh-CN" altLang="en-US" sz="2400" dirty="0">
              <a:solidFill>
                <a:srgbClr val="FF0000"/>
              </a:solidFill>
            </a:endParaRPr>
          </a:p>
        </p:txBody>
      </p:sp>
      <p:sp>
        <p:nvSpPr>
          <p:cNvPr id="6" name="文本框 5"/>
          <p:cNvSpPr txBox="1"/>
          <p:nvPr/>
        </p:nvSpPr>
        <p:spPr>
          <a:xfrm>
            <a:off x="4572000" y="5358791"/>
            <a:ext cx="5416062"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err="1" smtClean="0">
                <a:solidFill>
                  <a:srgbClr val="FF0000"/>
                </a:solidFill>
              </a:rPr>
              <a:t>i</a:t>
            </a:r>
            <a:r>
              <a:rPr lang="en-US" altLang="zh-CN" sz="2400" dirty="0" smtClean="0">
                <a:solidFill>
                  <a:srgbClr val="FF0000"/>
                </a:solidFill>
              </a:rPr>
              <a:t>][j]=max(f[i-1][j],f[i-1][j-v[</a:t>
            </a:r>
            <a:r>
              <a:rPr lang="en-US" altLang="zh-CN" sz="2400" dirty="0" err="1" smtClean="0">
                <a:solidFill>
                  <a:srgbClr val="FF0000"/>
                </a:solidFill>
              </a:rPr>
              <a:t>i</a:t>
            </a:r>
            <a:r>
              <a:rPr lang="en-US" altLang="zh-CN" sz="2400" dirty="0" smtClean="0">
                <a:solidFill>
                  <a:srgbClr val="FF0000"/>
                </a:solidFill>
              </a:rPr>
              <a:t>]]+w[</a:t>
            </a:r>
            <a:r>
              <a:rPr lang="en-US" altLang="zh-CN" sz="2400" dirty="0" err="1" smtClean="0">
                <a:solidFill>
                  <a:srgbClr val="FF0000"/>
                </a:solidFill>
              </a:rPr>
              <a:t>i</a:t>
            </a:r>
            <a:r>
              <a:rPr lang="en-US" altLang="zh-CN"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205008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完全</a:t>
            </a:r>
            <a:r>
              <a:rPr lang="zh-CN" altLang="en-US" b="1" dirty="0" smtClean="0">
                <a:latin typeface="黑体" panose="02010609060101010101" pitchFamily="49" charset="-122"/>
                <a:ea typeface="黑体" panose="02010609060101010101" pitchFamily="49" charset="-122"/>
              </a:rPr>
              <a:t>背包 </a:t>
            </a:r>
            <a:r>
              <a:rPr lang="en-US" altLang="zh-CN" b="1" dirty="0" smtClean="0">
                <a:latin typeface="黑体" panose="02010609060101010101" pitchFamily="49" charset="-122"/>
                <a:ea typeface="黑体" panose="02010609060101010101" pitchFamily="49" charset="-122"/>
              </a:rPr>
              <a:t>FZOJ1628</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设有</a:t>
            </a:r>
            <a:r>
              <a:rPr lang="en-US" altLang="zh-CN" dirty="0"/>
              <a:t>n </a:t>
            </a:r>
            <a:r>
              <a:rPr lang="zh-CN" altLang="en-US" dirty="0"/>
              <a:t>种物品，每种物品有一个重量及一个价值。但每种物品的数量是无限的，同时有一个背包，最大载重量为</a:t>
            </a:r>
            <a:r>
              <a:rPr lang="en-US" altLang="zh-CN" dirty="0"/>
              <a:t>m</a:t>
            </a:r>
            <a:r>
              <a:rPr lang="zh-CN" altLang="en-US" dirty="0"/>
              <a:t>，今从</a:t>
            </a:r>
            <a:r>
              <a:rPr lang="en-US" altLang="zh-CN" dirty="0"/>
              <a:t>n </a:t>
            </a:r>
            <a:r>
              <a:rPr lang="zh-CN" altLang="en-US" dirty="0"/>
              <a:t>种物品中选取若干件</a:t>
            </a:r>
            <a:r>
              <a:rPr lang="en-US" altLang="zh-CN" dirty="0"/>
              <a:t>(</a:t>
            </a:r>
            <a:r>
              <a:rPr lang="zh-CN" altLang="en-US" dirty="0"/>
              <a:t>同一种物品可以多次选取</a:t>
            </a:r>
            <a:r>
              <a:rPr lang="en-US" altLang="zh-CN" dirty="0"/>
              <a:t>)</a:t>
            </a:r>
            <a:r>
              <a:rPr lang="zh-CN" altLang="en-US" dirty="0"/>
              <a:t>，使其重量的和小于等于</a:t>
            </a:r>
            <a:r>
              <a:rPr lang="en-US" altLang="zh-CN" dirty="0"/>
              <a:t>m</a:t>
            </a:r>
            <a:r>
              <a:rPr lang="zh-CN" altLang="en-US" dirty="0"/>
              <a:t>，而价值的和为最大。</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a:solidFill>
                  <a:srgbClr val="FF0000"/>
                </a:solidFill>
              </a:rPr>
              <a:t>第几个背包</a:t>
            </a:r>
          </a:p>
        </p:txBody>
      </p:sp>
      <p:sp>
        <p:nvSpPr>
          <p:cNvPr id="6" name="文本框 5"/>
          <p:cNvSpPr txBox="1"/>
          <p:nvPr/>
        </p:nvSpPr>
        <p:spPr>
          <a:xfrm>
            <a:off x="4571999" y="5358790"/>
            <a:ext cx="5521569" cy="830997"/>
          </a:xfrm>
          <a:prstGeom prst="rect">
            <a:avLst/>
          </a:prstGeom>
          <a:noFill/>
        </p:spPr>
        <p:txBody>
          <a:bodyPr wrap="square" rtlCol="0">
            <a:spAutoFit/>
          </a:bodyPr>
          <a:lstStyle/>
          <a:p>
            <a:r>
              <a:rPr lang="en-US" altLang="zh-CN" sz="2400" dirty="0">
                <a:solidFill>
                  <a:srgbClr val="FF0000"/>
                </a:solidFill>
              </a:rPr>
              <a:t>f[</a:t>
            </a:r>
            <a:r>
              <a:rPr lang="en-US" altLang="zh-CN" sz="2400" dirty="0" err="1">
                <a:solidFill>
                  <a:srgbClr val="FF0000"/>
                </a:solidFill>
              </a:rPr>
              <a:t>i</a:t>
            </a:r>
            <a:r>
              <a:rPr lang="en-US" altLang="zh-CN" sz="2400" dirty="0">
                <a:solidFill>
                  <a:srgbClr val="FF0000"/>
                </a:solidFill>
              </a:rPr>
              <a:t>][j]=max(f[i-1][j],f[i-1][j-v[</a:t>
            </a:r>
            <a:r>
              <a:rPr lang="en-US" altLang="zh-CN" sz="2400" dirty="0" err="1">
                <a:solidFill>
                  <a:srgbClr val="FF0000"/>
                </a:solidFill>
              </a:rPr>
              <a:t>i</a:t>
            </a:r>
            <a:r>
              <a:rPr lang="en-US" altLang="zh-CN" sz="2400" dirty="0">
                <a:solidFill>
                  <a:srgbClr val="FF0000"/>
                </a:solidFill>
              </a:rPr>
              <a:t>]]+w[</a:t>
            </a:r>
            <a:r>
              <a:rPr lang="en-US" altLang="zh-CN" sz="2400" dirty="0" err="1">
                <a:solidFill>
                  <a:srgbClr val="FF0000"/>
                </a:solidFill>
              </a:rPr>
              <a:t>i</a:t>
            </a:r>
            <a:r>
              <a:rPr lang="en-US" altLang="zh-CN" sz="2400" dirty="0" smtClean="0">
                <a:solidFill>
                  <a:srgbClr val="FF0000"/>
                </a:solidFill>
              </a:rPr>
              <a:t>])  </a:t>
            </a:r>
            <a:r>
              <a:rPr lang="zh-CN" altLang="en-US" sz="2400" dirty="0" smtClean="0">
                <a:solidFill>
                  <a:srgbClr val="FF0000"/>
                </a:solidFill>
              </a:rPr>
              <a:t>其中除</a:t>
            </a:r>
            <a:r>
              <a:rPr lang="en-US" altLang="zh-CN" sz="2400" dirty="0" smtClean="0">
                <a:solidFill>
                  <a:srgbClr val="FF0000"/>
                </a:solidFill>
              </a:rPr>
              <a:t>f[0][0]</a:t>
            </a:r>
            <a:r>
              <a:rPr lang="zh-CN" altLang="en-US" sz="2400" dirty="0" smtClean="0">
                <a:solidFill>
                  <a:srgbClr val="FF0000"/>
                </a:solidFill>
              </a:rPr>
              <a:t>外其余元素都为负无穷大</a:t>
            </a:r>
            <a:endParaRPr lang="zh-CN" altLang="en-US" sz="2400" dirty="0">
              <a:solidFill>
                <a:srgbClr val="FF0000"/>
              </a:solidFill>
            </a:endParaRPr>
          </a:p>
        </p:txBody>
      </p:sp>
    </p:spTree>
    <p:extLst>
      <p:ext uri="{BB962C8B-B14F-4D97-AF65-F5344CB8AC3E}">
        <p14:creationId xmlns:p14="http://schemas.microsoft.com/office/powerpoint/2010/main" val="46737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庆功</a:t>
            </a:r>
            <a:r>
              <a:rPr lang="zh-CN" altLang="en-US" b="1" dirty="0" smtClean="0">
                <a:latin typeface="黑体" panose="02010609060101010101" pitchFamily="49" charset="-122"/>
                <a:ea typeface="黑体" panose="02010609060101010101" pitchFamily="49" charset="-122"/>
              </a:rPr>
              <a:t>会（多重</a:t>
            </a:r>
            <a:r>
              <a:rPr lang="zh-CN" altLang="en-US" b="1" dirty="0">
                <a:latin typeface="黑体" panose="02010609060101010101" pitchFamily="49" charset="-122"/>
                <a:ea typeface="黑体" panose="02010609060101010101" pitchFamily="49" charset="-122"/>
              </a:rPr>
              <a:t>背包 </a:t>
            </a:r>
            <a:r>
              <a:rPr lang="zh-CN" altLang="en-US" b="1" dirty="0" smtClean="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FZOJ 1629</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庆功会 为了庆贺班级在校运动会上取得全校第一名成绩，班主任决定开一场庆功会，为此拨款购买奖品犒劳运动员。期望拨款金额能购买最大价值的奖品，可以补充他们的精力和体力。</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第几件物品</a:t>
            </a:r>
            <a:endParaRPr lang="zh-CN" altLang="en-US" sz="2400" dirty="0">
              <a:solidFill>
                <a:srgbClr val="FF0000"/>
              </a:solidFill>
            </a:endParaRPr>
          </a:p>
        </p:txBody>
      </p:sp>
      <p:sp>
        <p:nvSpPr>
          <p:cNvPr id="6" name="文本框 5"/>
          <p:cNvSpPr txBox="1"/>
          <p:nvPr/>
        </p:nvSpPr>
        <p:spPr>
          <a:xfrm>
            <a:off x="4571999" y="5358790"/>
            <a:ext cx="5969977"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err="1" smtClean="0">
                <a:solidFill>
                  <a:srgbClr val="FF0000"/>
                </a:solidFill>
              </a:rPr>
              <a:t>i</a:t>
            </a:r>
            <a:r>
              <a:rPr lang="en-US" altLang="zh-CN" sz="2400" dirty="0" smtClean="0">
                <a:solidFill>
                  <a:srgbClr val="FF0000"/>
                </a:solidFill>
              </a:rPr>
              <a:t>][j]=max(f[</a:t>
            </a:r>
            <a:r>
              <a:rPr lang="en-US" altLang="zh-CN" sz="2400" dirty="0" err="1" smtClean="0">
                <a:solidFill>
                  <a:srgbClr val="FF0000"/>
                </a:solidFill>
              </a:rPr>
              <a:t>i</a:t>
            </a:r>
            <a:r>
              <a:rPr lang="en-US" altLang="zh-CN" sz="2400" dirty="0" smtClean="0">
                <a:solidFill>
                  <a:srgbClr val="FF0000"/>
                </a:solidFill>
              </a:rPr>
              <a:t>][j],f[</a:t>
            </a:r>
            <a:r>
              <a:rPr lang="en-US" altLang="zh-CN" sz="2400" dirty="0" err="1" smtClean="0">
                <a:solidFill>
                  <a:srgbClr val="FF0000"/>
                </a:solidFill>
              </a:rPr>
              <a:t>i</a:t>
            </a:r>
            <a:r>
              <a:rPr lang="en-US" altLang="zh-CN" sz="2400" dirty="0" smtClean="0">
                <a:solidFill>
                  <a:srgbClr val="FF0000"/>
                </a:solidFill>
              </a:rPr>
              <a:t>][j-k*v[</a:t>
            </a:r>
            <a:r>
              <a:rPr lang="en-US" altLang="zh-CN" sz="2400" dirty="0" err="1" smtClean="0">
                <a:solidFill>
                  <a:srgbClr val="FF0000"/>
                </a:solidFill>
              </a:rPr>
              <a:t>i</a:t>
            </a:r>
            <a:r>
              <a:rPr lang="en-US" altLang="zh-CN" sz="2400" dirty="0" smtClean="0">
                <a:solidFill>
                  <a:srgbClr val="FF0000"/>
                </a:solidFill>
              </a:rPr>
              <a:t>]]+k*w[</a:t>
            </a:r>
            <a:r>
              <a:rPr lang="en-US" altLang="zh-CN" sz="2400" dirty="0" err="1" smtClean="0">
                <a:solidFill>
                  <a:srgbClr val="FF0000"/>
                </a:solidFill>
              </a:rPr>
              <a:t>i</a:t>
            </a:r>
            <a:r>
              <a:rPr lang="en-US" altLang="zh-CN"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196138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混合</a:t>
            </a:r>
            <a:r>
              <a:rPr lang="zh-CN" altLang="en-US" b="1" dirty="0" smtClean="0">
                <a:latin typeface="黑体" panose="02010609060101010101" pitchFamily="49" charset="-122"/>
                <a:ea typeface="黑体" panose="02010609060101010101" pitchFamily="49" charset="-122"/>
              </a:rPr>
              <a:t>背包 </a:t>
            </a:r>
            <a:r>
              <a:rPr lang="en-US" altLang="zh-CN" b="1" dirty="0" smtClean="0">
                <a:latin typeface="黑体" panose="02010609060101010101" pitchFamily="49" charset="-122"/>
                <a:ea typeface="黑体" panose="02010609060101010101" pitchFamily="49" charset="-122"/>
              </a:rPr>
              <a:t>FZOJ1630</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一个旅行者有一个最多能装</a:t>
            </a:r>
            <a:r>
              <a:rPr lang="en-US" altLang="zh-CN" dirty="0"/>
              <a:t>V</a:t>
            </a:r>
            <a:r>
              <a:rPr lang="zh-CN" altLang="en-US" dirty="0"/>
              <a:t>公斤的背包，那么原则上有</a:t>
            </a:r>
            <a:r>
              <a:rPr lang="en-US" altLang="zh-CN" dirty="0"/>
              <a:t>n</a:t>
            </a:r>
            <a:r>
              <a:rPr lang="zh-CN" altLang="en-US" dirty="0"/>
              <a:t>件物品，他们的重量分别是</a:t>
            </a:r>
            <a:r>
              <a:rPr lang="en-US" altLang="zh-CN" dirty="0"/>
              <a:t>W1</a:t>
            </a:r>
            <a:r>
              <a:rPr lang="zh-CN" altLang="en-US" dirty="0"/>
              <a:t>，</a:t>
            </a:r>
            <a:r>
              <a:rPr lang="en-US" altLang="zh-CN" dirty="0"/>
              <a:t>W2</a:t>
            </a:r>
            <a:r>
              <a:rPr lang="zh-CN" altLang="en-US" dirty="0"/>
              <a:t>，</a:t>
            </a:r>
            <a:r>
              <a:rPr lang="en-US" altLang="zh-CN" dirty="0"/>
              <a:t>…</a:t>
            </a:r>
            <a:r>
              <a:rPr lang="zh-CN" altLang="en-US" dirty="0"/>
              <a:t>，</a:t>
            </a:r>
            <a:r>
              <a:rPr lang="en-US" altLang="zh-CN" dirty="0" err="1"/>
              <a:t>Wn</a:t>
            </a:r>
            <a:r>
              <a:rPr lang="zh-CN" altLang="en-US" dirty="0"/>
              <a:t>，它们的价值分别为</a:t>
            </a:r>
            <a:r>
              <a:rPr lang="en-US" altLang="zh-CN" dirty="0"/>
              <a:t>C1</a:t>
            </a:r>
            <a:r>
              <a:rPr lang="zh-CN" altLang="en-US" dirty="0"/>
              <a:t>，</a:t>
            </a:r>
            <a:r>
              <a:rPr lang="en-US" altLang="zh-CN" dirty="0"/>
              <a:t>C2</a:t>
            </a:r>
            <a:r>
              <a:rPr lang="zh-CN" altLang="en-US" dirty="0"/>
              <a:t>，</a:t>
            </a:r>
            <a:r>
              <a:rPr lang="en-US" altLang="zh-CN" dirty="0"/>
              <a:t>…</a:t>
            </a:r>
            <a:r>
              <a:rPr lang="zh-CN" altLang="en-US" dirty="0"/>
              <a:t>，</a:t>
            </a:r>
            <a:r>
              <a:rPr lang="en-US" altLang="zh-CN" dirty="0"/>
              <a:t>Cn</a:t>
            </a:r>
            <a:r>
              <a:rPr lang="zh-CN" altLang="en-US" dirty="0"/>
              <a:t>。有的物品只可以取一次（</a:t>
            </a:r>
            <a:r>
              <a:rPr lang="en-US" altLang="zh-CN" dirty="0"/>
              <a:t>01</a:t>
            </a:r>
            <a:r>
              <a:rPr lang="zh-CN" altLang="en-US" dirty="0"/>
              <a:t>背包），有的物品可以取无限次（完全背包），有的物品可以取的次数有一个上限（多重背包）。求解将哪些物品装入背包可以使这些物品的费用总和不超过背包容量，且价值总和最大。</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第几件物品</a:t>
            </a:r>
            <a:endParaRPr lang="zh-CN" altLang="en-US" sz="2400" dirty="0">
              <a:solidFill>
                <a:srgbClr val="FF0000"/>
              </a:solidFill>
            </a:endParaRPr>
          </a:p>
        </p:txBody>
      </p:sp>
      <p:sp>
        <p:nvSpPr>
          <p:cNvPr id="6" name="文本框 5"/>
          <p:cNvSpPr txBox="1"/>
          <p:nvPr/>
        </p:nvSpPr>
        <p:spPr>
          <a:xfrm>
            <a:off x="4572000" y="5358790"/>
            <a:ext cx="4176346" cy="461665"/>
          </a:xfrm>
          <a:prstGeom prst="rect">
            <a:avLst/>
          </a:prstGeom>
          <a:noFill/>
        </p:spPr>
        <p:txBody>
          <a:bodyPr wrap="square" rtlCol="0">
            <a:spAutoFit/>
          </a:bodyPr>
          <a:lstStyle/>
          <a:p>
            <a:r>
              <a:rPr lang="zh-CN" altLang="en-US" sz="2400" dirty="0" smtClean="0">
                <a:solidFill>
                  <a:srgbClr val="FF0000"/>
                </a:solidFill>
              </a:rPr>
              <a:t>如上</a:t>
            </a:r>
            <a:endParaRPr lang="zh-CN" altLang="en-US" sz="2400" dirty="0">
              <a:solidFill>
                <a:srgbClr val="FF0000"/>
              </a:solidFill>
            </a:endParaRPr>
          </a:p>
        </p:txBody>
      </p:sp>
    </p:spTree>
    <p:extLst>
      <p:ext uri="{BB962C8B-B14F-4D97-AF65-F5344CB8AC3E}">
        <p14:creationId xmlns:p14="http://schemas.microsoft.com/office/powerpoint/2010/main" val="10762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分组</a:t>
            </a:r>
            <a:r>
              <a:rPr lang="zh-CN" altLang="en-US" b="1" dirty="0" smtClean="0">
                <a:latin typeface="黑体" panose="02010609060101010101" pitchFamily="49" charset="-122"/>
                <a:ea typeface="黑体" panose="02010609060101010101" pitchFamily="49" charset="-122"/>
              </a:rPr>
              <a:t>背包 </a:t>
            </a:r>
            <a:r>
              <a:rPr lang="en-US" altLang="zh-CN" b="1" dirty="0" smtClean="0">
                <a:latin typeface="黑体" panose="02010609060101010101" pitchFamily="49" charset="-122"/>
                <a:ea typeface="黑体" panose="02010609060101010101" pitchFamily="49" charset="-122"/>
              </a:rPr>
              <a:t>FZOJ1632</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一个旅行者有一个最多能装</a:t>
            </a:r>
            <a:r>
              <a:rPr lang="en-US" altLang="zh-CN" dirty="0"/>
              <a:t>V</a:t>
            </a:r>
            <a:r>
              <a:rPr lang="zh-CN" altLang="en-US" dirty="0"/>
              <a:t>公斤的背包，现在有</a:t>
            </a:r>
            <a:r>
              <a:rPr lang="en-US" altLang="zh-CN" dirty="0"/>
              <a:t>n</a:t>
            </a:r>
            <a:r>
              <a:rPr lang="zh-CN" altLang="en-US" dirty="0"/>
              <a:t>件物品，它们的重量分别是</a:t>
            </a:r>
            <a:r>
              <a:rPr lang="en-US" altLang="zh-CN" dirty="0"/>
              <a:t>W1</a:t>
            </a:r>
            <a:r>
              <a:rPr lang="zh-CN" altLang="en-US" dirty="0"/>
              <a:t>，</a:t>
            </a:r>
            <a:r>
              <a:rPr lang="en-US" altLang="zh-CN" dirty="0"/>
              <a:t>W2</a:t>
            </a:r>
            <a:r>
              <a:rPr lang="zh-CN" altLang="en-US" dirty="0"/>
              <a:t>，</a:t>
            </a:r>
            <a:r>
              <a:rPr lang="en-US" altLang="zh-CN" dirty="0"/>
              <a:t>…</a:t>
            </a:r>
            <a:r>
              <a:rPr lang="en-US" altLang="zh-CN" dirty="0" err="1"/>
              <a:t>Wn</a:t>
            </a:r>
            <a:r>
              <a:rPr lang="zh-CN" altLang="en-US" dirty="0"/>
              <a:t>，它们的价值分别为</a:t>
            </a:r>
            <a:r>
              <a:rPr lang="en-US" altLang="zh-CN" dirty="0"/>
              <a:t>C1</a:t>
            </a:r>
            <a:r>
              <a:rPr lang="zh-CN" altLang="en-US" dirty="0"/>
              <a:t>，</a:t>
            </a:r>
            <a:r>
              <a:rPr lang="en-US" altLang="zh-CN" dirty="0"/>
              <a:t>C2…</a:t>
            </a:r>
            <a:r>
              <a:rPr lang="zh-CN" altLang="en-US" dirty="0"/>
              <a:t>，</a:t>
            </a:r>
            <a:r>
              <a:rPr lang="en-US" altLang="zh-CN" dirty="0"/>
              <a:t>Cn</a:t>
            </a:r>
            <a:r>
              <a:rPr lang="zh-CN" altLang="en-US" dirty="0"/>
              <a:t>。这些物品被划分为若干组，每组中的物品互相冲突，最多选一件。求解将哪些物品装入背包可使这些物品的费用总和不超过背包容量，且价值总和最大。</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第几个背包</a:t>
            </a:r>
            <a:endParaRPr lang="zh-CN" altLang="en-US" sz="2400" dirty="0">
              <a:solidFill>
                <a:srgbClr val="FF0000"/>
              </a:solidFill>
            </a:endParaRPr>
          </a:p>
        </p:txBody>
      </p:sp>
      <p:sp>
        <p:nvSpPr>
          <p:cNvPr id="6" name="文本框 5"/>
          <p:cNvSpPr txBox="1"/>
          <p:nvPr/>
        </p:nvSpPr>
        <p:spPr>
          <a:xfrm>
            <a:off x="4572000" y="5358790"/>
            <a:ext cx="7473462" cy="461665"/>
          </a:xfrm>
          <a:prstGeom prst="rect">
            <a:avLst/>
          </a:prstGeom>
          <a:noFill/>
        </p:spPr>
        <p:txBody>
          <a:bodyPr wrap="square" rtlCol="0">
            <a:spAutoFit/>
          </a:bodyPr>
          <a:lstStyle/>
          <a:p>
            <a:r>
              <a:rPr lang="zh-CN" altLang="en-US" sz="2400" dirty="0" smtClean="0">
                <a:solidFill>
                  <a:srgbClr val="FF0000"/>
                </a:solidFill>
              </a:rPr>
              <a:t>同</a:t>
            </a:r>
            <a:r>
              <a:rPr lang="en-US" altLang="zh-CN" sz="2400" dirty="0" smtClean="0">
                <a:solidFill>
                  <a:srgbClr val="FF0000"/>
                </a:solidFill>
              </a:rPr>
              <a:t>01</a:t>
            </a:r>
            <a:r>
              <a:rPr lang="zh-CN" altLang="en-US" sz="2400" dirty="0" smtClean="0">
                <a:solidFill>
                  <a:srgbClr val="FF0000"/>
                </a:solidFill>
              </a:rPr>
              <a:t>背包，但互相冲突的物品视作一个物品</a:t>
            </a:r>
            <a:endParaRPr lang="zh-CN" altLang="en-US" sz="2400" dirty="0">
              <a:solidFill>
                <a:srgbClr val="FF0000"/>
              </a:solidFill>
            </a:endParaRPr>
          </a:p>
        </p:txBody>
      </p:sp>
    </p:spTree>
    <p:extLst>
      <p:ext uri="{BB962C8B-B14F-4D97-AF65-F5344CB8AC3E}">
        <p14:creationId xmlns:p14="http://schemas.microsoft.com/office/powerpoint/2010/main" val="37908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打包（二维费用） </a:t>
            </a:r>
            <a:r>
              <a:rPr lang="en-US" altLang="zh-CN" b="1" dirty="0" smtClean="0">
                <a:latin typeface="黑体" panose="02010609060101010101" pitchFamily="49" charset="-122"/>
                <a:ea typeface="黑体" panose="02010609060101010101" pitchFamily="49" charset="-122"/>
              </a:rPr>
              <a:t>FZOJ1615</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你现在拿到了许多的礼物，你要把这些礼物放进袋子里。你只有一个最多装下</a:t>
            </a:r>
            <a:r>
              <a:rPr lang="en-US" altLang="zh-CN" dirty="0"/>
              <a:t>V </a:t>
            </a:r>
            <a:r>
              <a:rPr lang="zh-CN" altLang="en-US" dirty="0"/>
              <a:t>体积物品的袋子，你不能全部放进去。你也拿不动那么重的东西。你估计你能拿的最大重量为 </a:t>
            </a:r>
            <a:r>
              <a:rPr lang="en-US" altLang="zh-CN" dirty="0"/>
              <a:t>G</a:t>
            </a:r>
            <a:r>
              <a:rPr lang="zh-CN" altLang="en-US" dirty="0"/>
              <a:t>。现在你了解了每一个物品的完美值、重量和体积，你当然想让袋子中装的物品的完美值总和最大，你又得计划一下了。</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第几件物品</a:t>
            </a:r>
            <a:endParaRPr lang="zh-CN" altLang="en-US" sz="2400" dirty="0">
              <a:solidFill>
                <a:srgbClr val="FF0000"/>
              </a:solidFill>
            </a:endParaRPr>
          </a:p>
        </p:txBody>
      </p:sp>
      <p:sp>
        <p:nvSpPr>
          <p:cNvPr id="6" name="文本框 5"/>
          <p:cNvSpPr txBox="1"/>
          <p:nvPr/>
        </p:nvSpPr>
        <p:spPr>
          <a:xfrm>
            <a:off x="4571999" y="5358790"/>
            <a:ext cx="7447085" cy="461665"/>
          </a:xfrm>
          <a:prstGeom prst="rect">
            <a:avLst/>
          </a:prstGeom>
          <a:noFill/>
        </p:spPr>
        <p:txBody>
          <a:bodyPr wrap="square" rtlCol="0">
            <a:spAutoFit/>
          </a:bodyPr>
          <a:lstStyle/>
          <a:p>
            <a:r>
              <a:rPr lang="en-US" altLang="zh-CN" sz="2400" dirty="0" smtClean="0">
                <a:solidFill>
                  <a:srgbClr val="FF0000"/>
                </a:solidFill>
              </a:rPr>
              <a:t>f[k][</a:t>
            </a:r>
            <a:r>
              <a:rPr lang="en-US" altLang="zh-CN" sz="2400" dirty="0" err="1" smtClean="0">
                <a:solidFill>
                  <a:srgbClr val="FF0000"/>
                </a:solidFill>
              </a:rPr>
              <a:t>i</a:t>
            </a:r>
            <a:r>
              <a:rPr lang="en-US" altLang="zh-CN" sz="2400" dirty="0" smtClean="0">
                <a:solidFill>
                  <a:srgbClr val="FF0000"/>
                </a:solidFill>
              </a:rPr>
              <a:t>][j]=max(f[k][</a:t>
            </a:r>
            <a:r>
              <a:rPr lang="en-US" altLang="zh-CN" sz="2400" dirty="0" err="1" smtClean="0">
                <a:solidFill>
                  <a:srgbClr val="FF0000"/>
                </a:solidFill>
              </a:rPr>
              <a:t>i</a:t>
            </a:r>
            <a:r>
              <a:rPr lang="en-US" altLang="zh-CN" sz="2400" dirty="0" smtClean="0">
                <a:solidFill>
                  <a:srgbClr val="FF0000"/>
                </a:solidFill>
              </a:rPr>
              <a:t>][j],f[k-1][i-w1[</a:t>
            </a:r>
            <a:r>
              <a:rPr lang="en-US" altLang="zh-CN" sz="2400" dirty="0">
                <a:solidFill>
                  <a:srgbClr val="FF0000"/>
                </a:solidFill>
              </a:rPr>
              <a:t>k</a:t>
            </a:r>
            <a:r>
              <a:rPr lang="en-US" altLang="zh-CN" sz="2400" dirty="0" smtClean="0">
                <a:solidFill>
                  <a:srgbClr val="FF0000"/>
                </a:solidFill>
              </a:rPr>
              <a:t>]][j-w2[k]]+w[</a:t>
            </a:r>
            <a:r>
              <a:rPr lang="en-US" altLang="zh-CN" sz="2400" dirty="0" err="1" smtClean="0">
                <a:solidFill>
                  <a:srgbClr val="FF0000"/>
                </a:solidFill>
              </a:rPr>
              <a:t>i</a:t>
            </a:r>
            <a:r>
              <a:rPr lang="en-US" altLang="zh-CN" sz="2400" dirty="0" smtClean="0">
                <a:solidFill>
                  <a:srgbClr val="FF0000"/>
                </a:solidFill>
              </a:rPr>
              <a:t>][j])</a:t>
            </a:r>
            <a:endParaRPr lang="zh-CN" altLang="en-US" sz="2400" dirty="0">
              <a:solidFill>
                <a:srgbClr val="FF0000"/>
              </a:solidFill>
            </a:endParaRPr>
          </a:p>
        </p:txBody>
      </p:sp>
    </p:spTree>
    <p:extLst>
      <p:ext uri="{BB962C8B-B14F-4D97-AF65-F5344CB8AC3E}">
        <p14:creationId xmlns:p14="http://schemas.microsoft.com/office/powerpoint/2010/main" val="6747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金明的预算方案</a:t>
            </a:r>
            <a:r>
              <a:rPr lang="zh-CN" altLang="en-US" b="1" dirty="0" smtClean="0">
                <a:latin typeface="黑体" panose="02010609060101010101" pitchFamily="49" charset="-122"/>
                <a:ea typeface="黑体" panose="02010609060101010101" pitchFamily="49" charset="-122"/>
              </a:rPr>
              <a:t>（可依赖背包问题） </a:t>
            </a:r>
            <a:r>
              <a:rPr lang="en-US" altLang="zh-CN" b="1" dirty="0" smtClean="0">
                <a:latin typeface="黑体" panose="02010609060101010101" pitchFamily="49" charset="-122"/>
                <a:ea typeface="黑体" panose="02010609060101010101" pitchFamily="49" charset="-122"/>
              </a:rPr>
              <a:t>FZOJ 1072</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1748370"/>
            <a:ext cx="10058400" cy="3102875"/>
          </a:xfrm>
        </p:spPr>
        <p:txBody>
          <a:bodyPr>
            <a:normAutofit lnSpcReduction="10000"/>
          </a:bodyPr>
          <a:lstStyle/>
          <a:p>
            <a:r>
              <a:rPr lang="zh-CN" altLang="en-US" dirty="0" smtClean="0"/>
              <a:t>金明</a:t>
            </a:r>
            <a:r>
              <a:rPr lang="zh-CN" altLang="en-US" dirty="0"/>
              <a:t>今天很开心，家里购置的新房就要领钥匙了，新房里有一间金明自己专用的很宽敞的房间。更让他高兴的是，妈妈昨天对他说：“你的房间需要购买哪些物品，怎么布置，你说了算，只要不超过</a:t>
            </a:r>
            <a:r>
              <a:rPr lang="en-US" altLang="zh-CN" dirty="0"/>
              <a:t>N</a:t>
            </a:r>
            <a:r>
              <a:rPr lang="zh-CN" altLang="en-US" dirty="0"/>
              <a:t>元钱就行”。今天一早，金明就开始做预算了，他把想买的物品分为两类：主件与附件，附件是从属于某个主件的</a:t>
            </a:r>
            <a:r>
              <a:rPr lang="zh-CN" altLang="en-US" dirty="0" smtClean="0"/>
              <a:t>，如果</a:t>
            </a:r>
            <a:r>
              <a:rPr lang="zh-CN" altLang="en-US" dirty="0"/>
              <a:t>要买归类为附件的物品，必须先买该附件所属的主件。每个主件可以有</a:t>
            </a:r>
            <a:r>
              <a:rPr lang="en-US" altLang="zh-CN" dirty="0"/>
              <a:t>0</a:t>
            </a:r>
            <a:r>
              <a:rPr lang="zh-CN" altLang="en-US" dirty="0"/>
              <a:t>个、</a:t>
            </a:r>
            <a:r>
              <a:rPr lang="en-US" altLang="zh-CN" dirty="0"/>
              <a:t>1</a:t>
            </a:r>
            <a:r>
              <a:rPr lang="zh-CN" altLang="en-US" dirty="0"/>
              <a:t>个或</a:t>
            </a:r>
            <a:r>
              <a:rPr lang="en-US" altLang="zh-CN" dirty="0"/>
              <a:t>2</a:t>
            </a:r>
            <a:r>
              <a:rPr lang="zh-CN" altLang="en-US" dirty="0"/>
              <a:t>个附件。附件不再有从属于自己的附件。金明想买的东西很多，肯定会超过妈妈限定的</a:t>
            </a:r>
            <a:r>
              <a:rPr lang="en-US" altLang="zh-CN" dirty="0"/>
              <a:t>N</a:t>
            </a:r>
            <a:r>
              <a:rPr lang="zh-CN" altLang="en-US" dirty="0"/>
              <a:t>元。于是，他把每件物品规定了一个重要度，分为</a:t>
            </a:r>
            <a:r>
              <a:rPr lang="en-US" altLang="zh-CN" dirty="0"/>
              <a:t>5</a:t>
            </a:r>
            <a:r>
              <a:rPr lang="zh-CN" altLang="en-US" dirty="0"/>
              <a:t>等：用整数</a:t>
            </a:r>
            <a:r>
              <a:rPr lang="en-US" altLang="zh-CN" dirty="0"/>
              <a:t>1~5</a:t>
            </a:r>
            <a:r>
              <a:rPr lang="zh-CN" altLang="en-US" dirty="0"/>
              <a:t>表示，第</a:t>
            </a:r>
            <a:r>
              <a:rPr lang="en-US" altLang="zh-CN" dirty="0"/>
              <a:t>5</a:t>
            </a:r>
            <a:r>
              <a:rPr lang="zh-CN" altLang="en-US" dirty="0"/>
              <a:t>等最重要。他还从因特网上查到了每件物品的价格（都是</a:t>
            </a:r>
            <a:r>
              <a:rPr lang="en-US" altLang="zh-CN" dirty="0"/>
              <a:t>10</a:t>
            </a:r>
            <a:r>
              <a:rPr lang="zh-CN" altLang="en-US" dirty="0"/>
              <a:t>元的整数倍）。他希望在不超过</a:t>
            </a:r>
            <a:r>
              <a:rPr lang="en-US" altLang="zh-CN" dirty="0"/>
              <a:t>N</a:t>
            </a:r>
            <a:r>
              <a:rPr lang="zh-CN" altLang="en-US" dirty="0"/>
              <a:t>元（可以等于</a:t>
            </a:r>
            <a:r>
              <a:rPr lang="en-US" altLang="zh-CN" dirty="0"/>
              <a:t>N</a:t>
            </a:r>
            <a:r>
              <a:rPr lang="zh-CN" altLang="en-US" dirty="0"/>
              <a:t>元）的前提下，使每件物品的价格与重要度的乘积的总和最大。 设第</a:t>
            </a:r>
            <a:r>
              <a:rPr lang="en-US" altLang="zh-CN" dirty="0"/>
              <a:t>j</a:t>
            </a:r>
            <a:r>
              <a:rPr lang="zh-CN" altLang="en-US" dirty="0"/>
              <a:t>件物品的价格为</a:t>
            </a:r>
            <a:r>
              <a:rPr lang="en-US" altLang="zh-CN" dirty="0"/>
              <a:t>v[j]</a:t>
            </a:r>
            <a:r>
              <a:rPr lang="zh-CN" altLang="en-US" dirty="0"/>
              <a:t>，重要度为</a:t>
            </a:r>
            <a:r>
              <a:rPr lang="en-US" altLang="zh-CN" dirty="0"/>
              <a:t>w[j]</a:t>
            </a:r>
            <a:r>
              <a:rPr lang="zh-CN" altLang="en-US" dirty="0"/>
              <a:t>，共选中了</a:t>
            </a:r>
            <a:r>
              <a:rPr lang="en-US" altLang="zh-CN" dirty="0"/>
              <a:t>k</a:t>
            </a:r>
            <a:r>
              <a:rPr lang="zh-CN" altLang="en-US" dirty="0"/>
              <a:t>件物品，编号依次为</a:t>
            </a:r>
            <a:r>
              <a:rPr lang="en-US" altLang="zh-CN" dirty="0"/>
              <a:t>j1</a:t>
            </a:r>
            <a:r>
              <a:rPr lang="zh-CN" altLang="en-US" dirty="0"/>
              <a:t>，</a:t>
            </a:r>
            <a:r>
              <a:rPr lang="en-US" altLang="zh-CN" dirty="0"/>
              <a:t>j2</a:t>
            </a:r>
            <a:r>
              <a:rPr lang="zh-CN" altLang="en-US" dirty="0"/>
              <a:t>，</a:t>
            </a:r>
            <a:r>
              <a:rPr lang="en-US" altLang="zh-CN" dirty="0"/>
              <a:t>……</a:t>
            </a:r>
            <a:r>
              <a:rPr lang="zh-CN" altLang="en-US" dirty="0"/>
              <a:t>，</a:t>
            </a:r>
            <a:r>
              <a:rPr lang="en-US" altLang="zh-CN" dirty="0" err="1"/>
              <a:t>jk</a:t>
            </a:r>
            <a:r>
              <a:rPr lang="zh-CN" altLang="en-US" dirty="0"/>
              <a:t>，则所求的总和为： </a:t>
            </a:r>
            <a:r>
              <a:rPr lang="en-US" altLang="zh-CN" dirty="0"/>
              <a:t>v[j1]*w[j1]+v[j2]*w[j2]+  …+v[</a:t>
            </a:r>
            <a:r>
              <a:rPr lang="en-US" altLang="zh-CN" dirty="0" err="1"/>
              <a:t>jk</a:t>
            </a:r>
            <a:r>
              <a:rPr lang="en-US" altLang="zh-CN" dirty="0"/>
              <a:t>]*w[</a:t>
            </a:r>
            <a:r>
              <a:rPr lang="en-US" altLang="zh-CN" dirty="0" err="1"/>
              <a:t>jk</a:t>
            </a:r>
            <a:r>
              <a:rPr lang="en-US" altLang="zh-CN" dirty="0"/>
              <a:t>]</a:t>
            </a:r>
            <a:r>
              <a:rPr lang="zh-CN" altLang="en-US" dirty="0"/>
              <a:t>。（其中*为乘号） 请你帮助金明设计一个满足要求的购物单。</a:t>
            </a:r>
            <a:endParaRPr lang="zh-CN" altLang="zh-CN" dirty="0"/>
          </a:p>
        </p:txBody>
      </p:sp>
      <p:sp>
        <p:nvSpPr>
          <p:cNvPr id="4" name="文本框 3"/>
          <p:cNvSpPr txBox="1"/>
          <p:nvPr/>
        </p:nvSpPr>
        <p:spPr>
          <a:xfrm>
            <a:off x="1406769" y="473312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733126"/>
            <a:ext cx="4176346" cy="461665"/>
          </a:xfrm>
          <a:prstGeom prst="rect">
            <a:avLst/>
          </a:prstGeom>
          <a:noFill/>
        </p:spPr>
        <p:txBody>
          <a:bodyPr wrap="square" rtlCol="0">
            <a:spAutoFit/>
          </a:bodyPr>
          <a:lstStyle/>
          <a:p>
            <a:r>
              <a:rPr lang="zh-CN" altLang="en-US" sz="2400" dirty="0" smtClean="0">
                <a:solidFill>
                  <a:srgbClr val="FF0000"/>
                </a:solidFill>
              </a:rPr>
              <a:t>第几堆物品</a:t>
            </a:r>
            <a:endParaRPr lang="zh-CN" altLang="en-US" sz="2400" dirty="0">
              <a:solidFill>
                <a:srgbClr val="FF0000"/>
              </a:solidFill>
            </a:endParaRPr>
          </a:p>
        </p:txBody>
      </p:sp>
      <p:sp>
        <p:nvSpPr>
          <p:cNvPr id="6" name="文本框 5"/>
          <p:cNvSpPr txBox="1"/>
          <p:nvPr/>
        </p:nvSpPr>
        <p:spPr>
          <a:xfrm>
            <a:off x="4572000" y="5446710"/>
            <a:ext cx="7429500" cy="830997"/>
          </a:xfrm>
          <a:prstGeom prst="rect">
            <a:avLst/>
          </a:prstGeom>
          <a:noFill/>
        </p:spPr>
        <p:txBody>
          <a:bodyPr wrap="square" rtlCol="0">
            <a:spAutoFit/>
          </a:bodyPr>
          <a:lstStyle/>
          <a:p>
            <a:r>
              <a:rPr lang="zh-CN" altLang="en-US" sz="2400" dirty="0" smtClean="0">
                <a:solidFill>
                  <a:srgbClr val="FF0000"/>
                </a:solidFill>
              </a:rPr>
              <a:t>同</a:t>
            </a:r>
            <a:r>
              <a:rPr lang="en-US" altLang="zh-CN" sz="2400" dirty="0" smtClean="0">
                <a:solidFill>
                  <a:srgbClr val="FF0000"/>
                </a:solidFill>
              </a:rPr>
              <a:t>01</a:t>
            </a:r>
            <a:r>
              <a:rPr lang="zh-CN" altLang="en-US" sz="2400" dirty="0" smtClean="0">
                <a:solidFill>
                  <a:srgbClr val="FF0000"/>
                </a:solidFill>
              </a:rPr>
              <a:t>背包，先给相同类型物品做一次，然后对不同堆的物品再做一次</a:t>
            </a:r>
            <a:endParaRPr lang="zh-CN" altLang="en-US" sz="2400" dirty="0">
              <a:solidFill>
                <a:srgbClr val="FF0000"/>
              </a:solidFill>
            </a:endParaRPr>
          </a:p>
        </p:txBody>
      </p:sp>
    </p:spTree>
    <p:extLst>
      <p:ext uri="{BB962C8B-B14F-4D97-AF65-F5344CB8AC3E}">
        <p14:creationId xmlns:p14="http://schemas.microsoft.com/office/powerpoint/2010/main" val="3986883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货币系统</a:t>
            </a:r>
            <a:r>
              <a:rPr lang="zh-CN" altLang="en-US" b="1" dirty="0" smtClean="0">
                <a:latin typeface="黑体" panose="02010609060101010101" pitchFamily="49" charset="-122"/>
                <a:ea typeface="黑体" panose="02010609060101010101" pitchFamily="49" charset="-122"/>
              </a:rPr>
              <a:t>（输出数量） </a:t>
            </a:r>
            <a:r>
              <a:rPr lang="en-US" altLang="zh-CN" b="1" dirty="0" smtClean="0">
                <a:latin typeface="黑体" panose="02010609060101010101" pitchFamily="49" charset="-122"/>
                <a:ea typeface="黑体" panose="02010609060101010101" pitchFamily="49" charset="-122"/>
              </a:rPr>
              <a:t>FZOJ 1633</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258324"/>
            <a:ext cx="10058400" cy="1909230"/>
          </a:xfrm>
        </p:spPr>
        <p:txBody>
          <a:bodyPr>
            <a:normAutofit/>
          </a:bodyPr>
          <a:lstStyle/>
          <a:p>
            <a:r>
              <a:rPr lang="zh-CN" altLang="en-US" dirty="0"/>
              <a:t>给你一个</a:t>
            </a:r>
            <a:r>
              <a:rPr lang="en-US" altLang="zh-CN" dirty="0"/>
              <a:t>n</a:t>
            </a:r>
            <a:r>
              <a:rPr lang="zh-CN" altLang="en-US" dirty="0"/>
              <a:t>种面值的货币系统，求组成面值为</a:t>
            </a:r>
            <a:r>
              <a:rPr lang="en-US" altLang="zh-CN" dirty="0"/>
              <a:t>m</a:t>
            </a:r>
            <a:r>
              <a:rPr lang="zh-CN" altLang="en-US" dirty="0"/>
              <a:t>的货币有多少种方案。</a:t>
            </a:r>
            <a:endParaRPr lang="zh-CN" altLang="zh-CN" dirty="0"/>
          </a:p>
        </p:txBody>
      </p:sp>
      <p:sp>
        <p:nvSpPr>
          <p:cNvPr id="4" name="文本框 3"/>
          <p:cNvSpPr txBox="1"/>
          <p:nvPr/>
        </p:nvSpPr>
        <p:spPr>
          <a:xfrm>
            <a:off x="1406769" y="473312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733126"/>
            <a:ext cx="4176346" cy="461665"/>
          </a:xfrm>
          <a:prstGeom prst="rect">
            <a:avLst/>
          </a:prstGeom>
          <a:noFill/>
        </p:spPr>
        <p:txBody>
          <a:bodyPr wrap="square" rtlCol="0">
            <a:spAutoFit/>
          </a:bodyPr>
          <a:lstStyle/>
          <a:p>
            <a:r>
              <a:rPr lang="zh-CN" altLang="en-US" sz="2400" dirty="0" smtClean="0">
                <a:solidFill>
                  <a:srgbClr val="FF0000"/>
                </a:solidFill>
              </a:rPr>
              <a:t>第几种货币</a:t>
            </a:r>
            <a:endParaRPr lang="zh-CN" altLang="en-US" sz="2400" dirty="0">
              <a:solidFill>
                <a:srgbClr val="FF0000"/>
              </a:solidFill>
            </a:endParaRPr>
          </a:p>
        </p:txBody>
      </p:sp>
      <p:sp>
        <p:nvSpPr>
          <p:cNvPr id="6" name="文本框 5"/>
          <p:cNvSpPr txBox="1"/>
          <p:nvPr/>
        </p:nvSpPr>
        <p:spPr>
          <a:xfrm>
            <a:off x="4572000" y="5446710"/>
            <a:ext cx="4176346"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smtClean="0">
                <a:solidFill>
                  <a:srgbClr val="FF0000"/>
                </a:solidFill>
              </a:rPr>
              <a:t>[</a:t>
            </a:r>
            <a:r>
              <a:rPr lang="en-US" altLang="zh-CN" sz="2400" dirty="0" err="1" smtClean="0">
                <a:solidFill>
                  <a:srgbClr val="FF0000"/>
                </a:solidFill>
              </a:rPr>
              <a:t>i</a:t>
            </a:r>
            <a:r>
              <a:rPr lang="en-US" altLang="zh-CN" sz="2400" dirty="0" smtClean="0">
                <a:solidFill>
                  <a:srgbClr val="FF0000"/>
                </a:solidFill>
              </a:rPr>
              <a:t>][j]=f[i-1][j]+f[i-1][j-v[</a:t>
            </a:r>
            <a:r>
              <a:rPr lang="en-US" altLang="zh-CN" sz="2400" dirty="0" err="1" smtClean="0">
                <a:solidFill>
                  <a:srgbClr val="FF0000"/>
                </a:solidFill>
              </a:rPr>
              <a:t>i</a:t>
            </a:r>
            <a:r>
              <a:rPr lang="en-US" altLang="zh-CN"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296122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其他问题</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22596" y="2302934"/>
            <a:ext cx="7554351" cy="2990035"/>
          </a:xfrm>
        </p:spPr>
        <p:txBody>
          <a:bodyPr>
            <a:normAutofit/>
          </a:bodyPr>
          <a:lstStyle/>
          <a:p>
            <a:r>
              <a:rPr lang="en-US" altLang="zh-CN" sz="2800" dirty="0" smtClean="0"/>
              <a:t>1</a:t>
            </a:r>
            <a:r>
              <a:rPr lang="zh-CN" altLang="en-US" sz="2800" dirty="0" smtClean="0"/>
              <a:t>、背包问题：必须装满；</a:t>
            </a:r>
            <a:endParaRPr lang="en-US" altLang="zh-CN" sz="2800" dirty="0" smtClean="0"/>
          </a:p>
          <a:p>
            <a:r>
              <a:rPr lang="zh-CN" altLang="en-US" sz="2800" dirty="0">
                <a:solidFill>
                  <a:srgbClr val="FF0000"/>
                </a:solidFill>
              </a:rPr>
              <a:t>完全背包</a:t>
            </a:r>
            <a:endParaRPr lang="en-US" altLang="zh-CN" sz="2800" dirty="0" smtClean="0">
              <a:solidFill>
                <a:srgbClr val="FF0000"/>
              </a:solidFill>
            </a:endParaRPr>
          </a:p>
          <a:p>
            <a:endParaRPr lang="en-US" altLang="zh-CN" sz="2800" dirty="0">
              <a:solidFill>
                <a:srgbClr val="FF0000"/>
              </a:solidFill>
            </a:endParaRPr>
          </a:p>
          <a:p>
            <a:r>
              <a:rPr lang="en-US" altLang="zh-CN" sz="2800" dirty="0" smtClean="0"/>
              <a:t>2</a:t>
            </a:r>
            <a:r>
              <a:rPr lang="zh-CN" altLang="en-US" sz="2800" dirty="0" smtClean="0"/>
              <a:t>、输出</a:t>
            </a:r>
            <a:r>
              <a:rPr lang="zh-CN" altLang="en-US" sz="2800" dirty="0" smtClean="0"/>
              <a:t>策略</a:t>
            </a:r>
          </a:p>
          <a:p>
            <a:r>
              <a:rPr lang="zh-CN" altLang="en-US" sz="2800" dirty="0">
                <a:solidFill>
                  <a:srgbClr val="FF0000"/>
                </a:solidFill>
              </a:rPr>
              <a:t>拿一</a:t>
            </a:r>
            <a:r>
              <a:rPr lang="zh-CN" altLang="en-US" sz="2800" dirty="0" smtClean="0">
                <a:solidFill>
                  <a:srgbClr val="FF0000"/>
                </a:solidFill>
              </a:rPr>
              <a:t>个数组记录之前的操作是什么</a:t>
            </a:r>
            <a:endParaRPr lang="zh-CN" altLang="zh-CN" sz="2800" dirty="0">
              <a:solidFill>
                <a:srgbClr val="FF0000"/>
              </a:solidFill>
            </a:endParaRPr>
          </a:p>
        </p:txBody>
      </p:sp>
    </p:spTree>
    <p:extLst>
      <p:ext uri="{BB962C8B-B14F-4D97-AF65-F5344CB8AC3E}">
        <p14:creationId xmlns:p14="http://schemas.microsoft.com/office/powerpoint/2010/main" val="39469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5754" y="1204547"/>
            <a:ext cx="9733085" cy="39087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latin typeface="黑体" panose="02010609060101010101" pitchFamily="49" charset="-122"/>
                <a:ea typeface="黑体" panose="02010609060101010101" pitchFamily="49" charset="-122"/>
              </a:rPr>
              <a:t>以上问题若不能很快填空完成，请一定进行编写代码，并</a:t>
            </a:r>
            <a:r>
              <a:rPr lang="en-US" altLang="zh-CN" sz="2400" dirty="0" smtClean="0">
                <a:latin typeface="黑体" panose="02010609060101010101" pitchFamily="49" charset="-122"/>
                <a:ea typeface="黑体" panose="02010609060101010101" pitchFamily="49" charset="-122"/>
              </a:rPr>
              <a:t>AC,</a:t>
            </a:r>
            <a:r>
              <a:rPr lang="zh-CN" altLang="en-US" sz="2400" dirty="0" smtClean="0">
                <a:latin typeface="黑体" panose="02010609060101010101" pitchFamily="49" charset="-122"/>
                <a:ea typeface="黑体" panose="02010609060101010101" pitchFamily="49" charset="-122"/>
              </a:rPr>
              <a:t>同时再选做一道同类型习题（动态规划</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xmind</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中已整理好 ）</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2400" dirty="0" smtClean="0">
                <a:latin typeface="黑体" panose="02010609060101010101" pitchFamily="49" charset="-122"/>
                <a:ea typeface="黑体" panose="02010609060101010101" pitchFamily="49" charset="-122"/>
              </a:rPr>
              <a:t>若能很快填空完成，可自己视情况而定</a:t>
            </a:r>
            <a:endParaRPr lang="en-US" altLang="zh-CN" sz="2400" dirty="0" smtClean="0">
              <a:latin typeface="黑体" panose="02010609060101010101" pitchFamily="49" charset="-122"/>
              <a:ea typeface="黑体" panose="02010609060101010101" pitchFamily="49" charset="-122"/>
            </a:endParaRPr>
          </a:p>
          <a:p>
            <a:endParaRPr lang="en-US" altLang="zh-CN" sz="2400" dirty="0"/>
          </a:p>
          <a:p>
            <a:r>
              <a:rPr lang="zh-CN" altLang="en-US" sz="4400" b="1" dirty="0" smtClean="0">
                <a:latin typeface="微软雅黑" panose="020B0503020204020204" pitchFamily="34" charset="-122"/>
                <a:ea typeface="微软雅黑" panose="020B0503020204020204" pitchFamily="34" charset="-122"/>
              </a:rPr>
              <a:t>注意</a:t>
            </a: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、动态规划</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xmind</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里面有所有</a:t>
            </a:r>
            <a:r>
              <a:rPr lang="en-US" altLang="zh-CN" sz="2400" dirty="0" err="1" smtClean="0">
                <a:latin typeface="黑体" panose="02010609060101010101" pitchFamily="49" charset="-122"/>
                <a:ea typeface="黑体" panose="02010609060101010101" pitchFamily="49" charset="-122"/>
              </a:rPr>
              <a:t>ppt</a:t>
            </a:r>
            <a:r>
              <a:rPr lang="zh-CN" altLang="en-US" sz="2400" dirty="0" smtClean="0">
                <a:latin typeface="黑体" panose="02010609060101010101" pitchFamily="49" charset="-122"/>
                <a:ea typeface="黑体" panose="02010609060101010101" pitchFamily="49" charset="-122"/>
              </a:rPr>
              <a:t>可以查阅；</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、可以参考 背包九讲</a:t>
            </a:r>
            <a:r>
              <a:rPr lang="en-US" altLang="zh-CN" sz="2400" dirty="0" smtClean="0">
                <a:latin typeface="黑体" panose="02010609060101010101" pitchFamily="49" charset="-122"/>
                <a:ea typeface="黑体" panose="02010609060101010101" pitchFamily="49" charset="-122"/>
              </a:rPr>
              <a:t>.pdf (</a:t>
            </a:r>
            <a:r>
              <a:rPr lang="zh-CN" altLang="en-US" sz="2400" dirty="0">
                <a:latin typeface="黑体" panose="02010609060101010101" pitchFamily="49" charset="-122"/>
                <a:ea typeface="黑体" panose="02010609060101010101" pitchFamily="49" charset="-122"/>
              </a:rPr>
              <a:t>动态规划</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xmind</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里有</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928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57951" y="765266"/>
            <a:ext cx="10084526" cy="2154436"/>
          </a:xfrm>
          <a:prstGeom prst="rect">
            <a:avLst/>
          </a:prstGeom>
          <a:noFill/>
        </p:spPr>
        <p:txBody>
          <a:bodyPr wrap="square" rtlCol="0">
            <a:spAutoFit/>
          </a:bodyPr>
          <a:lstStyle/>
          <a:p>
            <a:r>
              <a:rPr lang="zh-CN" altLang="en-US" sz="3600" b="1" dirty="0" smtClean="0">
                <a:solidFill>
                  <a:schemeClr val="accent1"/>
                </a:solidFill>
                <a:latin typeface="微软雅黑" panose="020B0503020204020204" pitchFamily="34" charset="-122"/>
                <a:ea typeface="微软雅黑" panose="020B0503020204020204" pitchFamily="34" charset="-122"/>
              </a:rPr>
              <a:t>中心思想：</a:t>
            </a:r>
            <a:endParaRPr lang="en-US" altLang="zh-CN" sz="3600" b="1" dirty="0" smtClean="0">
              <a:solidFill>
                <a:schemeClr val="accent1"/>
              </a:solidFill>
              <a:latin typeface="微软雅黑" panose="020B0503020204020204" pitchFamily="34" charset="-122"/>
              <a:ea typeface="微软雅黑" panose="020B0503020204020204" pitchFamily="34" charset="-122"/>
            </a:endParaRPr>
          </a:p>
          <a:p>
            <a:endParaRPr lang="en-US" altLang="zh-CN" dirty="0"/>
          </a:p>
          <a:p>
            <a:r>
              <a:rPr lang="en-US" altLang="zh-CN" sz="4000" dirty="0" smtClean="0">
                <a:latin typeface="黑体" panose="02010609060101010101" pitchFamily="49" charset="-122"/>
                <a:ea typeface="黑体" panose="02010609060101010101" pitchFamily="49" charset="-122"/>
              </a:rPr>
              <a:t>1</a:t>
            </a:r>
            <a:r>
              <a:rPr lang="zh-CN" altLang="en-US" sz="4000" dirty="0" smtClean="0">
                <a:latin typeface="黑体" panose="02010609060101010101" pitchFamily="49" charset="-122"/>
                <a:ea typeface="黑体" panose="02010609060101010101" pitchFamily="49" charset="-122"/>
              </a:rPr>
              <a:t>、保存重复状态；</a:t>
            </a:r>
            <a:endParaRPr lang="en-US" altLang="zh-CN" sz="4000" dirty="0" smtClean="0">
              <a:latin typeface="黑体" panose="02010609060101010101" pitchFamily="49" charset="-122"/>
              <a:ea typeface="黑体" panose="02010609060101010101" pitchFamily="49" charset="-122"/>
            </a:endParaRPr>
          </a:p>
          <a:p>
            <a:r>
              <a:rPr lang="en-US" altLang="zh-CN" sz="4000" dirty="0" smtClean="0">
                <a:latin typeface="黑体" panose="02010609060101010101" pitchFamily="49" charset="-122"/>
                <a:ea typeface="黑体" panose="02010609060101010101" pitchFamily="49" charset="-122"/>
              </a:rPr>
              <a:t>2</a:t>
            </a:r>
            <a:r>
              <a:rPr lang="zh-CN" altLang="en-US" sz="4000" dirty="0" smtClean="0">
                <a:latin typeface="黑体" panose="02010609060101010101" pitchFamily="49" charset="-122"/>
                <a:ea typeface="黑体" panose="02010609060101010101" pitchFamily="49" charset="-122"/>
              </a:rPr>
              <a:t>、利用已保存的重复状态进行求解；</a:t>
            </a:r>
            <a:endParaRPr lang="zh-CN" altLang="en-US" sz="4000" dirty="0">
              <a:latin typeface="黑体" panose="02010609060101010101" pitchFamily="49" charset="-122"/>
              <a:ea typeface="黑体" panose="02010609060101010101" pitchFamily="49" charset="-122"/>
            </a:endParaRPr>
          </a:p>
        </p:txBody>
      </p:sp>
      <p:sp>
        <p:nvSpPr>
          <p:cNvPr id="3" name="下箭头 2"/>
          <p:cNvSpPr/>
          <p:nvPr/>
        </p:nvSpPr>
        <p:spPr>
          <a:xfrm>
            <a:off x="2611313" y="3236230"/>
            <a:ext cx="1824986" cy="1511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在</a:t>
            </a:r>
            <a:r>
              <a:rPr lang="en-US" altLang="zh-CN" dirty="0" smtClean="0">
                <a:latin typeface="黑体" panose="02010609060101010101" pitchFamily="49" charset="-122"/>
                <a:ea typeface="黑体" panose="02010609060101010101" pitchFamily="49" charset="-122"/>
              </a:rPr>
              <a:t>DFS</a:t>
            </a:r>
            <a:r>
              <a:rPr lang="zh-CN" altLang="en-US" dirty="0" smtClean="0">
                <a:latin typeface="黑体" panose="02010609060101010101" pitchFamily="49" charset="-122"/>
                <a:ea typeface="黑体" panose="02010609060101010101" pitchFamily="49" charset="-122"/>
              </a:rPr>
              <a:t>上发展</a:t>
            </a:r>
            <a:endParaRPr lang="zh-CN" altLang="en-US" dirty="0">
              <a:latin typeface="黑体" panose="02010609060101010101" pitchFamily="49" charset="-122"/>
              <a:ea typeface="黑体" panose="02010609060101010101" pitchFamily="49" charset="-122"/>
            </a:endParaRPr>
          </a:p>
        </p:txBody>
      </p:sp>
      <p:sp>
        <p:nvSpPr>
          <p:cNvPr id="5" name="下箭头 4"/>
          <p:cNvSpPr/>
          <p:nvPr/>
        </p:nvSpPr>
        <p:spPr>
          <a:xfrm>
            <a:off x="6559060" y="3236230"/>
            <a:ext cx="1868364" cy="1511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在递推上发展</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2211261" y="4906112"/>
            <a:ext cx="2145325" cy="523220"/>
          </a:xfrm>
          <a:prstGeom prst="rect">
            <a:avLst/>
          </a:prstGeom>
          <a:noFill/>
        </p:spPr>
        <p:txBody>
          <a:bodyPr wrap="square" rtlCol="0">
            <a:spAutoFit/>
          </a:bodyPr>
          <a:lstStyle/>
          <a:p>
            <a:pPr algn="ctr"/>
            <a:r>
              <a:rPr lang="zh-CN" altLang="en-US" sz="2800" dirty="0" smtClean="0">
                <a:latin typeface="黑体" panose="02010609060101010101" pitchFamily="49" charset="-122"/>
                <a:ea typeface="黑体" panose="02010609060101010101" pitchFamily="49" charset="-122"/>
              </a:rPr>
              <a:t>记忆化搜索</a:t>
            </a:r>
            <a:endParaRPr lang="zh-CN" altLang="en-US" sz="2800" dirty="0">
              <a:latin typeface="黑体" panose="02010609060101010101" pitchFamily="49" charset="-122"/>
              <a:ea typeface="黑体" panose="02010609060101010101" pitchFamily="49" charset="-122"/>
            </a:endParaRPr>
          </a:p>
        </p:txBody>
      </p:sp>
      <p:sp>
        <p:nvSpPr>
          <p:cNvPr id="7" name="文本框 6"/>
          <p:cNvSpPr txBox="1"/>
          <p:nvPr/>
        </p:nvSpPr>
        <p:spPr>
          <a:xfrm>
            <a:off x="6400214" y="4890715"/>
            <a:ext cx="2145325" cy="523220"/>
          </a:xfrm>
          <a:prstGeom prst="rect">
            <a:avLst/>
          </a:prstGeom>
          <a:noFill/>
        </p:spPr>
        <p:txBody>
          <a:bodyPr wrap="square" rtlCol="0">
            <a:spAutoFit/>
          </a:bodyPr>
          <a:lstStyle/>
          <a:p>
            <a:pPr algn="ctr"/>
            <a:r>
              <a:rPr lang="zh-CN" altLang="en-US" sz="2800" dirty="0" smtClean="0">
                <a:latin typeface="黑体" panose="02010609060101010101" pitchFamily="49" charset="-122"/>
                <a:ea typeface="黑体" panose="02010609060101010101" pitchFamily="49" charset="-122"/>
              </a:rPr>
              <a:t>动态规划</a:t>
            </a:r>
            <a:endParaRPr lang="zh-CN" altLang="en-US" sz="2800" dirty="0">
              <a:latin typeface="黑体" panose="02010609060101010101" pitchFamily="49" charset="-122"/>
              <a:ea typeface="黑体" panose="02010609060101010101" pitchFamily="49" charset="-122"/>
            </a:endParaRPr>
          </a:p>
        </p:txBody>
      </p:sp>
      <p:cxnSp>
        <p:nvCxnSpPr>
          <p:cNvPr id="9" name="直接箭头连接符 8"/>
          <p:cNvCxnSpPr/>
          <p:nvPr/>
        </p:nvCxnSpPr>
        <p:spPr>
          <a:xfrm flipH="1">
            <a:off x="4436300" y="5108333"/>
            <a:ext cx="18457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4436299" y="5292975"/>
            <a:ext cx="1845799" cy="0"/>
          </a:xfrm>
          <a:prstGeom prst="straightConnector1">
            <a:avLst/>
          </a:prstGeom>
          <a:ln w="38100">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39074" y="4697252"/>
            <a:ext cx="87923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可转换</a:t>
            </a:r>
            <a:endParaRPr lang="zh-CN" altLang="en-US" dirty="0">
              <a:latin typeface="黑体" panose="02010609060101010101" pitchFamily="49" charset="-122"/>
              <a:ea typeface="黑体" panose="02010609060101010101" pitchFamily="49" charset="-122"/>
            </a:endParaRPr>
          </a:p>
        </p:txBody>
      </p:sp>
      <p:sp>
        <p:nvSpPr>
          <p:cNvPr id="12" name="文本框 11"/>
          <p:cNvSpPr txBox="1"/>
          <p:nvPr/>
        </p:nvSpPr>
        <p:spPr>
          <a:xfrm>
            <a:off x="4939074" y="5354518"/>
            <a:ext cx="879230" cy="646331"/>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不一定可转换</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10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642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DP</a:t>
            </a:r>
            <a:r>
              <a:rPr lang="zh-CN" altLang="en-US" b="1" dirty="0" smtClean="0">
                <a:latin typeface="黑体" panose="02010609060101010101" pitchFamily="49" charset="-122"/>
                <a:ea typeface="黑体" panose="02010609060101010101" pitchFamily="49" charset="-122"/>
              </a:rPr>
              <a:t>的一般模式</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211580" y="2302934"/>
            <a:ext cx="9066628" cy="3288974"/>
          </a:xfrm>
        </p:spPr>
        <p:txBody>
          <a:bodyPr>
            <a:normAutofit/>
          </a:bodyPr>
          <a:lstStyle/>
          <a:p>
            <a:pPr>
              <a:lnSpc>
                <a:spcPct val="150000"/>
              </a:lnSpc>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、划分阶段</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、确定状态和状态变量</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800" dirty="0" smtClean="0">
                <a:latin typeface="黑体" panose="02010609060101010101" pitchFamily="49" charset="-122"/>
                <a:ea typeface="黑体" panose="02010609060101010101" pitchFamily="49" charset="-122"/>
              </a:rPr>
              <a:t>3</a:t>
            </a:r>
            <a:r>
              <a:rPr lang="zh-CN" altLang="en-US" sz="2800" dirty="0" smtClean="0">
                <a:latin typeface="黑体" panose="02010609060101010101" pitchFamily="49" charset="-122"/>
                <a:ea typeface="黑体" panose="02010609060101010101" pitchFamily="49" charset="-122"/>
              </a:rPr>
              <a:t>、确定决策</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800" dirty="0" smtClean="0">
                <a:latin typeface="黑体" panose="02010609060101010101" pitchFamily="49" charset="-122"/>
                <a:ea typeface="黑体" panose="02010609060101010101" pitchFamily="49" charset="-122"/>
              </a:rPr>
              <a:t>4</a:t>
            </a:r>
            <a:r>
              <a:rPr lang="zh-CN" altLang="en-US" sz="2800" dirty="0" smtClean="0">
                <a:latin typeface="黑体" panose="02010609060101010101" pitchFamily="49" charset="-122"/>
                <a:ea typeface="黑体" panose="02010609060101010101" pitchFamily="49" charset="-122"/>
              </a:rPr>
              <a:t>、寻找边界条件  </a:t>
            </a:r>
            <a:endParaRPr lang="en-US" altLang="zh-CN" sz="2800" dirty="0" smtClean="0">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13865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DP</a:t>
            </a:r>
            <a:r>
              <a:rPr lang="zh-CN" altLang="en-US" b="1" dirty="0" smtClean="0">
                <a:latin typeface="黑体" panose="02010609060101010101" pitchFamily="49" charset="-122"/>
                <a:ea typeface="黑体" panose="02010609060101010101" pitchFamily="49" charset="-122"/>
              </a:rPr>
              <a:t>的一般类型</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220372" y="2047956"/>
            <a:ext cx="9066628" cy="3781343"/>
          </a:xfrm>
        </p:spPr>
        <p:txBody>
          <a:bodyPr>
            <a:normAutofit fontScale="62500" lnSpcReduction="20000"/>
          </a:bodyPr>
          <a:lstStyle/>
          <a:p>
            <a:pPr marL="514350" indent="-514350">
              <a:lnSpc>
                <a:spcPct val="150000"/>
              </a:lnSpc>
              <a:buFont typeface="+mj-lt"/>
              <a:buAutoNum type="arabicPeriod"/>
            </a:pPr>
            <a:r>
              <a:rPr lang="zh-CN" altLang="en-US" sz="2800" dirty="0" smtClean="0">
                <a:latin typeface="黑体" panose="02010609060101010101" pitchFamily="49" charset="-122"/>
                <a:ea typeface="黑体" panose="02010609060101010101" pitchFamily="49" charset="-122"/>
              </a:rPr>
              <a:t>最</a:t>
            </a:r>
            <a:r>
              <a:rPr lang="zh-CN" altLang="en-US" sz="2800" dirty="0">
                <a:latin typeface="黑体" panose="02010609060101010101" pitchFamily="49" charset="-122"/>
                <a:ea typeface="黑体" panose="02010609060101010101" pitchFamily="49" charset="-122"/>
              </a:rPr>
              <a:t>长上升子</a:t>
            </a:r>
            <a:r>
              <a:rPr lang="zh-CN" altLang="en-US" sz="2800" dirty="0" smtClean="0">
                <a:latin typeface="黑体" panose="02010609060101010101" pitchFamily="49" charset="-122"/>
                <a:ea typeface="黑体" panose="02010609060101010101" pitchFamily="49" charset="-122"/>
              </a:rPr>
              <a:t>序列</a:t>
            </a:r>
            <a:endParaRPr lang="en-US" altLang="zh-CN" sz="2800" dirty="0" smtClean="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800" dirty="0" smtClean="0">
                <a:latin typeface="黑体" panose="02010609060101010101" pitchFamily="49" charset="-122"/>
                <a:ea typeface="黑体" panose="02010609060101010101" pitchFamily="49" charset="-122"/>
              </a:rPr>
              <a:t>区间型</a:t>
            </a:r>
            <a:endParaRPr lang="en-US" altLang="zh-CN" sz="2800" dirty="0" smtClean="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800" dirty="0" smtClean="0">
                <a:latin typeface="黑体" panose="02010609060101010101" pitchFamily="49" charset="-122"/>
                <a:ea typeface="黑体" panose="02010609060101010101" pitchFamily="49" charset="-122"/>
              </a:rPr>
              <a:t>划分型</a:t>
            </a:r>
            <a:endParaRPr lang="en-US" altLang="zh-CN" sz="2800" dirty="0" smtClean="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800" dirty="0" smtClean="0">
                <a:latin typeface="黑体" panose="02010609060101010101" pitchFamily="49" charset="-122"/>
                <a:ea typeface="黑体" panose="02010609060101010101" pitchFamily="49" charset="-122"/>
              </a:rPr>
              <a:t>最</a:t>
            </a:r>
            <a:r>
              <a:rPr lang="zh-CN" altLang="en-US" sz="2800" dirty="0">
                <a:latin typeface="黑体" panose="02010609060101010101" pitchFamily="49" charset="-122"/>
                <a:ea typeface="黑体" panose="02010609060101010101" pitchFamily="49" charset="-122"/>
              </a:rPr>
              <a:t>长公共子序列</a:t>
            </a:r>
            <a:r>
              <a:rPr lang="en-US" altLang="zh-CN" sz="2800" dirty="0">
                <a:latin typeface="黑体" panose="02010609060101010101" pitchFamily="49" charset="-122"/>
                <a:ea typeface="黑体" panose="02010609060101010101" pitchFamily="49" charset="-122"/>
              </a:rPr>
              <a:t>LCS</a:t>
            </a:r>
            <a:r>
              <a:rPr lang="zh-CN" altLang="en-US" sz="2800" dirty="0">
                <a:latin typeface="黑体" panose="02010609060101010101" pitchFamily="49" charset="-122"/>
                <a:ea typeface="黑体" panose="02010609060101010101" pitchFamily="49" charset="-122"/>
              </a:rPr>
              <a:t>模型</a:t>
            </a:r>
            <a:endParaRPr lang="en-US" altLang="zh-CN" sz="2800" dirty="0" smtClean="0">
              <a:latin typeface="黑体" panose="02010609060101010101" pitchFamily="49" charset="-122"/>
              <a:ea typeface="黑体" panose="02010609060101010101" pitchFamily="49" charset="-122"/>
            </a:endParaRPr>
          </a:p>
          <a:p>
            <a:pPr marL="514350" indent="-514350">
              <a:lnSpc>
                <a:spcPct val="150000"/>
              </a:lnSpc>
              <a:buFont typeface="+mj-lt"/>
              <a:buAutoNum type="arabicPeriod"/>
            </a:pPr>
            <a:r>
              <a:rPr lang="zh-CN" altLang="en-US" sz="2800" dirty="0" smtClean="0">
                <a:latin typeface="黑体" panose="02010609060101010101" pitchFamily="49" charset="-122"/>
                <a:ea typeface="黑体" panose="02010609060101010101" pitchFamily="49" charset="-122"/>
              </a:rPr>
              <a:t>背包</a:t>
            </a:r>
            <a:r>
              <a:rPr lang="zh-CN" altLang="en-US" sz="2800" dirty="0">
                <a:latin typeface="黑体" panose="02010609060101010101" pitchFamily="49" charset="-122"/>
                <a:ea typeface="黑体" panose="02010609060101010101" pitchFamily="49" charset="-122"/>
              </a:rPr>
              <a:t>问题 </a:t>
            </a:r>
            <a:endParaRPr lang="en-US" altLang="zh-CN" sz="2800" dirty="0" smtClean="0">
              <a:latin typeface="黑体" panose="02010609060101010101" pitchFamily="49" charset="-122"/>
              <a:ea typeface="黑体" panose="02010609060101010101" pitchFamily="49" charset="-122"/>
            </a:endParaRPr>
          </a:p>
          <a:p>
            <a:pPr marL="0" indent="0">
              <a:lnSpc>
                <a:spcPct val="150000"/>
              </a:lnSpc>
              <a:buNone/>
            </a:pPr>
            <a:r>
              <a:rPr lang="en-US" altLang="zh-CN" sz="2800" dirty="0" smtClean="0">
                <a:latin typeface="黑体" panose="02010609060101010101" pitchFamily="49" charset="-122"/>
                <a:ea typeface="黑体" panose="02010609060101010101" pitchFamily="49" charset="-122"/>
              </a:rPr>
              <a:t>	…………</a:t>
            </a:r>
          </a:p>
          <a:p>
            <a:pPr marL="514350" indent="-514350">
              <a:lnSpc>
                <a:spcPct val="150000"/>
              </a:lnSpc>
              <a:buFont typeface="+mj-lt"/>
              <a:buAutoNum type="arabicPeriod" startAt="6"/>
            </a:pPr>
            <a:r>
              <a:rPr lang="zh-CN" altLang="en-US" sz="2800" dirty="0" smtClean="0">
                <a:latin typeface="黑体" panose="02010609060101010101" pitchFamily="49" charset="-122"/>
                <a:ea typeface="黑体" panose="02010609060101010101" pitchFamily="49" charset="-122"/>
              </a:rPr>
              <a:t>其他问题</a:t>
            </a:r>
            <a:endParaRPr lang="en-US" altLang="zh-CN" sz="2800" dirty="0" smtClean="0">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286498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1261" y="1828801"/>
            <a:ext cx="9478108" cy="2144241"/>
          </a:xfrm>
          <a:prstGeom prst="rect">
            <a:avLst/>
          </a:prstGeom>
          <a:noFill/>
        </p:spPr>
        <p:txBody>
          <a:bodyPr wrap="square" rtlCol="0">
            <a:spAutoFit/>
          </a:bodyPr>
          <a:lstStyle/>
          <a:p>
            <a:pPr>
              <a:lnSpc>
                <a:spcPct val="200000"/>
              </a:lnSpc>
            </a:pPr>
            <a:r>
              <a:rPr lang="zh-CN" altLang="en-US" sz="3600" dirty="0" smtClean="0">
                <a:latin typeface="黑体" panose="02010609060101010101" pitchFamily="49" charset="-122"/>
                <a:ea typeface="黑体" panose="02010609060101010101" pitchFamily="49" charset="-122"/>
              </a:rPr>
              <a:t>接下来，请对后面</a:t>
            </a:r>
            <a:r>
              <a:rPr lang="en-US" altLang="zh-CN" sz="3600" dirty="0" err="1" smtClean="0">
                <a:latin typeface="黑体" panose="02010609060101010101" pitchFamily="49" charset="-122"/>
                <a:ea typeface="黑体" panose="02010609060101010101" pitchFamily="49" charset="-122"/>
              </a:rPr>
              <a:t>ppt</a:t>
            </a:r>
            <a:r>
              <a:rPr lang="zh-CN" altLang="en-US" sz="3600" dirty="0" smtClean="0">
                <a:latin typeface="黑体" panose="02010609060101010101" pitchFamily="49" charset="-122"/>
                <a:ea typeface="黑体" panose="02010609060101010101" pitchFamily="49" charset="-122"/>
              </a:rPr>
              <a:t>内容填空</a:t>
            </a:r>
            <a:endParaRPr lang="en-US" altLang="zh-CN" sz="3600" dirty="0" smtClean="0">
              <a:latin typeface="黑体" panose="02010609060101010101" pitchFamily="49" charset="-122"/>
              <a:ea typeface="黑体" panose="02010609060101010101" pitchFamily="49" charset="-122"/>
            </a:endParaRPr>
          </a:p>
          <a:p>
            <a:pPr>
              <a:lnSpc>
                <a:spcPct val="200000"/>
              </a:lnSpc>
            </a:pPr>
            <a:r>
              <a:rPr lang="zh-CN" altLang="en-US" sz="3600" dirty="0" smtClean="0">
                <a:latin typeface="黑体" panose="02010609060101010101" pitchFamily="49" charset="-122"/>
                <a:ea typeface="黑体" panose="02010609060101010101" pitchFamily="49" charset="-122"/>
              </a:rPr>
              <a:t>有不会的内容，请查看 </a:t>
            </a:r>
            <a:r>
              <a:rPr lang="zh-CN" altLang="en-US" sz="3600" b="1" dirty="0" smtClean="0">
                <a:latin typeface="黑体" panose="02010609060101010101" pitchFamily="49" charset="-122"/>
                <a:ea typeface="黑体" panose="02010609060101010101" pitchFamily="49" charset="-122"/>
              </a:rPr>
              <a:t>动态规划</a:t>
            </a:r>
            <a:r>
              <a:rPr lang="en-US" altLang="zh-CN" sz="3600" b="1" dirty="0" smtClean="0">
                <a:latin typeface="黑体" panose="02010609060101010101" pitchFamily="49" charset="-122"/>
                <a:ea typeface="黑体" panose="02010609060101010101" pitchFamily="49" charset="-122"/>
              </a:rPr>
              <a:t>.</a:t>
            </a:r>
            <a:r>
              <a:rPr lang="en-US" altLang="zh-CN" sz="3600" b="1" dirty="0" err="1" smtClean="0">
                <a:latin typeface="黑体" panose="02010609060101010101" pitchFamily="49" charset="-122"/>
                <a:ea typeface="黑体" panose="02010609060101010101" pitchFamily="49" charset="-122"/>
              </a:rPr>
              <a:t>xmind</a:t>
            </a:r>
            <a:endParaRPr lang="zh-CN"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613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最长上升子</a:t>
            </a:r>
            <a:r>
              <a:rPr lang="zh-CN" altLang="en-US" b="1" dirty="0" smtClean="0">
                <a:latin typeface="黑体" panose="02010609060101010101" pitchFamily="49" charset="-122"/>
                <a:ea typeface="黑体" panose="02010609060101010101" pitchFamily="49" charset="-122"/>
              </a:rPr>
              <a:t>序列  </a:t>
            </a:r>
            <a:r>
              <a:rPr lang="en-US" altLang="zh-CN" sz="3200" b="1" dirty="0" smtClean="0">
                <a:latin typeface="黑体" panose="02010609060101010101" pitchFamily="49" charset="-122"/>
                <a:ea typeface="黑体" panose="02010609060101010101" pitchFamily="49" charset="-122"/>
              </a:rPr>
              <a:t>fz.openjudge.cn/dp2/2</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一个数的序列</a:t>
            </a:r>
            <a:r>
              <a:rPr lang="en-US" altLang="zh-CN" dirty="0"/>
              <a:t>bi</a:t>
            </a:r>
            <a:r>
              <a:rPr lang="zh-CN" altLang="en-US" dirty="0"/>
              <a:t>，当</a:t>
            </a:r>
            <a:r>
              <a:rPr lang="en-US" altLang="zh-CN" dirty="0"/>
              <a:t>b1 &lt; b2 &lt; ... &lt; </a:t>
            </a:r>
            <a:r>
              <a:rPr lang="en-US" altLang="zh-CN" dirty="0" err="1"/>
              <a:t>bS</a:t>
            </a:r>
            <a:r>
              <a:rPr lang="zh-CN" altLang="en-US" dirty="0"/>
              <a:t>的时候，我们称这个序列是上升的。对于给定的一个序列</a:t>
            </a:r>
            <a:r>
              <a:rPr lang="en-US" altLang="zh-CN" dirty="0"/>
              <a:t>(a1, a2, ..., </a:t>
            </a:r>
            <a:r>
              <a:rPr lang="en-US" altLang="zh-CN" dirty="0" err="1"/>
              <a:t>aN</a:t>
            </a:r>
            <a:r>
              <a:rPr lang="en-US" altLang="zh-CN" dirty="0"/>
              <a:t>)</a:t>
            </a:r>
            <a:r>
              <a:rPr lang="zh-CN" altLang="en-US" dirty="0"/>
              <a:t>，我们可以得到一些上升的子序列</a:t>
            </a:r>
            <a:r>
              <a:rPr lang="en-US" altLang="zh-CN" dirty="0"/>
              <a:t>(ai1, ai2, ..., </a:t>
            </a:r>
            <a:r>
              <a:rPr lang="en-US" altLang="zh-CN" dirty="0" err="1"/>
              <a:t>aiK</a:t>
            </a:r>
            <a:r>
              <a:rPr lang="en-US" altLang="zh-CN" dirty="0"/>
              <a:t>)</a:t>
            </a:r>
            <a:r>
              <a:rPr lang="zh-CN" altLang="en-US" dirty="0"/>
              <a:t>，这里</a:t>
            </a:r>
            <a:r>
              <a:rPr lang="en-US" altLang="zh-CN" dirty="0"/>
              <a:t>1 &lt;= i1 &lt; i2 &lt; ... &lt; </a:t>
            </a:r>
            <a:r>
              <a:rPr lang="en-US" altLang="zh-CN" dirty="0" err="1"/>
              <a:t>iK</a:t>
            </a:r>
            <a:r>
              <a:rPr lang="en-US" altLang="zh-CN" dirty="0"/>
              <a:t> &lt;= N</a:t>
            </a:r>
            <a:r>
              <a:rPr lang="zh-CN" altLang="en-US" dirty="0"/>
              <a:t>。比如，对于序列</a:t>
            </a:r>
            <a:r>
              <a:rPr lang="en-US" altLang="zh-CN" dirty="0"/>
              <a:t>(1, 7, 3, 5, 9, 4, 8)</a:t>
            </a:r>
            <a:r>
              <a:rPr lang="zh-CN" altLang="en-US" dirty="0"/>
              <a:t>，有它的一些上升子序列，如</a:t>
            </a:r>
            <a:r>
              <a:rPr lang="en-US" altLang="zh-CN" dirty="0"/>
              <a:t>(1, 7), (3, 4, 8)</a:t>
            </a:r>
            <a:r>
              <a:rPr lang="zh-CN" altLang="en-US" dirty="0"/>
              <a:t>等等。这些子序列中最长的长度是</a:t>
            </a:r>
            <a:r>
              <a:rPr lang="en-US" altLang="zh-CN" dirty="0"/>
              <a:t>4</a:t>
            </a:r>
            <a:r>
              <a:rPr lang="zh-CN" altLang="en-US" dirty="0"/>
              <a:t>，比如子序列</a:t>
            </a:r>
            <a:r>
              <a:rPr lang="en-US" altLang="zh-CN" dirty="0"/>
              <a:t>(1, 3, 5, 8</a:t>
            </a:r>
            <a:r>
              <a:rPr lang="en-US" altLang="zh-CN" dirty="0" smtClean="0"/>
              <a:t>).</a:t>
            </a:r>
            <a:endParaRPr lang="en-US" altLang="zh-CN" dirty="0"/>
          </a:p>
          <a:p>
            <a:r>
              <a:rPr lang="zh-CN" altLang="en-US" dirty="0"/>
              <a:t>你的任务，就是对于给定的序列，求出最长上升子序列的长度。</a:t>
            </a:r>
            <a:r>
              <a:rPr lang="en-US" altLang="zh-CN" dirty="0"/>
              <a:t> </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每个的位置的元素的高度</a:t>
            </a:r>
            <a:endParaRPr lang="zh-CN" altLang="en-US" sz="2400" dirty="0">
              <a:solidFill>
                <a:srgbClr val="FF0000"/>
              </a:solidFill>
            </a:endParaRPr>
          </a:p>
        </p:txBody>
      </p:sp>
      <p:sp>
        <p:nvSpPr>
          <p:cNvPr id="6" name="文本框 5"/>
          <p:cNvSpPr txBox="1"/>
          <p:nvPr/>
        </p:nvSpPr>
        <p:spPr>
          <a:xfrm>
            <a:off x="4572000" y="5358790"/>
            <a:ext cx="4176346"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err="1" smtClean="0">
                <a:solidFill>
                  <a:srgbClr val="FF0000"/>
                </a:solidFill>
              </a:rPr>
              <a:t>i</a:t>
            </a:r>
            <a:r>
              <a:rPr lang="en-US" altLang="zh-CN" sz="2400" dirty="0" smtClean="0">
                <a:solidFill>
                  <a:srgbClr val="FF0000"/>
                </a:solidFill>
              </a:rPr>
              <a:t>]=max(f[j])+1</a:t>
            </a:r>
            <a:endParaRPr lang="zh-CN" altLang="en-US" sz="2400" dirty="0">
              <a:solidFill>
                <a:srgbClr val="FF0000"/>
              </a:solidFill>
            </a:endParaRPr>
          </a:p>
        </p:txBody>
      </p:sp>
    </p:spTree>
    <p:extLst>
      <p:ext uri="{BB962C8B-B14F-4D97-AF65-F5344CB8AC3E}">
        <p14:creationId xmlns:p14="http://schemas.microsoft.com/office/powerpoint/2010/main" val="365024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合并</a:t>
            </a:r>
            <a:r>
              <a:rPr lang="zh-CN" altLang="en-US" b="1" dirty="0" smtClean="0">
                <a:latin typeface="黑体" panose="02010609060101010101" pitchFamily="49" charset="-122"/>
                <a:ea typeface="黑体" panose="02010609060101010101" pitchFamily="49" charset="-122"/>
              </a:rPr>
              <a:t>石子 </a:t>
            </a:r>
            <a:r>
              <a:rPr lang="en-US" altLang="zh-CN" b="1" dirty="0" smtClean="0">
                <a:latin typeface="黑体" panose="02010609060101010101" pitchFamily="49" charset="-122"/>
                <a:ea typeface="黑体" panose="02010609060101010101" pitchFamily="49" charset="-122"/>
              </a:rPr>
              <a:t>fzoj1555</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在一个圆形操场的四周摆放着</a:t>
            </a:r>
            <a:r>
              <a:rPr lang="en-US" altLang="zh-CN" dirty="0"/>
              <a:t>n </a:t>
            </a:r>
            <a:r>
              <a:rPr lang="zh-CN" altLang="en-US" dirty="0"/>
              <a:t>堆石子。现要将石子有次序地合并成一堆。</a:t>
            </a:r>
          </a:p>
          <a:p>
            <a:r>
              <a:rPr lang="zh-CN" altLang="en-US" dirty="0"/>
              <a:t>规定每次只能选相邻的</a:t>
            </a:r>
            <a:r>
              <a:rPr lang="en-US" altLang="zh-CN" dirty="0"/>
              <a:t>2 </a:t>
            </a:r>
            <a:r>
              <a:rPr lang="zh-CN" altLang="en-US" dirty="0"/>
              <a:t>堆石子合并成新的一堆，并将新的一堆石子数记为该次合并的得分。</a:t>
            </a:r>
          </a:p>
          <a:p>
            <a:r>
              <a:rPr lang="zh-CN" altLang="en-US" dirty="0"/>
              <a:t>试设计一个算法，计算出将</a:t>
            </a:r>
            <a:r>
              <a:rPr lang="en-US" altLang="zh-CN" dirty="0"/>
              <a:t>n</a:t>
            </a:r>
            <a:r>
              <a:rPr lang="zh-CN" altLang="en-US" dirty="0"/>
              <a:t>堆石子合并成一堆的最小得分和最大得分。</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smtClean="0">
                <a:solidFill>
                  <a:srgbClr val="FF0000"/>
                </a:solidFill>
              </a:rPr>
              <a:t>石子长度大小</a:t>
            </a:r>
            <a:endParaRPr lang="zh-CN" altLang="en-US" sz="2400" dirty="0">
              <a:solidFill>
                <a:srgbClr val="FF0000"/>
              </a:solidFill>
            </a:endParaRPr>
          </a:p>
        </p:txBody>
      </p:sp>
      <p:sp>
        <p:nvSpPr>
          <p:cNvPr id="6" name="文本框 5"/>
          <p:cNvSpPr txBox="1"/>
          <p:nvPr/>
        </p:nvSpPr>
        <p:spPr>
          <a:xfrm>
            <a:off x="4572000" y="5358790"/>
            <a:ext cx="4176346"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err="1" smtClean="0">
                <a:solidFill>
                  <a:srgbClr val="FF0000"/>
                </a:solidFill>
              </a:rPr>
              <a:t>i</a:t>
            </a:r>
            <a:r>
              <a:rPr lang="en-US" altLang="zh-CN" sz="2400" dirty="0" smtClean="0">
                <a:solidFill>
                  <a:srgbClr val="FF0000"/>
                </a:solidFill>
              </a:rPr>
              <a:t>][j]=max(f[</a:t>
            </a:r>
            <a:r>
              <a:rPr lang="en-US" altLang="zh-CN" sz="2400" dirty="0" err="1" smtClean="0">
                <a:solidFill>
                  <a:srgbClr val="FF0000"/>
                </a:solidFill>
              </a:rPr>
              <a:t>i</a:t>
            </a:r>
            <a:r>
              <a:rPr lang="en-US" altLang="zh-CN" sz="2400" dirty="0" smtClean="0">
                <a:solidFill>
                  <a:srgbClr val="FF0000"/>
                </a:solidFill>
              </a:rPr>
              <a:t>][m]+f[m+1][j])</a:t>
            </a:r>
            <a:endParaRPr lang="zh-CN" altLang="en-US" sz="2400" dirty="0">
              <a:solidFill>
                <a:srgbClr val="FF0000"/>
              </a:solidFill>
            </a:endParaRPr>
          </a:p>
        </p:txBody>
      </p:sp>
    </p:spTree>
    <p:extLst>
      <p:ext uri="{BB962C8B-B14F-4D97-AF65-F5344CB8AC3E}">
        <p14:creationId xmlns:p14="http://schemas.microsoft.com/office/powerpoint/2010/main" val="14032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机器</a:t>
            </a:r>
            <a:r>
              <a:rPr lang="zh-CN" altLang="en-US" b="1" dirty="0" smtClean="0">
                <a:latin typeface="黑体" panose="02010609060101010101" pitchFamily="49" charset="-122"/>
                <a:ea typeface="黑体" panose="02010609060101010101" pitchFamily="49" charset="-122"/>
              </a:rPr>
              <a:t>分配 </a:t>
            </a:r>
            <a:r>
              <a:rPr lang="en-US" altLang="zh-CN" b="1" dirty="0">
                <a:latin typeface="黑体" panose="02010609060101010101" pitchFamily="49" charset="-122"/>
                <a:ea typeface="黑体" panose="02010609060101010101" pitchFamily="49" charset="-122"/>
              </a:rPr>
              <a:t>fzoj1583</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a:bodyPr>
          <a:lstStyle/>
          <a:p>
            <a:r>
              <a:rPr lang="zh-CN" altLang="zh-CN" sz="2800" dirty="0" smtClean="0"/>
              <a:t>【问题描述】</a:t>
            </a:r>
            <a:endParaRPr lang="en-US" altLang="zh-CN" sz="2800" dirty="0" smtClean="0"/>
          </a:p>
          <a:p>
            <a:r>
              <a:rPr lang="zh-CN" altLang="en-US" dirty="0"/>
              <a:t>总公司拥有高设备</a:t>
            </a:r>
            <a:r>
              <a:rPr lang="en-US" altLang="zh-CN" dirty="0"/>
              <a:t>M</a:t>
            </a:r>
            <a:r>
              <a:rPr lang="zh-CN" altLang="en-US" dirty="0"/>
              <a:t>台，准备分给下属的</a:t>
            </a:r>
            <a:r>
              <a:rPr lang="en-US" altLang="zh-CN" dirty="0"/>
              <a:t>N</a:t>
            </a:r>
            <a:r>
              <a:rPr lang="zh-CN" altLang="en-US" dirty="0"/>
              <a:t>个分公司。各分公司获得这些设备，可以为国家提供一定的盈利。问：如何分配这</a:t>
            </a:r>
            <a:r>
              <a:rPr lang="en-US" altLang="zh-CN" dirty="0"/>
              <a:t>M</a:t>
            </a:r>
            <a:r>
              <a:rPr lang="zh-CN" altLang="en-US" dirty="0"/>
              <a:t>台设备才能使国家得到的盈利最大？求出最大盈利值。其中</a:t>
            </a:r>
            <a:r>
              <a:rPr lang="en-US" altLang="zh-CN" dirty="0"/>
              <a:t>M&lt;=15,N&lt;=10</a:t>
            </a:r>
            <a:r>
              <a:rPr lang="zh-CN" altLang="en-US" dirty="0"/>
              <a:t>。分配原则：每个公司有权获得任意数目的设备，但总台数不超过设备数</a:t>
            </a:r>
            <a:r>
              <a:rPr lang="en-US" altLang="zh-CN" dirty="0"/>
              <a:t>M</a:t>
            </a:r>
            <a:r>
              <a:rPr lang="zh-CN" altLang="en-US" dirty="0"/>
              <a:t>。</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572000" y="4645206"/>
            <a:ext cx="4176346" cy="461665"/>
          </a:xfrm>
          <a:prstGeom prst="rect">
            <a:avLst/>
          </a:prstGeom>
          <a:noFill/>
        </p:spPr>
        <p:txBody>
          <a:bodyPr wrap="square" rtlCol="0">
            <a:spAutoFit/>
          </a:bodyPr>
          <a:lstStyle/>
          <a:p>
            <a:r>
              <a:rPr lang="zh-CN" altLang="en-US" sz="2400" dirty="0">
                <a:solidFill>
                  <a:srgbClr val="FF0000"/>
                </a:solidFill>
              </a:rPr>
              <a:t>第几</a:t>
            </a:r>
            <a:r>
              <a:rPr lang="zh-CN" altLang="en-US" sz="2400" dirty="0" smtClean="0">
                <a:solidFill>
                  <a:srgbClr val="FF0000"/>
                </a:solidFill>
              </a:rPr>
              <a:t>家公司</a:t>
            </a:r>
            <a:endParaRPr lang="zh-CN" altLang="en-US" sz="2400" dirty="0">
              <a:solidFill>
                <a:srgbClr val="FF0000"/>
              </a:solidFill>
            </a:endParaRPr>
          </a:p>
        </p:txBody>
      </p:sp>
      <p:sp>
        <p:nvSpPr>
          <p:cNvPr id="6" name="文本框 5"/>
          <p:cNvSpPr txBox="1"/>
          <p:nvPr/>
        </p:nvSpPr>
        <p:spPr>
          <a:xfrm>
            <a:off x="4572000" y="5358790"/>
            <a:ext cx="4176346"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smtClean="0">
                <a:solidFill>
                  <a:srgbClr val="FF0000"/>
                </a:solidFill>
              </a:rPr>
              <a:t>[</a:t>
            </a:r>
            <a:r>
              <a:rPr lang="en-US" altLang="zh-CN" sz="2400" dirty="0" err="1" smtClean="0">
                <a:solidFill>
                  <a:srgbClr val="FF0000"/>
                </a:solidFill>
              </a:rPr>
              <a:t>i</a:t>
            </a:r>
            <a:r>
              <a:rPr lang="en-US" altLang="zh-CN" sz="2400" dirty="0" smtClean="0">
                <a:solidFill>
                  <a:srgbClr val="FF0000"/>
                </a:solidFill>
              </a:rPr>
              <a:t>][j]=max(f[</a:t>
            </a:r>
            <a:r>
              <a:rPr lang="en-US" altLang="zh-CN" sz="2400" dirty="0" err="1" smtClean="0">
                <a:solidFill>
                  <a:srgbClr val="FF0000"/>
                </a:solidFill>
              </a:rPr>
              <a:t>i</a:t>
            </a:r>
            <a:r>
              <a:rPr lang="en-US" altLang="zh-CN" sz="2400" dirty="0" smtClean="0">
                <a:solidFill>
                  <a:srgbClr val="FF0000"/>
                </a:solidFill>
              </a:rPr>
              <a:t>][j],f[</a:t>
            </a:r>
            <a:r>
              <a:rPr lang="en-US" altLang="zh-CN" sz="2400" dirty="0" err="1" smtClean="0">
                <a:solidFill>
                  <a:srgbClr val="FF0000"/>
                </a:solidFill>
              </a:rPr>
              <a:t>i</a:t>
            </a:r>
            <a:r>
              <a:rPr lang="en-US" altLang="zh-CN" sz="2400" dirty="0" smtClean="0">
                <a:solidFill>
                  <a:srgbClr val="FF0000"/>
                </a:solidFill>
              </a:rPr>
              <a:t>][j-k]+w[</a:t>
            </a:r>
            <a:r>
              <a:rPr lang="en-US" altLang="zh-CN" sz="2400" dirty="0" err="1" smtClean="0">
                <a:solidFill>
                  <a:srgbClr val="FF0000"/>
                </a:solidFill>
              </a:rPr>
              <a:t>i</a:t>
            </a:r>
            <a:r>
              <a:rPr lang="en-US" altLang="zh-CN" sz="2400" dirty="0" smtClean="0">
                <a:solidFill>
                  <a:srgbClr val="FF0000"/>
                </a:solidFill>
              </a:rPr>
              <a:t>][k])</a:t>
            </a:r>
            <a:endParaRPr lang="zh-CN" altLang="en-US" sz="2400" dirty="0">
              <a:solidFill>
                <a:srgbClr val="FF0000"/>
              </a:solidFill>
            </a:endParaRPr>
          </a:p>
        </p:txBody>
      </p:sp>
    </p:spTree>
    <p:extLst>
      <p:ext uri="{BB962C8B-B14F-4D97-AF65-F5344CB8AC3E}">
        <p14:creationId xmlns:p14="http://schemas.microsoft.com/office/powerpoint/2010/main" val="23008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最长公共子</a:t>
            </a:r>
            <a:r>
              <a:rPr lang="zh-CN" altLang="en-US" b="1" dirty="0" smtClean="0">
                <a:latin typeface="黑体" panose="02010609060101010101" pitchFamily="49" charset="-122"/>
                <a:ea typeface="黑体" panose="02010609060101010101" pitchFamily="49" charset="-122"/>
              </a:rPr>
              <a:t>序列 </a:t>
            </a:r>
            <a:r>
              <a:rPr lang="en-US" altLang="zh-CN" b="1" dirty="0" smtClean="0">
                <a:latin typeface="黑体" panose="02010609060101010101" pitchFamily="49" charset="-122"/>
                <a:ea typeface="黑体" panose="02010609060101010101" pitchFamily="49" charset="-122"/>
              </a:rPr>
              <a:t>fzoj1565</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003996"/>
            <a:ext cx="10058400" cy="2374574"/>
          </a:xfrm>
        </p:spPr>
        <p:txBody>
          <a:bodyPr>
            <a:normAutofit fontScale="85000" lnSpcReduction="20000"/>
          </a:bodyPr>
          <a:lstStyle/>
          <a:p>
            <a:r>
              <a:rPr lang="zh-CN" altLang="zh-CN" sz="2800" dirty="0" smtClean="0"/>
              <a:t>【问题描述】</a:t>
            </a:r>
            <a:endParaRPr lang="en-US" altLang="zh-CN" sz="2800" dirty="0" smtClean="0"/>
          </a:p>
          <a:p>
            <a:r>
              <a:rPr lang="zh-CN" altLang="en-US" dirty="0"/>
              <a:t>一个给定序列的子序列是在该序列中删去若干元素后得到的序列。确切地说，若给定序列</a:t>
            </a:r>
            <a:r>
              <a:rPr lang="en-US" altLang="zh-CN" dirty="0"/>
              <a:t>X= { x1, x2,…, </a:t>
            </a:r>
            <a:r>
              <a:rPr lang="en-US" altLang="zh-CN" dirty="0" err="1"/>
              <a:t>xm</a:t>
            </a:r>
            <a:r>
              <a:rPr lang="en-US" altLang="zh-CN" dirty="0"/>
              <a:t>}</a:t>
            </a:r>
            <a:r>
              <a:rPr lang="zh-CN" altLang="en-US" dirty="0"/>
              <a:t>，则另一序列</a:t>
            </a:r>
            <a:r>
              <a:rPr lang="en-US" altLang="zh-CN" dirty="0"/>
              <a:t>Z= {z1, z2,…, </a:t>
            </a:r>
            <a:r>
              <a:rPr lang="en-US" altLang="zh-CN" dirty="0" err="1"/>
              <a:t>zk</a:t>
            </a:r>
            <a:r>
              <a:rPr lang="en-US" altLang="zh-CN" dirty="0"/>
              <a:t>}</a:t>
            </a:r>
            <a:r>
              <a:rPr lang="zh-CN" altLang="en-US" dirty="0"/>
              <a:t>是</a:t>
            </a:r>
            <a:r>
              <a:rPr lang="en-US" altLang="zh-CN" dirty="0"/>
              <a:t>X</a:t>
            </a:r>
            <a:r>
              <a:rPr lang="zh-CN" altLang="en-US" dirty="0"/>
              <a:t>的子序列是指存在一个严格递增的下标序列 </a:t>
            </a:r>
            <a:r>
              <a:rPr lang="en-US" altLang="zh-CN" dirty="0"/>
              <a:t>{i1, i2,…, </a:t>
            </a:r>
            <a:r>
              <a:rPr lang="en-US" altLang="zh-CN" dirty="0" err="1"/>
              <a:t>ik</a:t>
            </a:r>
            <a:r>
              <a:rPr lang="en-US" altLang="zh-CN" dirty="0"/>
              <a:t>}</a:t>
            </a:r>
            <a:r>
              <a:rPr lang="zh-CN" altLang="en-US" dirty="0"/>
              <a:t>，使得对于所有</a:t>
            </a:r>
            <a:r>
              <a:rPr lang="en-US" altLang="zh-CN" dirty="0"/>
              <a:t>j=1,2,…,k</a:t>
            </a:r>
            <a:r>
              <a:rPr lang="zh-CN" altLang="en-US" dirty="0"/>
              <a:t>有 </a:t>
            </a:r>
            <a:r>
              <a:rPr lang="en-US" altLang="zh-CN" dirty="0" err="1"/>
              <a:t>Xij</a:t>
            </a:r>
            <a:r>
              <a:rPr lang="en-US" altLang="zh-CN" dirty="0"/>
              <a:t>=</a:t>
            </a:r>
            <a:r>
              <a:rPr lang="en-US" altLang="zh-CN" dirty="0" err="1"/>
              <a:t>Zj</a:t>
            </a:r>
            <a:r>
              <a:rPr lang="zh-CN" altLang="en-US" dirty="0" smtClean="0"/>
              <a:t>。</a:t>
            </a:r>
            <a:endParaRPr lang="zh-CN" altLang="en-US" dirty="0"/>
          </a:p>
          <a:p>
            <a:r>
              <a:rPr lang="zh-CN" altLang="en-US" dirty="0"/>
              <a:t> 例如，序列</a:t>
            </a:r>
            <a:r>
              <a:rPr lang="en-US" altLang="zh-CN" dirty="0"/>
              <a:t>Z={B,C,D,B}</a:t>
            </a:r>
            <a:r>
              <a:rPr lang="zh-CN" altLang="en-US" dirty="0"/>
              <a:t>是序列</a:t>
            </a:r>
            <a:r>
              <a:rPr lang="en-US" altLang="zh-CN" dirty="0"/>
              <a:t>X={A,B,C,B,D,A,B}</a:t>
            </a:r>
            <a:r>
              <a:rPr lang="zh-CN" altLang="en-US" dirty="0"/>
              <a:t>的子序列，相应的递增下标序列为</a:t>
            </a:r>
            <a:r>
              <a:rPr lang="en-US" altLang="zh-CN" dirty="0"/>
              <a:t>{2,3,5,7}</a:t>
            </a:r>
            <a:r>
              <a:rPr lang="zh-CN" altLang="en-US" dirty="0"/>
              <a:t>。给定两个序列</a:t>
            </a:r>
            <a:r>
              <a:rPr lang="en-US" altLang="zh-CN" dirty="0"/>
              <a:t>X</a:t>
            </a:r>
            <a:r>
              <a:rPr lang="zh-CN" altLang="en-US" dirty="0"/>
              <a:t>和</a:t>
            </a:r>
            <a:r>
              <a:rPr lang="en-US" altLang="zh-CN" dirty="0"/>
              <a:t>Y</a:t>
            </a:r>
            <a:r>
              <a:rPr lang="zh-CN" altLang="en-US" dirty="0"/>
              <a:t>，当另一序列</a:t>
            </a:r>
            <a:r>
              <a:rPr lang="en-US" altLang="zh-CN" dirty="0"/>
              <a:t>Z</a:t>
            </a:r>
            <a:r>
              <a:rPr lang="zh-CN" altLang="en-US" dirty="0"/>
              <a:t>既是</a:t>
            </a:r>
            <a:r>
              <a:rPr lang="en-US" altLang="zh-CN" dirty="0"/>
              <a:t>X</a:t>
            </a:r>
            <a:r>
              <a:rPr lang="zh-CN" altLang="en-US" dirty="0"/>
              <a:t>的子序列又是</a:t>
            </a:r>
            <a:r>
              <a:rPr lang="en-US" altLang="zh-CN" dirty="0"/>
              <a:t>Y</a:t>
            </a:r>
            <a:r>
              <a:rPr lang="zh-CN" altLang="en-US" dirty="0"/>
              <a:t>的子序列时，称</a:t>
            </a:r>
            <a:r>
              <a:rPr lang="en-US" altLang="zh-CN" dirty="0"/>
              <a:t>Z</a:t>
            </a:r>
            <a:r>
              <a:rPr lang="zh-CN" altLang="en-US" dirty="0"/>
              <a:t>是序列</a:t>
            </a:r>
            <a:r>
              <a:rPr lang="en-US" altLang="zh-CN" dirty="0"/>
              <a:t>X</a:t>
            </a:r>
            <a:r>
              <a:rPr lang="zh-CN" altLang="en-US" dirty="0"/>
              <a:t>和</a:t>
            </a:r>
            <a:r>
              <a:rPr lang="en-US" altLang="zh-CN" dirty="0"/>
              <a:t>Y</a:t>
            </a:r>
            <a:r>
              <a:rPr lang="zh-CN" altLang="en-US" dirty="0"/>
              <a:t>的公共子序列。例如，若</a:t>
            </a:r>
            <a:r>
              <a:rPr lang="en-US" altLang="zh-CN" dirty="0"/>
              <a:t>X= { A, B, C, B, D, A, B}</a:t>
            </a:r>
            <a:r>
              <a:rPr lang="zh-CN" altLang="en-US" dirty="0"/>
              <a:t>和</a:t>
            </a:r>
            <a:r>
              <a:rPr lang="en-US" altLang="zh-CN" dirty="0"/>
              <a:t>Y= {B, D, C, A, B, A}</a:t>
            </a:r>
            <a:r>
              <a:rPr lang="zh-CN" altLang="en-US" dirty="0"/>
              <a:t>，则序列</a:t>
            </a:r>
            <a:r>
              <a:rPr lang="en-US" altLang="zh-CN" dirty="0"/>
              <a:t>{B,C,A}</a:t>
            </a:r>
            <a:r>
              <a:rPr lang="zh-CN" altLang="en-US" dirty="0"/>
              <a:t>是</a:t>
            </a:r>
            <a:r>
              <a:rPr lang="en-US" altLang="zh-CN" dirty="0"/>
              <a:t>X</a:t>
            </a:r>
            <a:r>
              <a:rPr lang="zh-CN" altLang="en-US" dirty="0"/>
              <a:t>和</a:t>
            </a:r>
            <a:r>
              <a:rPr lang="en-US" altLang="zh-CN" dirty="0"/>
              <a:t>Y</a:t>
            </a:r>
            <a:r>
              <a:rPr lang="zh-CN" altLang="en-US" dirty="0"/>
              <a:t>的一个公共子序列，序列</a:t>
            </a:r>
            <a:r>
              <a:rPr lang="en-US" altLang="zh-CN" dirty="0"/>
              <a:t>{B,C,B,A}</a:t>
            </a:r>
            <a:r>
              <a:rPr lang="zh-CN" altLang="en-US" dirty="0"/>
              <a:t>也是</a:t>
            </a:r>
            <a:r>
              <a:rPr lang="en-US" altLang="zh-CN" dirty="0"/>
              <a:t>X</a:t>
            </a:r>
            <a:r>
              <a:rPr lang="zh-CN" altLang="en-US" dirty="0"/>
              <a:t>和</a:t>
            </a:r>
            <a:r>
              <a:rPr lang="en-US" altLang="zh-CN" dirty="0"/>
              <a:t>Y</a:t>
            </a:r>
            <a:r>
              <a:rPr lang="zh-CN" altLang="en-US" dirty="0"/>
              <a:t>的一个公共子序列。而且，后者是</a:t>
            </a:r>
            <a:r>
              <a:rPr lang="en-US" altLang="zh-CN" dirty="0"/>
              <a:t>X</a:t>
            </a:r>
            <a:r>
              <a:rPr lang="zh-CN" altLang="en-US" dirty="0"/>
              <a:t>和</a:t>
            </a:r>
            <a:r>
              <a:rPr lang="en-US" altLang="zh-CN" dirty="0"/>
              <a:t>Y</a:t>
            </a:r>
            <a:r>
              <a:rPr lang="zh-CN" altLang="en-US" dirty="0"/>
              <a:t>的一个最长公共子序列，因为</a:t>
            </a:r>
            <a:r>
              <a:rPr lang="en-US" altLang="zh-CN" dirty="0"/>
              <a:t>X</a:t>
            </a:r>
            <a:r>
              <a:rPr lang="zh-CN" altLang="en-US" dirty="0"/>
              <a:t>和</a:t>
            </a:r>
            <a:r>
              <a:rPr lang="en-US" altLang="zh-CN" dirty="0"/>
              <a:t>Y</a:t>
            </a:r>
            <a:r>
              <a:rPr lang="zh-CN" altLang="en-US" dirty="0"/>
              <a:t>没有长度大于</a:t>
            </a:r>
            <a:r>
              <a:rPr lang="en-US" altLang="zh-CN" dirty="0"/>
              <a:t>4</a:t>
            </a:r>
            <a:r>
              <a:rPr lang="zh-CN" altLang="en-US" dirty="0"/>
              <a:t>的公共子序列。给定两个序列</a:t>
            </a:r>
            <a:r>
              <a:rPr lang="en-US" altLang="zh-CN" dirty="0"/>
              <a:t>X= {x1, x2, …, </a:t>
            </a:r>
            <a:r>
              <a:rPr lang="en-US" altLang="zh-CN" dirty="0" err="1"/>
              <a:t>xm</a:t>
            </a:r>
            <a:r>
              <a:rPr lang="en-US" altLang="zh-CN" dirty="0"/>
              <a:t>}</a:t>
            </a:r>
            <a:r>
              <a:rPr lang="zh-CN" altLang="en-US" dirty="0"/>
              <a:t>和</a:t>
            </a:r>
            <a:r>
              <a:rPr lang="en-US" altLang="zh-CN" dirty="0"/>
              <a:t>Y= {y1, y2, … , </a:t>
            </a:r>
            <a:r>
              <a:rPr lang="en-US" altLang="zh-CN" dirty="0" err="1"/>
              <a:t>yn</a:t>
            </a:r>
            <a:r>
              <a:rPr lang="en-US" altLang="zh-CN" dirty="0"/>
              <a:t>}</a:t>
            </a:r>
            <a:r>
              <a:rPr lang="zh-CN" altLang="en-US" dirty="0"/>
              <a:t>，要求找出</a:t>
            </a:r>
            <a:r>
              <a:rPr lang="en-US" altLang="zh-CN" dirty="0"/>
              <a:t>X</a:t>
            </a:r>
            <a:r>
              <a:rPr lang="zh-CN" altLang="en-US" dirty="0"/>
              <a:t>和</a:t>
            </a:r>
            <a:r>
              <a:rPr lang="en-US" altLang="zh-CN" dirty="0"/>
              <a:t>Y</a:t>
            </a:r>
            <a:r>
              <a:rPr lang="zh-CN" altLang="en-US" dirty="0"/>
              <a:t>的一个最长公共子序列。</a:t>
            </a:r>
            <a:endParaRPr lang="zh-CN" altLang="zh-CN" dirty="0"/>
          </a:p>
        </p:txBody>
      </p:sp>
      <p:sp>
        <p:nvSpPr>
          <p:cNvPr id="4" name="文本框 3"/>
          <p:cNvSpPr txBox="1"/>
          <p:nvPr/>
        </p:nvSpPr>
        <p:spPr>
          <a:xfrm>
            <a:off x="1406769" y="4645206"/>
            <a:ext cx="2154116" cy="1200329"/>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阶段：</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动态转移方程：</a:t>
            </a: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4038307" y="4478153"/>
            <a:ext cx="4176346" cy="461665"/>
          </a:xfrm>
          <a:prstGeom prst="rect">
            <a:avLst/>
          </a:prstGeom>
          <a:noFill/>
        </p:spPr>
        <p:txBody>
          <a:bodyPr wrap="square" rtlCol="0">
            <a:spAutoFit/>
          </a:bodyPr>
          <a:lstStyle/>
          <a:p>
            <a:r>
              <a:rPr lang="zh-CN" altLang="en-US" sz="2400" dirty="0" smtClean="0">
                <a:solidFill>
                  <a:srgbClr val="FF0000"/>
                </a:solidFill>
              </a:rPr>
              <a:t>子序列长度</a:t>
            </a:r>
            <a:endParaRPr lang="zh-CN" altLang="en-US" sz="2400" dirty="0">
              <a:solidFill>
                <a:srgbClr val="FF0000"/>
              </a:solidFill>
            </a:endParaRPr>
          </a:p>
        </p:txBody>
      </p:sp>
      <p:sp>
        <p:nvSpPr>
          <p:cNvPr id="6" name="文本框 5"/>
          <p:cNvSpPr txBox="1"/>
          <p:nvPr/>
        </p:nvSpPr>
        <p:spPr>
          <a:xfrm>
            <a:off x="4141177" y="5383870"/>
            <a:ext cx="5662246" cy="461665"/>
          </a:xfrm>
          <a:prstGeom prst="rect">
            <a:avLst/>
          </a:prstGeom>
          <a:noFill/>
        </p:spPr>
        <p:txBody>
          <a:bodyPr wrap="square" rtlCol="0">
            <a:spAutoFit/>
          </a:bodyPr>
          <a:lstStyle/>
          <a:p>
            <a:r>
              <a:rPr lang="en-US" altLang="zh-CN" sz="2400" dirty="0" smtClean="0">
                <a:solidFill>
                  <a:srgbClr val="FF0000"/>
                </a:solidFill>
              </a:rPr>
              <a:t>f[</a:t>
            </a:r>
            <a:r>
              <a:rPr lang="en-US" altLang="zh-CN" sz="2400" dirty="0" err="1" smtClean="0">
                <a:solidFill>
                  <a:srgbClr val="FF0000"/>
                </a:solidFill>
              </a:rPr>
              <a:t>i</a:t>
            </a:r>
            <a:r>
              <a:rPr lang="en-US" altLang="zh-CN" sz="2400" dirty="0" smtClean="0">
                <a:solidFill>
                  <a:srgbClr val="FF0000"/>
                </a:solidFill>
              </a:rPr>
              <a:t>][j</a:t>
            </a:r>
            <a:r>
              <a:rPr lang="en-US" altLang="zh-CN" sz="2400" dirty="0" smtClean="0">
                <a:solidFill>
                  <a:srgbClr val="FF0000"/>
                </a:solidFill>
              </a:rPr>
              <a:t>]=</a:t>
            </a:r>
            <a:endParaRPr lang="en-US" altLang="zh-CN" sz="2400" dirty="0" smtClean="0">
              <a:solidFill>
                <a:srgbClr val="FF0000"/>
              </a:solidFill>
              <a:ea typeface="Cambria Math" panose="02040503050406030204" pitchFamily="18" charset="0"/>
            </a:endParaRPr>
          </a:p>
        </p:txBody>
      </p:sp>
      <p:sp>
        <p:nvSpPr>
          <p:cNvPr id="7" name="文本框 6"/>
          <p:cNvSpPr txBox="1"/>
          <p:nvPr/>
        </p:nvSpPr>
        <p:spPr>
          <a:xfrm>
            <a:off x="5099538" y="4931012"/>
            <a:ext cx="5662246" cy="461665"/>
          </a:xfrm>
          <a:prstGeom prst="rect">
            <a:avLst/>
          </a:prstGeom>
          <a:noFill/>
        </p:spPr>
        <p:txBody>
          <a:bodyPr wrap="square" rtlCol="0">
            <a:spAutoFit/>
          </a:bodyPr>
          <a:lstStyle/>
          <a:p>
            <a:r>
              <a:rPr lang="en-US" altLang="zh-CN" sz="2400" dirty="0" smtClean="0">
                <a:solidFill>
                  <a:srgbClr val="FF0000"/>
                </a:solidFill>
              </a:rPr>
              <a:t>f[i-1][j-1]+1 </a:t>
            </a:r>
            <a:r>
              <a:rPr lang="en-US" altLang="zh-CN" sz="2400" dirty="0">
                <a:solidFill>
                  <a:srgbClr val="FF0000"/>
                </a:solidFill>
              </a:rPr>
              <a:t>(a[</a:t>
            </a:r>
            <a:r>
              <a:rPr lang="en-US" altLang="zh-CN" sz="2400" dirty="0" err="1">
                <a:solidFill>
                  <a:srgbClr val="FF0000"/>
                </a:solidFill>
              </a:rPr>
              <a:t>i</a:t>
            </a:r>
            <a:r>
              <a:rPr lang="en-US" altLang="zh-CN" sz="2400" dirty="0">
                <a:solidFill>
                  <a:srgbClr val="FF0000"/>
                </a:solidFill>
              </a:rPr>
              <a:t>]==b[j])</a:t>
            </a:r>
            <a:endParaRPr lang="en-US" altLang="zh-CN" sz="2400" dirty="0" smtClean="0">
              <a:solidFill>
                <a:srgbClr val="FF0000"/>
              </a:solidFill>
              <a:ea typeface="Cambria Math" panose="02040503050406030204" pitchFamily="18" charset="0"/>
            </a:endParaRPr>
          </a:p>
        </p:txBody>
      </p:sp>
      <p:sp>
        <p:nvSpPr>
          <p:cNvPr id="8" name="文本框 7"/>
          <p:cNvSpPr txBox="1"/>
          <p:nvPr/>
        </p:nvSpPr>
        <p:spPr>
          <a:xfrm>
            <a:off x="5099538" y="5714286"/>
            <a:ext cx="5662246" cy="461665"/>
          </a:xfrm>
          <a:prstGeom prst="rect">
            <a:avLst/>
          </a:prstGeom>
          <a:noFill/>
        </p:spPr>
        <p:txBody>
          <a:bodyPr wrap="square" rtlCol="0">
            <a:spAutoFit/>
          </a:bodyPr>
          <a:lstStyle/>
          <a:p>
            <a:r>
              <a:rPr lang="en-US" altLang="zh-CN" sz="2400" dirty="0">
                <a:solidFill>
                  <a:srgbClr val="FF0000"/>
                </a:solidFill>
              </a:rPr>
              <a:t>max(f[i-1][</a:t>
            </a:r>
            <a:r>
              <a:rPr lang="en-US" altLang="zh-CN" sz="2400" dirty="0" smtClean="0">
                <a:solidFill>
                  <a:srgbClr val="FF0000"/>
                </a:solidFill>
              </a:rPr>
              <a:t>j],</a:t>
            </a:r>
            <a:r>
              <a:rPr lang="en-US" altLang="zh-CN" sz="2400" dirty="0">
                <a:solidFill>
                  <a:srgbClr val="FF0000"/>
                </a:solidFill>
              </a:rPr>
              <a:t>f[</a:t>
            </a:r>
            <a:r>
              <a:rPr lang="en-US" altLang="zh-CN" sz="2400" dirty="0" err="1">
                <a:solidFill>
                  <a:srgbClr val="FF0000"/>
                </a:solidFill>
              </a:rPr>
              <a:t>i</a:t>
            </a:r>
            <a:r>
              <a:rPr lang="en-US" altLang="zh-CN" sz="2400" dirty="0">
                <a:solidFill>
                  <a:srgbClr val="FF0000"/>
                </a:solidFill>
              </a:rPr>
              <a:t>][</a:t>
            </a:r>
            <a:r>
              <a:rPr lang="en-US" altLang="zh-CN" sz="2400" dirty="0" smtClean="0">
                <a:solidFill>
                  <a:srgbClr val="FF0000"/>
                </a:solidFill>
              </a:rPr>
              <a:t>j-1]) </a:t>
            </a:r>
            <a:r>
              <a:rPr lang="en-US" altLang="zh-CN" sz="2400" dirty="0">
                <a:solidFill>
                  <a:srgbClr val="FF0000"/>
                </a:solidFill>
              </a:rPr>
              <a:t>(a[</a:t>
            </a:r>
            <a:r>
              <a:rPr lang="en-US" altLang="zh-CN" sz="2400" dirty="0" err="1">
                <a:solidFill>
                  <a:srgbClr val="FF0000"/>
                </a:solidFill>
              </a:rPr>
              <a:t>i</a:t>
            </a:r>
            <a:r>
              <a:rPr lang="en-US" altLang="zh-CN" sz="2400" dirty="0" smtClean="0">
                <a:solidFill>
                  <a:srgbClr val="FF0000"/>
                </a:solidFill>
              </a:rPr>
              <a:t>]!=</a:t>
            </a:r>
            <a:r>
              <a:rPr lang="en-US" altLang="zh-CN" sz="2400" dirty="0">
                <a:solidFill>
                  <a:srgbClr val="FF0000"/>
                </a:solidFill>
              </a:rPr>
              <a:t>b[j])</a:t>
            </a:r>
            <a:endParaRPr lang="en-US" altLang="zh-CN" sz="2400" dirty="0">
              <a:solidFill>
                <a:srgbClr val="FF0000"/>
              </a:solidFill>
              <a:ea typeface="Cambria Math" panose="02040503050406030204" pitchFamily="18" charset="0"/>
            </a:endParaRPr>
          </a:p>
        </p:txBody>
      </p:sp>
    </p:spTree>
    <p:extLst>
      <p:ext uri="{BB962C8B-B14F-4D97-AF65-F5344CB8AC3E}">
        <p14:creationId xmlns:p14="http://schemas.microsoft.com/office/powerpoint/2010/main" val="4936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459</TotalTime>
  <Words>1968</Words>
  <Application>Microsoft Office PowerPoint</Application>
  <PresentationFormat>宽屏</PresentationFormat>
  <Paragraphs>139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宋体</vt:lpstr>
      <vt:lpstr>微软雅黑</vt:lpstr>
      <vt:lpstr>Arial</vt:lpstr>
      <vt:lpstr>Calibri</vt:lpstr>
      <vt:lpstr>Calibri Light</vt:lpstr>
      <vt:lpstr>Cambria Math</vt:lpstr>
      <vt:lpstr>回顾</vt:lpstr>
      <vt:lpstr>动态规划</vt:lpstr>
      <vt:lpstr>PowerPoint 演示文稿</vt:lpstr>
      <vt:lpstr>DP的一般模式</vt:lpstr>
      <vt:lpstr>DP的一般类型</vt:lpstr>
      <vt:lpstr>PowerPoint 演示文稿</vt:lpstr>
      <vt:lpstr>最长上升子序列  fz.openjudge.cn/dp2/2</vt:lpstr>
      <vt:lpstr>合并石子 fzoj1555</vt:lpstr>
      <vt:lpstr>机器分配 fzoj1583</vt:lpstr>
      <vt:lpstr>最长公共子序列 fzoj1565</vt:lpstr>
      <vt:lpstr>背包问题 FZOJ1627</vt:lpstr>
      <vt:lpstr>完全背包 FZOJ1628</vt:lpstr>
      <vt:lpstr>庆功会（多重背包 ） FZOJ 1629</vt:lpstr>
      <vt:lpstr>混合背包 FZOJ1630</vt:lpstr>
      <vt:lpstr>分组背包 FZOJ1632</vt:lpstr>
      <vt:lpstr>打包（二维费用） FZOJ1615</vt:lpstr>
      <vt:lpstr>金明的预算方案（可依赖背包问题） FZOJ 1072</vt:lpstr>
      <vt:lpstr>货币系统（输出数量） FZOJ 1633</vt:lpstr>
      <vt:lpstr>其他问题</vt:lpstr>
      <vt:lpstr>PowerPoint 演示文稿</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1-25题解</dc:title>
  <dc:creator>潘玉斌</dc:creator>
  <cp:lastModifiedBy>IDC</cp:lastModifiedBy>
  <cp:revision>54</cp:revision>
  <dcterms:created xsi:type="dcterms:W3CDTF">2016-01-23T12:10:22Z</dcterms:created>
  <dcterms:modified xsi:type="dcterms:W3CDTF">2016-09-27T11:14:35Z</dcterms:modified>
</cp:coreProperties>
</file>