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7" r:id="rId4"/>
    <p:sldId id="319" r:id="rId5"/>
    <p:sldId id="318" r:id="rId6"/>
    <p:sldId id="320" r:id="rId7"/>
    <p:sldId id="322" r:id="rId8"/>
    <p:sldId id="323" r:id="rId9"/>
    <p:sldId id="321" r:id="rId10"/>
    <p:sldId id="311" r:id="rId11"/>
    <p:sldId id="324" r:id="rId12"/>
    <p:sldId id="293"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21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F4CC3DE-484F-44BE-B843-A4025DC526BA}" type="datetimeFigureOut">
              <a:rPr lang="zh-CN" altLang="en-US" smtClean="0"/>
              <a:t>2016/10/12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479580-690C-4EDF-A399-FAE5FD89AF1C}"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773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F4CC3DE-484F-44BE-B843-A4025DC526BA}" type="datetimeFigureOut">
              <a:rPr lang="zh-CN" altLang="en-US" smtClean="0"/>
              <a:t>2016/10/12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479580-690C-4EDF-A399-FAE5FD89AF1C}" type="slidenum">
              <a:rPr lang="zh-CN" altLang="en-US" smtClean="0"/>
              <a:t>‹#›</a:t>
            </a:fld>
            <a:endParaRPr lang="zh-CN" altLang="en-US"/>
          </a:p>
        </p:txBody>
      </p:sp>
    </p:spTree>
    <p:extLst>
      <p:ext uri="{BB962C8B-B14F-4D97-AF65-F5344CB8AC3E}">
        <p14:creationId xmlns:p14="http://schemas.microsoft.com/office/powerpoint/2010/main" val="122430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F4CC3DE-484F-44BE-B843-A4025DC526BA}" type="datetimeFigureOut">
              <a:rPr lang="zh-CN" altLang="en-US" smtClean="0"/>
              <a:t>2016/10/12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479580-690C-4EDF-A399-FAE5FD89AF1C}" type="slidenum">
              <a:rPr lang="zh-CN" altLang="en-US" smtClean="0"/>
              <a:t>‹#›</a:t>
            </a:fld>
            <a:endParaRPr lang="zh-CN" altLang="en-US"/>
          </a:p>
        </p:txBody>
      </p:sp>
    </p:spTree>
    <p:extLst>
      <p:ext uri="{BB962C8B-B14F-4D97-AF65-F5344CB8AC3E}">
        <p14:creationId xmlns:p14="http://schemas.microsoft.com/office/powerpoint/2010/main" val="2965647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F4CC3DE-484F-44BE-B843-A4025DC526BA}" type="datetimeFigureOut">
              <a:rPr lang="zh-CN" altLang="en-US" smtClean="0"/>
              <a:t>2016/10/12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479580-690C-4EDF-A399-FAE5FD89AF1C}" type="slidenum">
              <a:rPr lang="zh-CN" altLang="en-US" smtClean="0"/>
              <a:t>‹#›</a:t>
            </a:fld>
            <a:endParaRPr lang="zh-CN" altLang="en-US"/>
          </a:p>
        </p:txBody>
      </p:sp>
    </p:spTree>
    <p:extLst>
      <p:ext uri="{BB962C8B-B14F-4D97-AF65-F5344CB8AC3E}">
        <p14:creationId xmlns:p14="http://schemas.microsoft.com/office/powerpoint/2010/main" val="1205953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F4CC3DE-484F-44BE-B843-A4025DC526BA}" type="datetimeFigureOut">
              <a:rPr lang="zh-CN" altLang="en-US" smtClean="0"/>
              <a:t>2016/10/12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479580-690C-4EDF-A399-FAE5FD89AF1C}"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24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F4CC3DE-484F-44BE-B843-A4025DC526BA}" type="datetimeFigureOut">
              <a:rPr lang="zh-CN" altLang="en-US" smtClean="0"/>
              <a:t>2016/10/12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479580-690C-4EDF-A399-FAE5FD89AF1C}" type="slidenum">
              <a:rPr lang="zh-CN" altLang="en-US" smtClean="0"/>
              <a:t>‹#›</a:t>
            </a:fld>
            <a:endParaRPr lang="zh-CN" altLang="en-US"/>
          </a:p>
        </p:txBody>
      </p:sp>
    </p:spTree>
    <p:extLst>
      <p:ext uri="{BB962C8B-B14F-4D97-AF65-F5344CB8AC3E}">
        <p14:creationId xmlns:p14="http://schemas.microsoft.com/office/powerpoint/2010/main" val="850628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F4CC3DE-484F-44BE-B843-A4025DC526BA}" type="datetimeFigureOut">
              <a:rPr lang="zh-CN" altLang="en-US" smtClean="0"/>
              <a:t>2016/10/12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A479580-690C-4EDF-A399-FAE5FD89AF1C}" type="slidenum">
              <a:rPr lang="zh-CN" altLang="en-US" smtClean="0"/>
              <a:t>‹#›</a:t>
            </a:fld>
            <a:endParaRPr lang="zh-CN" altLang="en-US"/>
          </a:p>
        </p:txBody>
      </p:sp>
    </p:spTree>
    <p:extLst>
      <p:ext uri="{BB962C8B-B14F-4D97-AF65-F5344CB8AC3E}">
        <p14:creationId xmlns:p14="http://schemas.microsoft.com/office/powerpoint/2010/main" val="236307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F4CC3DE-484F-44BE-B843-A4025DC526BA}" type="datetimeFigureOut">
              <a:rPr lang="zh-CN" altLang="en-US" smtClean="0"/>
              <a:t>2016/10/12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A479580-690C-4EDF-A399-FAE5FD89AF1C}" type="slidenum">
              <a:rPr lang="zh-CN" altLang="en-US" smtClean="0"/>
              <a:t>‹#›</a:t>
            </a:fld>
            <a:endParaRPr lang="zh-CN" altLang="en-US"/>
          </a:p>
        </p:txBody>
      </p:sp>
    </p:spTree>
    <p:extLst>
      <p:ext uri="{BB962C8B-B14F-4D97-AF65-F5344CB8AC3E}">
        <p14:creationId xmlns:p14="http://schemas.microsoft.com/office/powerpoint/2010/main" val="3880075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F4CC3DE-484F-44BE-B843-A4025DC526BA}" type="datetimeFigureOut">
              <a:rPr lang="zh-CN" altLang="en-US" smtClean="0"/>
              <a:t>2016/10/12</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7A479580-690C-4EDF-A399-FAE5FD89AF1C}" type="slidenum">
              <a:rPr lang="zh-CN" altLang="en-US" smtClean="0"/>
              <a:t>‹#›</a:t>
            </a:fld>
            <a:endParaRPr lang="zh-CN" altLang="en-US"/>
          </a:p>
        </p:txBody>
      </p:sp>
    </p:spTree>
    <p:extLst>
      <p:ext uri="{BB962C8B-B14F-4D97-AF65-F5344CB8AC3E}">
        <p14:creationId xmlns:p14="http://schemas.microsoft.com/office/powerpoint/2010/main" val="24197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F4CC3DE-484F-44BE-B843-A4025DC526BA}" type="datetimeFigureOut">
              <a:rPr lang="zh-CN" altLang="en-US" smtClean="0"/>
              <a:t>2016/10/12</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479580-690C-4EDF-A399-FAE5FD89AF1C}" type="slidenum">
              <a:rPr lang="zh-CN" altLang="en-US" smtClean="0"/>
              <a:t>‹#›</a:t>
            </a:fld>
            <a:endParaRPr lang="zh-CN" altLang="en-US"/>
          </a:p>
        </p:txBody>
      </p:sp>
    </p:spTree>
    <p:extLst>
      <p:ext uri="{BB962C8B-B14F-4D97-AF65-F5344CB8AC3E}">
        <p14:creationId xmlns:p14="http://schemas.microsoft.com/office/powerpoint/2010/main" val="2986602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F4CC3DE-484F-44BE-B843-A4025DC526BA}" type="datetimeFigureOut">
              <a:rPr lang="zh-CN" altLang="en-US" smtClean="0"/>
              <a:t>2016/10/12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479580-690C-4EDF-A399-FAE5FD89AF1C}" type="slidenum">
              <a:rPr lang="zh-CN" altLang="en-US" smtClean="0"/>
              <a:t>‹#›</a:t>
            </a:fld>
            <a:endParaRPr lang="zh-CN" altLang="en-US"/>
          </a:p>
        </p:txBody>
      </p:sp>
    </p:spTree>
    <p:extLst>
      <p:ext uri="{BB962C8B-B14F-4D97-AF65-F5344CB8AC3E}">
        <p14:creationId xmlns:p14="http://schemas.microsoft.com/office/powerpoint/2010/main" val="239041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F4CC3DE-484F-44BE-B843-A4025DC526BA}" type="datetimeFigureOut">
              <a:rPr lang="zh-CN" altLang="en-US" smtClean="0"/>
              <a:t>2016/10/12</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479580-690C-4EDF-A399-FAE5FD89AF1C}"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1276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latin typeface="微软雅黑" panose="020B0503020204020204" pitchFamily="34" charset="-122"/>
                <a:ea typeface="微软雅黑" panose="020B0503020204020204" pitchFamily="34" charset="-122"/>
              </a:rPr>
              <a:t>交流与讲解</a:t>
            </a:r>
            <a:endParaRPr lang="zh-CN" altLang="en-US" b="1"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057521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黑体" panose="02010609060101010101" pitchFamily="49" charset="-122"/>
                <a:ea typeface="黑体" panose="02010609060101010101" pitchFamily="49" charset="-122"/>
              </a:rPr>
              <a:t>party</a:t>
            </a:r>
            <a:endParaRPr lang="zh-CN" altLang="en-US" b="1" dirty="0">
              <a:latin typeface="黑体" panose="02010609060101010101" pitchFamily="49" charset="-122"/>
              <a:ea typeface="黑体" panose="02010609060101010101" pitchFamily="49" charset="-122"/>
            </a:endParaRPr>
          </a:p>
        </p:txBody>
      </p:sp>
      <p:sp>
        <p:nvSpPr>
          <p:cNvPr id="5" name="文本框 4"/>
          <p:cNvSpPr txBox="1"/>
          <p:nvPr/>
        </p:nvSpPr>
        <p:spPr>
          <a:xfrm>
            <a:off x="1248508" y="1925515"/>
            <a:ext cx="9907172" cy="2431435"/>
          </a:xfrm>
          <a:prstGeom prst="rect">
            <a:avLst/>
          </a:prstGeom>
          <a:noFill/>
        </p:spPr>
        <p:txBody>
          <a:bodyPr wrap="square" rtlCol="0">
            <a:spAutoFit/>
          </a:bodyPr>
          <a:lstStyle/>
          <a:p>
            <a:r>
              <a:rPr lang="zh-CN" altLang="en-US" sz="3200" b="1" dirty="0">
                <a:latin typeface="黑体" panose="02010609060101010101" pitchFamily="49" charset="-122"/>
                <a:ea typeface="黑体" panose="02010609060101010101" pitchFamily="49" charset="-122"/>
              </a:rPr>
              <a:t>题意转换：</a:t>
            </a:r>
          </a:p>
          <a:p>
            <a:r>
              <a:rPr lang="zh-CN" altLang="en-US" sz="2400" dirty="0">
                <a:latin typeface="黑体" panose="02010609060101010101" pitchFamily="49" charset="-122"/>
                <a:ea typeface="黑体" panose="02010609060101010101" pitchFamily="49" charset="-122"/>
              </a:rPr>
              <a:t>有</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个正整数</a:t>
            </a:r>
            <a:r>
              <a:rPr lang="en-US" altLang="zh-CN" sz="2400" dirty="0">
                <a:latin typeface="黑体" panose="02010609060101010101" pitchFamily="49" charset="-122"/>
                <a:ea typeface="黑体" panose="02010609060101010101" pitchFamily="49" charset="-122"/>
              </a:rPr>
              <a:t>X1,X2,…,</a:t>
            </a:r>
            <a:r>
              <a:rPr lang="en-US" altLang="zh-CN" sz="2400" dirty="0" err="1">
                <a:latin typeface="黑体" panose="02010609060101010101" pitchFamily="49" charset="-122"/>
                <a:ea typeface="黑体" panose="02010609060101010101" pitchFamily="49" charset="-122"/>
              </a:rPr>
              <a:t>Xn</a:t>
            </a:r>
            <a:r>
              <a:rPr lang="zh-CN" altLang="en-US" sz="2400" dirty="0">
                <a:latin typeface="黑体" panose="02010609060101010101" pitchFamily="49" charset="-122"/>
                <a:ea typeface="黑体" panose="02010609060101010101" pitchFamily="49" charset="-122"/>
              </a:rPr>
              <a:t>，再给出</a:t>
            </a:r>
            <a:r>
              <a:rPr lang="en-US" altLang="zh-CN" sz="2400" dirty="0">
                <a:latin typeface="黑体" panose="02010609060101010101" pitchFamily="49" charset="-122"/>
                <a:ea typeface="黑体" panose="02010609060101010101" pitchFamily="49" charset="-122"/>
              </a:rPr>
              <a:t>m1+m2</a:t>
            </a:r>
            <a:r>
              <a:rPr lang="zh-CN" altLang="en-US" sz="2400" dirty="0">
                <a:latin typeface="黑体" panose="02010609060101010101" pitchFamily="49" charset="-122"/>
                <a:ea typeface="黑体" panose="02010609060101010101" pitchFamily="49" charset="-122"/>
              </a:rPr>
              <a:t>个限制条件，限制分为两类： </a:t>
            </a:r>
          </a:p>
          <a:p>
            <a:r>
              <a:rPr lang="en-US" altLang="zh-CN" sz="2400" dirty="0">
                <a:latin typeface="黑体" panose="02010609060101010101" pitchFamily="49" charset="-122"/>
                <a:ea typeface="黑体" panose="02010609060101010101" pitchFamily="49" charset="-122"/>
              </a:rPr>
              <a:t>1. </a:t>
            </a:r>
            <a:r>
              <a:rPr lang="zh-CN" altLang="en-US" sz="2400" dirty="0">
                <a:latin typeface="黑体" panose="02010609060101010101" pitchFamily="49" charset="-122"/>
                <a:ea typeface="黑体" panose="02010609060101010101" pitchFamily="49" charset="-122"/>
              </a:rPr>
              <a:t>给出</a:t>
            </a:r>
            <a:r>
              <a:rPr lang="en-US" altLang="zh-CN" sz="2400" dirty="0" err="1">
                <a:latin typeface="黑体" panose="02010609060101010101" pitchFamily="49" charset="-122"/>
                <a:ea typeface="黑体" panose="02010609060101010101" pitchFamily="49" charset="-122"/>
              </a:rPr>
              <a:t>a,b</a:t>
            </a:r>
            <a:r>
              <a:rPr lang="en-US" altLang="zh-CN" sz="2400" dirty="0">
                <a:latin typeface="黑体" panose="02010609060101010101" pitchFamily="49" charset="-122"/>
                <a:ea typeface="黑体" panose="02010609060101010101" pitchFamily="49" charset="-122"/>
              </a:rPr>
              <a:t> (1&lt;=</a:t>
            </a:r>
            <a:r>
              <a:rPr lang="en-US" altLang="zh-CN" sz="2400" dirty="0" err="1">
                <a:latin typeface="黑体" panose="02010609060101010101" pitchFamily="49" charset="-122"/>
                <a:ea typeface="黑体" panose="02010609060101010101" pitchFamily="49" charset="-122"/>
              </a:rPr>
              <a:t>a,b</a:t>
            </a:r>
            <a:r>
              <a:rPr lang="en-US" altLang="zh-CN" sz="2400" dirty="0">
                <a:latin typeface="黑体" panose="02010609060101010101" pitchFamily="49" charset="-122"/>
                <a:ea typeface="黑体" panose="02010609060101010101" pitchFamily="49" charset="-122"/>
              </a:rPr>
              <a:t>&lt;=n)</a:t>
            </a:r>
            <a:r>
              <a:rPr lang="zh-CN" altLang="en-US" sz="2400" dirty="0">
                <a:latin typeface="黑体" panose="02010609060101010101" pitchFamily="49" charset="-122"/>
                <a:ea typeface="黑体" panose="02010609060101010101" pitchFamily="49" charset="-122"/>
              </a:rPr>
              <a:t>，要求满足</a:t>
            </a:r>
            <a:r>
              <a:rPr lang="en-US" altLang="zh-CN" sz="2400" dirty="0" err="1">
                <a:latin typeface="黑体" panose="02010609060101010101" pitchFamily="49" charset="-122"/>
                <a:ea typeface="黑体" panose="02010609060101010101" pitchFamily="49" charset="-122"/>
              </a:rPr>
              <a:t>Xa</a:t>
            </a:r>
            <a:r>
              <a:rPr lang="en-US" altLang="zh-CN" sz="2400" dirty="0">
                <a:latin typeface="黑体" panose="02010609060101010101" pitchFamily="49" charset="-122"/>
                <a:ea typeface="黑体" panose="02010609060101010101" pitchFamily="49" charset="-122"/>
              </a:rPr>
              <a:t> + 1 = </a:t>
            </a:r>
            <a:r>
              <a:rPr lang="en-US" altLang="zh-CN" sz="2400" dirty="0" err="1">
                <a:latin typeface="黑体" panose="02010609060101010101" pitchFamily="49" charset="-122"/>
                <a:ea typeface="黑体" panose="02010609060101010101" pitchFamily="49" charset="-122"/>
              </a:rPr>
              <a:t>Xb</a:t>
            </a:r>
            <a:r>
              <a:rPr lang="en-US" altLang="zh-CN" sz="2400" dirty="0">
                <a:latin typeface="黑体" panose="02010609060101010101" pitchFamily="49" charset="-122"/>
                <a:ea typeface="黑体" panose="02010609060101010101" pitchFamily="49" charset="-122"/>
              </a:rPr>
              <a:t> </a:t>
            </a:r>
          </a:p>
          <a:p>
            <a:r>
              <a:rPr lang="en-US" altLang="zh-CN" sz="2400" dirty="0">
                <a:latin typeface="黑体" panose="02010609060101010101" pitchFamily="49" charset="-122"/>
                <a:ea typeface="黑体" panose="02010609060101010101" pitchFamily="49" charset="-122"/>
              </a:rPr>
              <a:t>2. </a:t>
            </a:r>
            <a:r>
              <a:rPr lang="zh-CN" altLang="en-US" sz="2400" dirty="0">
                <a:latin typeface="黑体" panose="02010609060101010101" pitchFamily="49" charset="-122"/>
                <a:ea typeface="黑体" panose="02010609060101010101" pitchFamily="49" charset="-122"/>
              </a:rPr>
              <a:t>给出</a:t>
            </a:r>
            <a:r>
              <a:rPr lang="en-US" altLang="zh-CN" sz="2400" dirty="0" err="1">
                <a:latin typeface="黑体" panose="02010609060101010101" pitchFamily="49" charset="-122"/>
                <a:ea typeface="黑体" panose="02010609060101010101" pitchFamily="49" charset="-122"/>
              </a:rPr>
              <a:t>c,d</a:t>
            </a:r>
            <a:r>
              <a:rPr lang="en-US" altLang="zh-CN" sz="2400" dirty="0">
                <a:latin typeface="黑体" panose="02010609060101010101" pitchFamily="49" charset="-122"/>
                <a:ea typeface="黑体" panose="02010609060101010101" pitchFamily="49" charset="-122"/>
              </a:rPr>
              <a:t> (1&lt;=</a:t>
            </a:r>
            <a:r>
              <a:rPr lang="en-US" altLang="zh-CN" sz="2400" dirty="0" err="1">
                <a:latin typeface="黑体" panose="02010609060101010101" pitchFamily="49" charset="-122"/>
                <a:ea typeface="黑体" panose="02010609060101010101" pitchFamily="49" charset="-122"/>
              </a:rPr>
              <a:t>c,d</a:t>
            </a:r>
            <a:r>
              <a:rPr lang="en-US" altLang="zh-CN" sz="2400" dirty="0">
                <a:latin typeface="黑体" panose="02010609060101010101" pitchFamily="49" charset="-122"/>
                <a:ea typeface="黑体" panose="02010609060101010101" pitchFamily="49" charset="-122"/>
              </a:rPr>
              <a:t>&lt;=n)</a:t>
            </a:r>
            <a:r>
              <a:rPr lang="zh-CN" altLang="en-US" sz="2400" dirty="0">
                <a:latin typeface="黑体" panose="02010609060101010101" pitchFamily="49" charset="-122"/>
                <a:ea typeface="黑体" panose="02010609060101010101" pitchFamily="49" charset="-122"/>
              </a:rPr>
              <a:t>，要求满足</a:t>
            </a:r>
            <a:r>
              <a:rPr lang="en-US" altLang="zh-CN" sz="2400" dirty="0" err="1">
                <a:latin typeface="黑体" panose="02010609060101010101" pitchFamily="49" charset="-122"/>
                <a:ea typeface="黑体" panose="02010609060101010101" pitchFamily="49" charset="-122"/>
              </a:rPr>
              <a:t>Xc</a:t>
            </a:r>
            <a:r>
              <a:rPr lang="en-US" altLang="zh-CN" sz="2400" dirty="0">
                <a:latin typeface="黑体" panose="02010609060101010101" pitchFamily="49" charset="-122"/>
                <a:ea typeface="黑体" panose="02010609060101010101" pitchFamily="49" charset="-122"/>
              </a:rPr>
              <a:t> &lt;= </a:t>
            </a:r>
            <a:r>
              <a:rPr lang="en-US" altLang="zh-CN" sz="2400" dirty="0" err="1">
                <a:latin typeface="黑体" panose="02010609060101010101" pitchFamily="49" charset="-122"/>
                <a:ea typeface="黑体" panose="02010609060101010101" pitchFamily="49" charset="-122"/>
              </a:rPr>
              <a:t>Xd</a:t>
            </a:r>
            <a:r>
              <a:rPr lang="en-US" altLang="zh-CN" sz="2400" dirty="0">
                <a:latin typeface="黑体" panose="02010609060101010101" pitchFamily="49" charset="-122"/>
                <a:ea typeface="黑体" panose="02010609060101010101" pitchFamily="49" charset="-122"/>
              </a:rPr>
              <a:t> </a:t>
            </a:r>
          </a:p>
          <a:p>
            <a:r>
              <a:rPr lang="zh-CN" altLang="en-US" sz="2400" dirty="0">
                <a:latin typeface="黑体" panose="02010609060101010101" pitchFamily="49" charset="-122"/>
                <a:ea typeface="黑体" panose="02010609060101010101" pitchFamily="49" charset="-122"/>
              </a:rPr>
              <a:t>在满足所有限制的条件下，求集合</a:t>
            </a:r>
            <a:r>
              <a:rPr lang="en-US" altLang="zh-CN" sz="2400" dirty="0">
                <a:latin typeface="黑体" panose="02010609060101010101" pitchFamily="49" charset="-122"/>
                <a:ea typeface="黑体" panose="02010609060101010101" pitchFamily="49" charset="-122"/>
              </a:rPr>
              <a:t>{Xi}</a:t>
            </a:r>
            <a:r>
              <a:rPr lang="zh-CN" altLang="en-US" sz="2400" dirty="0">
                <a:latin typeface="黑体" panose="02010609060101010101" pitchFamily="49" charset="-122"/>
                <a:ea typeface="黑体" panose="02010609060101010101" pitchFamily="49" charset="-122"/>
              </a:rPr>
              <a:t>大小的最大值。 </a:t>
            </a:r>
          </a:p>
          <a:p>
            <a:r>
              <a:rPr lang="en-US" altLang="zh-CN" sz="2400" dirty="0">
                <a:latin typeface="黑体" panose="02010609060101010101" pitchFamily="49" charset="-122"/>
                <a:ea typeface="黑体" panose="02010609060101010101" pitchFamily="49" charset="-122"/>
              </a:rPr>
              <a:t>2&lt;=n&lt;=600, 1&lt;=m1+m2&lt;=100,000.</a:t>
            </a:r>
            <a:endParaRPr lang="en-US" altLang="zh-CN" dirty="0" smtClean="0"/>
          </a:p>
        </p:txBody>
      </p:sp>
    </p:spTree>
    <p:extLst>
      <p:ext uri="{BB962C8B-B14F-4D97-AF65-F5344CB8AC3E}">
        <p14:creationId xmlns:p14="http://schemas.microsoft.com/office/powerpoint/2010/main" val="289943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黑体" panose="02010609060101010101" pitchFamily="49" charset="-122"/>
                <a:ea typeface="黑体" panose="02010609060101010101" pitchFamily="49" charset="-122"/>
              </a:rPr>
              <a:t>Party </a:t>
            </a:r>
            <a:r>
              <a:rPr lang="zh-CN" altLang="en-US" b="1" dirty="0" smtClean="0">
                <a:latin typeface="黑体" panose="02010609060101010101" pitchFamily="49" charset="-122"/>
                <a:ea typeface="黑体" panose="02010609060101010101" pitchFamily="49" charset="-122"/>
              </a:rPr>
              <a:t>题解</a:t>
            </a:r>
            <a:endParaRPr lang="zh-CN" altLang="en-US" b="1" dirty="0">
              <a:latin typeface="黑体" panose="02010609060101010101" pitchFamily="49" charset="-122"/>
              <a:ea typeface="黑体" panose="02010609060101010101" pitchFamily="49" charset="-122"/>
            </a:endParaRPr>
          </a:p>
        </p:txBody>
      </p:sp>
      <p:sp>
        <p:nvSpPr>
          <p:cNvPr id="5" name="文本框 4"/>
          <p:cNvSpPr txBox="1"/>
          <p:nvPr/>
        </p:nvSpPr>
        <p:spPr>
          <a:xfrm>
            <a:off x="1248508" y="1737360"/>
            <a:ext cx="9907172" cy="4647426"/>
          </a:xfrm>
          <a:prstGeom prst="rect">
            <a:avLst/>
          </a:prstGeom>
          <a:noFill/>
        </p:spPr>
        <p:txBody>
          <a:bodyPr wrap="square" rtlCol="0">
            <a:spAutoFit/>
          </a:bodyPr>
          <a:lstStyle/>
          <a:p>
            <a:r>
              <a:rPr lang="en-US" altLang="zh-CN" sz="2000" b="1" dirty="0">
                <a:latin typeface="黑体" panose="02010609060101010101" pitchFamily="49" charset="-122"/>
                <a:ea typeface="黑体" panose="02010609060101010101" pitchFamily="49" charset="-122"/>
              </a:rPr>
              <a:t>1.</a:t>
            </a:r>
            <a:r>
              <a:rPr lang="zh-CN" altLang="en-US" sz="2000" b="1" dirty="0">
                <a:latin typeface="黑体" panose="02010609060101010101" pitchFamily="49" charset="-122"/>
                <a:ea typeface="黑体" panose="02010609060101010101" pitchFamily="49" charset="-122"/>
              </a:rPr>
              <a:t>差分</a:t>
            </a:r>
            <a:r>
              <a:rPr lang="zh-CN" altLang="en-US" sz="2000" b="1" dirty="0" smtClean="0">
                <a:latin typeface="黑体" panose="02010609060101010101" pitchFamily="49" charset="-122"/>
                <a:ea typeface="黑体" panose="02010609060101010101" pitchFamily="49" charset="-122"/>
              </a:rPr>
              <a:t>约束</a:t>
            </a:r>
            <a:endParaRPr lang="en-US" altLang="zh-CN" sz="2000" b="1" dirty="0">
              <a:latin typeface="黑体" panose="02010609060101010101" pitchFamily="49" charset="-122"/>
              <a:ea typeface="黑体" panose="02010609060101010101" pitchFamily="49" charset="-122"/>
            </a:endParaRPr>
          </a:p>
          <a:p>
            <a:r>
              <a:rPr lang="zh-CN" altLang="en-US" dirty="0"/>
              <a:t>把</a:t>
            </a:r>
            <a:r>
              <a:rPr lang="en-US" altLang="zh-CN" dirty="0"/>
              <a:t>Xa+1=</a:t>
            </a:r>
            <a:r>
              <a:rPr lang="en-US" altLang="zh-CN" dirty="0" err="1"/>
              <a:t>Xb</a:t>
            </a:r>
            <a:r>
              <a:rPr lang="zh-CN" altLang="en-US" dirty="0"/>
              <a:t>转化为</a:t>
            </a:r>
            <a:r>
              <a:rPr lang="en-US" altLang="zh-CN" dirty="0"/>
              <a:t>Xa+1&lt;=Xb,Xa+1&gt;=</a:t>
            </a:r>
            <a:r>
              <a:rPr lang="en-US" altLang="zh-CN" dirty="0" err="1"/>
              <a:t>Xb</a:t>
            </a:r>
            <a:r>
              <a:rPr lang="en-US" altLang="zh-CN" dirty="0"/>
              <a:t>,</a:t>
            </a:r>
            <a:r>
              <a:rPr lang="zh-CN" altLang="en-US" dirty="0"/>
              <a:t>建一条</a:t>
            </a:r>
            <a:r>
              <a:rPr lang="en-US" altLang="zh-CN" dirty="0"/>
              <a:t>a</a:t>
            </a:r>
            <a:r>
              <a:rPr lang="zh-CN" altLang="en-US" dirty="0"/>
              <a:t>到</a:t>
            </a:r>
            <a:r>
              <a:rPr lang="en-US" altLang="zh-CN" dirty="0"/>
              <a:t>b</a:t>
            </a:r>
            <a:r>
              <a:rPr lang="zh-CN" altLang="en-US" dirty="0"/>
              <a:t>边权为</a:t>
            </a:r>
            <a:r>
              <a:rPr lang="en-US" altLang="zh-CN" dirty="0"/>
              <a:t>1</a:t>
            </a:r>
            <a:r>
              <a:rPr lang="zh-CN" altLang="en-US" dirty="0"/>
              <a:t>的边</a:t>
            </a:r>
            <a:r>
              <a:rPr lang="en-US" altLang="zh-CN" dirty="0"/>
              <a:t>,b</a:t>
            </a:r>
            <a:r>
              <a:rPr lang="zh-CN" altLang="en-US" dirty="0"/>
              <a:t>到</a:t>
            </a:r>
            <a:r>
              <a:rPr lang="en-US" altLang="zh-CN" dirty="0"/>
              <a:t>a</a:t>
            </a:r>
            <a:r>
              <a:rPr lang="zh-CN" altLang="en-US" dirty="0"/>
              <a:t>权值为</a:t>
            </a:r>
            <a:r>
              <a:rPr lang="en-US" altLang="zh-CN" dirty="0"/>
              <a:t>-1</a:t>
            </a:r>
            <a:r>
              <a:rPr lang="zh-CN" altLang="en-US" dirty="0"/>
              <a:t>的边</a:t>
            </a:r>
            <a:r>
              <a:rPr lang="en-US" altLang="zh-CN" dirty="0"/>
              <a:t>. </a:t>
            </a:r>
          </a:p>
          <a:p>
            <a:r>
              <a:rPr lang="zh-CN" altLang="en-US" dirty="0"/>
              <a:t>把</a:t>
            </a:r>
            <a:r>
              <a:rPr lang="en-US" altLang="zh-CN" dirty="0" err="1"/>
              <a:t>Xc</a:t>
            </a:r>
            <a:r>
              <a:rPr lang="en-US" altLang="zh-CN" dirty="0"/>
              <a:t>&lt;=</a:t>
            </a:r>
            <a:r>
              <a:rPr lang="en-US" altLang="zh-CN" dirty="0" err="1"/>
              <a:t>Xd</a:t>
            </a:r>
            <a:r>
              <a:rPr lang="zh-CN" altLang="en-US" dirty="0"/>
              <a:t>转化为 </a:t>
            </a:r>
            <a:r>
              <a:rPr lang="en-US" altLang="zh-CN" dirty="0" err="1"/>
              <a:t>Xc-Xd</a:t>
            </a:r>
            <a:r>
              <a:rPr lang="en-US" altLang="zh-CN" dirty="0"/>
              <a:t>&lt;=0,</a:t>
            </a:r>
            <a:r>
              <a:rPr lang="zh-CN" altLang="en-US" dirty="0"/>
              <a:t>建一条</a:t>
            </a:r>
            <a:r>
              <a:rPr lang="en-US" altLang="zh-CN" dirty="0"/>
              <a:t>d</a:t>
            </a:r>
            <a:r>
              <a:rPr lang="zh-CN" altLang="en-US" dirty="0"/>
              <a:t>到</a:t>
            </a:r>
            <a:r>
              <a:rPr lang="en-US" altLang="zh-CN" dirty="0"/>
              <a:t>c</a:t>
            </a:r>
            <a:r>
              <a:rPr lang="zh-CN" altLang="en-US" dirty="0"/>
              <a:t>边权为</a:t>
            </a:r>
            <a:r>
              <a:rPr lang="en-US" altLang="zh-CN" dirty="0"/>
              <a:t>0</a:t>
            </a:r>
            <a:r>
              <a:rPr lang="zh-CN" altLang="en-US" dirty="0"/>
              <a:t>的有向边</a:t>
            </a:r>
            <a:r>
              <a:rPr lang="en-US" altLang="zh-CN" dirty="0"/>
              <a:t>. </a:t>
            </a:r>
          </a:p>
          <a:p>
            <a:r>
              <a:rPr lang="zh-CN" altLang="en-US" dirty="0"/>
              <a:t>建图之后就可以把问题转化为求图中任意两点最短路的最大值</a:t>
            </a:r>
            <a:r>
              <a:rPr lang="en-US" altLang="zh-CN" dirty="0"/>
              <a:t>.</a:t>
            </a:r>
          </a:p>
          <a:p>
            <a:r>
              <a:rPr lang="en-US" altLang="zh-CN" sz="2000" b="1" dirty="0">
                <a:latin typeface="黑体" panose="02010609060101010101" pitchFamily="49" charset="-122"/>
                <a:ea typeface="黑体" panose="02010609060101010101" pitchFamily="49" charset="-122"/>
              </a:rPr>
              <a:t>2.</a:t>
            </a:r>
            <a:r>
              <a:rPr lang="zh-CN" altLang="en-US" sz="2000" b="1" dirty="0">
                <a:latin typeface="黑体" panose="02010609060101010101" pitchFamily="49" charset="-122"/>
                <a:ea typeface="黑体" panose="02010609060101010101" pitchFamily="49" charset="-122"/>
              </a:rPr>
              <a:t>强连通缩</a:t>
            </a:r>
            <a:r>
              <a:rPr lang="zh-CN" altLang="en-US" sz="2000" b="1" dirty="0">
                <a:latin typeface="黑体" panose="02010609060101010101" pitchFamily="49" charset="-122"/>
                <a:ea typeface="黑体" panose="02010609060101010101" pitchFamily="49" charset="-122"/>
              </a:rPr>
              <a:t>点</a:t>
            </a:r>
            <a:endParaRPr lang="en-US" altLang="zh-CN" sz="2000" b="1" dirty="0">
              <a:latin typeface="黑体" panose="02010609060101010101" pitchFamily="49" charset="-122"/>
              <a:ea typeface="黑体" panose="02010609060101010101" pitchFamily="49" charset="-122"/>
            </a:endParaRPr>
          </a:p>
          <a:p>
            <a:r>
              <a:rPr lang="zh-CN" altLang="en-US" dirty="0"/>
              <a:t>图中显然有环</a:t>
            </a:r>
            <a:r>
              <a:rPr lang="en-US" altLang="zh-CN" dirty="0"/>
              <a:t>,</a:t>
            </a:r>
            <a:r>
              <a:rPr lang="zh-CN" altLang="en-US" dirty="0"/>
              <a:t>通过强连通转化为</a:t>
            </a:r>
            <a:r>
              <a:rPr lang="en-US" altLang="zh-CN" dirty="0"/>
              <a:t>DAG,</a:t>
            </a:r>
            <a:r>
              <a:rPr lang="zh-CN" altLang="en-US" dirty="0"/>
              <a:t>考虑每个强联通分量之间的关系</a:t>
            </a:r>
            <a:r>
              <a:rPr lang="en-US" altLang="zh-CN" dirty="0"/>
              <a:t>: </a:t>
            </a:r>
          </a:p>
          <a:p>
            <a:r>
              <a:rPr lang="zh-CN" altLang="en-US" dirty="0"/>
              <a:t>假如有一条从</a:t>
            </a:r>
            <a:r>
              <a:rPr lang="en-US" altLang="zh-CN" dirty="0"/>
              <a:t>a</a:t>
            </a:r>
            <a:r>
              <a:rPr lang="zh-CN" altLang="en-US" dirty="0"/>
              <a:t>到</a:t>
            </a:r>
            <a:r>
              <a:rPr lang="en-US" altLang="zh-CN" dirty="0"/>
              <a:t>b</a:t>
            </a:r>
            <a:r>
              <a:rPr lang="zh-CN" altLang="en-US" dirty="0"/>
              <a:t>的边</a:t>
            </a:r>
            <a:r>
              <a:rPr lang="en-US" altLang="zh-CN" dirty="0"/>
              <a:t>,</a:t>
            </a:r>
            <a:r>
              <a:rPr lang="zh-CN" altLang="en-US" dirty="0"/>
              <a:t>说明</a:t>
            </a:r>
            <a:r>
              <a:rPr lang="en-US" altLang="zh-CN" dirty="0" err="1"/>
              <a:t>Xa</a:t>
            </a:r>
            <a:r>
              <a:rPr lang="en-US" altLang="zh-CN" dirty="0"/>
              <a:t>&gt;=</a:t>
            </a:r>
            <a:r>
              <a:rPr lang="en-US" altLang="zh-CN" dirty="0" err="1"/>
              <a:t>Xb</a:t>
            </a:r>
            <a:r>
              <a:rPr lang="en-US" altLang="zh-CN" dirty="0"/>
              <a:t>,</a:t>
            </a:r>
            <a:r>
              <a:rPr lang="zh-CN" altLang="en-US" dirty="0"/>
              <a:t>但两者之间没有具体大小关系</a:t>
            </a:r>
            <a:r>
              <a:rPr lang="en-US" altLang="zh-CN" dirty="0"/>
              <a:t>,</a:t>
            </a:r>
            <a:r>
              <a:rPr lang="zh-CN" altLang="en-US" dirty="0"/>
              <a:t>那么我们就能保证存在一组解使得</a:t>
            </a:r>
            <a:r>
              <a:rPr lang="en-US" altLang="zh-CN" dirty="0" err="1"/>
              <a:t>a,b</a:t>
            </a:r>
            <a:r>
              <a:rPr lang="zh-CN" altLang="en-US" dirty="0"/>
              <a:t>的点权值不重复</a:t>
            </a:r>
            <a:r>
              <a:rPr lang="en-US" altLang="zh-CN" dirty="0"/>
              <a:t>,</a:t>
            </a:r>
            <a:r>
              <a:rPr lang="zh-CN" altLang="en-US" dirty="0"/>
              <a:t>那么最终的答案就是每个强连通分量的答案之和</a:t>
            </a:r>
            <a:r>
              <a:rPr lang="en-US" altLang="zh-CN" dirty="0"/>
              <a:t>.</a:t>
            </a:r>
          </a:p>
          <a:p>
            <a:r>
              <a:rPr lang="en-US" altLang="zh-CN" sz="2000" b="1" dirty="0">
                <a:latin typeface="黑体" panose="02010609060101010101" pitchFamily="49" charset="-122"/>
                <a:ea typeface="黑体" panose="02010609060101010101" pitchFamily="49" charset="-122"/>
              </a:rPr>
              <a:t>3</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强连通分量内部求</a:t>
            </a:r>
            <a:r>
              <a:rPr lang="zh-CN" altLang="en-US" sz="2000" b="1" dirty="0">
                <a:latin typeface="黑体" panose="02010609060101010101" pitchFamily="49" charset="-122"/>
                <a:ea typeface="黑体" panose="02010609060101010101" pitchFamily="49" charset="-122"/>
              </a:rPr>
              <a:t>最短路的最大</a:t>
            </a:r>
            <a:r>
              <a:rPr lang="zh-CN" altLang="en-US" sz="2000" b="1" dirty="0">
                <a:latin typeface="黑体" panose="02010609060101010101" pitchFamily="49" charset="-122"/>
                <a:ea typeface="黑体" panose="02010609060101010101" pitchFamily="49" charset="-122"/>
              </a:rPr>
              <a:t>值</a:t>
            </a:r>
            <a:endParaRPr lang="en-US" altLang="zh-CN" sz="2000" b="1" dirty="0">
              <a:latin typeface="黑体" panose="02010609060101010101" pitchFamily="49" charset="-122"/>
              <a:ea typeface="黑体" panose="02010609060101010101" pitchFamily="49" charset="-122"/>
            </a:endParaRPr>
          </a:p>
          <a:p>
            <a:r>
              <a:rPr lang="zh-CN" altLang="en-US" dirty="0"/>
              <a:t>一个强连通分量内的最多取值个数等于强连通分量两两之间最短路的最大值</a:t>
            </a:r>
            <a:r>
              <a:rPr lang="en-US" altLang="zh-CN" dirty="0"/>
              <a:t>+1</a:t>
            </a:r>
          </a:p>
          <a:p>
            <a:r>
              <a:rPr lang="zh-CN" altLang="en-US" sz="2000" b="1" dirty="0">
                <a:latin typeface="黑体" panose="02010609060101010101" pitchFamily="49" charset="-122"/>
                <a:ea typeface="黑体" panose="02010609060101010101" pitchFamily="49" charset="-122"/>
              </a:rPr>
              <a:t>证明： </a:t>
            </a:r>
          </a:p>
          <a:p>
            <a:r>
              <a:rPr lang="zh-CN" altLang="en-US" dirty="0"/>
              <a:t>由于边权只有</a:t>
            </a:r>
            <a:r>
              <a:rPr lang="en-US" altLang="zh-CN" dirty="0"/>
              <a:t>{0,1,−1}</a:t>
            </a:r>
            <a:r>
              <a:rPr lang="zh-CN" altLang="en-US" dirty="0"/>
              <a:t>三种，因此取值数</a:t>
            </a:r>
            <a:r>
              <a:rPr lang="en-US" altLang="zh-CN" dirty="0"/>
              <a:t>=</a:t>
            </a:r>
            <a:r>
              <a:rPr lang="zh-CN" altLang="en-US" dirty="0"/>
              <a:t>最大值</a:t>
            </a:r>
            <a:r>
              <a:rPr lang="en-US" altLang="zh-CN" dirty="0"/>
              <a:t>-</a:t>
            </a:r>
            <a:r>
              <a:rPr lang="zh-CN" altLang="en-US" dirty="0"/>
              <a:t>最小值</a:t>
            </a:r>
            <a:r>
              <a:rPr lang="en-US" altLang="zh-CN" dirty="0"/>
              <a:t>+1 </a:t>
            </a:r>
          </a:p>
          <a:p>
            <a:r>
              <a:rPr lang="zh-CN" altLang="en-US" dirty="0"/>
              <a:t>不妨设最短路的最大值为</a:t>
            </a:r>
            <a:r>
              <a:rPr lang="en-US" altLang="zh-CN" dirty="0" err="1"/>
              <a:t>ans</a:t>
            </a:r>
            <a:r>
              <a:rPr lang="zh-CN" altLang="en-US" dirty="0"/>
              <a:t>，那么对于这个差分约束系统的任意一组解，我选择最小的数</a:t>
            </a:r>
            <a:r>
              <a:rPr lang="en-US" altLang="zh-CN" dirty="0"/>
              <a:t>x</a:t>
            </a:r>
            <a:r>
              <a:rPr lang="zh-CN" altLang="en-US" dirty="0"/>
              <a:t>和最大的数</a:t>
            </a:r>
            <a:r>
              <a:rPr lang="en-US" altLang="zh-CN" dirty="0"/>
              <a:t>y</a:t>
            </a:r>
            <a:r>
              <a:rPr lang="zh-CN" altLang="en-US" dirty="0"/>
              <a:t>，由于这个图强连通，因此</a:t>
            </a:r>
            <a:r>
              <a:rPr lang="en-US" altLang="zh-CN" dirty="0"/>
              <a:t>x</a:t>
            </a:r>
            <a:r>
              <a:rPr lang="zh-CN" altLang="en-US" dirty="0"/>
              <a:t>到</a:t>
            </a:r>
            <a:r>
              <a:rPr lang="en-US" altLang="zh-CN" dirty="0"/>
              <a:t>y</a:t>
            </a:r>
            <a:r>
              <a:rPr lang="zh-CN" altLang="en-US" dirty="0"/>
              <a:t>必然存在至少一条路径 </a:t>
            </a:r>
          </a:p>
          <a:p>
            <a:r>
              <a:rPr lang="zh-CN" altLang="en-US" dirty="0"/>
              <a:t>不妨设</a:t>
            </a:r>
            <a:r>
              <a:rPr lang="en-US" altLang="zh-CN" dirty="0"/>
              <a:t>x−&gt;y</a:t>
            </a:r>
            <a:r>
              <a:rPr lang="zh-CN" altLang="en-US" dirty="0"/>
              <a:t>的最短路径长度为</a:t>
            </a:r>
            <a:r>
              <a:rPr lang="en-US" altLang="zh-CN" dirty="0"/>
              <a:t>z</a:t>
            </a:r>
            <a:r>
              <a:rPr lang="zh-CN" altLang="en-US" dirty="0"/>
              <a:t>，那么取值数−</a:t>
            </a:r>
            <a:r>
              <a:rPr lang="en-US" altLang="zh-CN" dirty="0"/>
              <a:t>1=</a:t>
            </a:r>
            <a:r>
              <a:rPr lang="en-US" altLang="zh-CN" dirty="0" err="1"/>
              <a:t>y−x≤z≤ans</a:t>
            </a:r>
            <a:r>
              <a:rPr lang="en-US" altLang="zh-CN" dirty="0"/>
              <a:t> </a:t>
            </a:r>
          </a:p>
          <a:p>
            <a:r>
              <a:rPr lang="zh-CN" altLang="en-US" dirty="0"/>
              <a:t>显然我们可以构造出一组解使得取值数−</a:t>
            </a:r>
            <a:r>
              <a:rPr lang="en-US" altLang="zh-CN" dirty="0"/>
              <a:t>1=</a:t>
            </a:r>
            <a:r>
              <a:rPr lang="en-US" altLang="zh-CN" dirty="0" err="1"/>
              <a:t>ans</a:t>
            </a:r>
            <a:r>
              <a:rPr lang="zh-CN" altLang="en-US" dirty="0"/>
              <a:t>，故</a:t>
            </a:r>
            <a:r>
              <a:rPr lang="en-US" altLang="zh-CN" dirty="0" err="1"/>
              <a:t>ans</a:t>
            </a:r>
            <a:r>
              <a:rPr lang="zh-CN" altLang="en-US" dirty="0"/>
              <a:t>就是最大的取值数</a:t>
            </a:r>
            <a:endParaRPr lang="en-US" altLang="zh-CN" dirty="0" smtClean="0"/>
          </a:p>
        </p:txBody>
      </p:sp>
    </p:spTree>
    <p:extLst>
      <p:ext uri="{BB962C8B-B14F-4D97-AF65-F5344CB8AC3E}">
        <p14:creationId xmlns:p14="http://schemas.microsoft.com/office/powerpoint/2010/main" val="253837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THE END</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664257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latin typeface="黑体" panose="02010609060101010101" pitchFamily="49" charset="-122"/>
                <a:ea typeface="黑体" panose="02010609060101010101" pitchFamily="49" charset="-122"/>
              </a:rPr>
              <a:t>hao</a:t>
            </a:r>
            <a:endParaRPr lang="zh-CN" altLang="en-US" b="1" dirty="0">
              <a:latin typeface="黑体" panose="02010609060101010101" pitchFamily="49" charset="-122"/>
              <a:ea typeface="黑体" panose="02010609060101010101" pitchFamily="49" charset="-122"/>
            </a:endParaRPr>
          </a:p>
        </p:txBody>
      </p:sp>
      <p:sp>
        <p:nvSpPr>
          <p:cNvPr id="15" name="内容占位符 14"/>
          <p:cNvSpPr>
            <a:spLocks noGrp="1"/>
          </p:cNvSpPr>
          <p:nvPr>
            <p:ph idx="1"/>
          </p:nvPr>
        </p:nvSpPr>
        <p:spPr/>
        <p:txBody>
          <a:bodyPr>
            <a:normAutofit/>
          </a:bodyPr>
          <a:lstStyle/>
          <a:p>
            <a:pPr marL="0" indent="0">
              <a:buNone/>
            </a:pPr>
            <a:r>
              <a:rPr lang="zh-CN" altLang="en-US" sz="3200" dirty="0" smtClean="0"/>
              <a:t>链表模拟即可</a:t>
            </a:r>
            <a:endParaRPr lang="zh-CN" altLang="en-US" sz="3200" dirty="0"/>
          </a:p>
        </p:txBody>
      </p:sp>
    </p:spTree>
    <p:extLst>
      <p:ext uri="{BB962C8B-B14F-4D97-AF65-F5344CB8AC3E}">
        <p14:creationId xmlns:p14="http://schemas.microsoft.com/office/powerpoint/2010/main" val="1386515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latin typeface="黑体" panose="02010609060101010101" pitchFamily="49" charset="-122"/>
                <a:ea typeface="黑体" panose="02010609060101010101" pitchFamily="49" charset="-122"/>
              </a:rPr>
              <a:t>lucknum</a:t>
            </a:r>
            <a:endParaRPr lang="zh-CN" altLang="en-US" b="1" dirty="0">
              <a:latin typeface="黑体" panose="02010609060101010101" pitchFamily="49" charset="-122"/>
              <a:ea typeface="黑体" panose="02010609060101010101" pitchFamily="49" charset="-122"/>
            </a:endParaRPr>
          </a:p>
        </p:txBody>
      </p:sp>
      <p:sp>
        <p:nvSpPr>
          <p:cNvPr id="5" name="文本框 4"/>
          <p:cNvSpPr txBox="1"/>
          <p:nvPr/>
        </p:nvSpPr>
        <p:spPr>
          <a:xfrm>
            <a:off x="1248508" y="1925515"/>
            <a:ext cx="9907172" cy="1323439"/>
          </a:xfrm>
          <a:prstGeom prst="rect">
            <a:avLst/>
          </a:prstGeom>
          <a:noFill/>
        </p:spPr>
        <p:txBody>
          <a:bodyPr wrap="square" rtlCol="0">
            <a:spAutoFit/>
          </a:bodyPr>
          <a:lstStyle/>
          <a:p>
            <a:r>
              <a:rPr lang="zh-CN" altLang="en-US" sz="3200" b="1" dirty="0" smtClean="0">
                <a:latin typeface="黑体" panose="02010609060101010101" pitchFamily="49" charset="-122"/>
                <a:ea typeface="黑体" panose="02010609060101010101" pitchFamily="49" charset="-122"/>
              </a:rPr>
              <a:t>题意转换</a:t>
            </a:r>
            <a:endParaRPr lang="en-US" altLang="zh-CN" sz="2400" b="1" dirty="0" smtClean="0">
              <a:latin typeface="黑体" panose="02010609060101010101" pitchFamily="49" charset="-122"/>
              <a:ea typeface="黑体" panose="02010609060101010101" pitchFamily="49" charset="-122"/>
            </a:endParaRPr>
          </a:p>
          <a:p>
            <a:r>
              <a:rPr lang="zh-CN" altLang="en-US" sz="2400" dirty="0"/>
              <a:t>求 </a:t>
            </a:r>
            <a:r>
              <a:rPr lang="en-US" altLang="zh-CN" sz="2400" dirty="0"/>
              <a:t>m </a:t>
            </a:r>
            <a:r>
              <a:rPr lang="zh-CN" altLang="en-US" sz="2400" dirty="0"/>
              <a:t>进制下长度不超过 </a:t>
            </a:r>
            <a:r>
              <a:rPr lang="en-US" altLang="zh-CN" sz="2400" dirty="0"/>
              <a:t>n </a:t>
            </a:r>
            <a:r>
              <a:rPr lang="zh-CN" altLang="en-US" sz="2400" dirty="0"/>
              <a:t>的不含前导 </a:t>
            </a:r>
            <a:r>
              <a:rPr lang="en-US" altLang="zh-CN" sz="2400" dirty="0"/>
              <a:t>0 </a:t>
            </a:r>
            <a:r>
              <a:rPr lang="zh-CN" altLang="en-US" sz="2400" dirty="0"/>
              <a:t>且每位数字从左至右单调不降的数字个数，或者说长度为 </a:t>
            </a:r>
            <a:r>
              <a:rPr lang="en-US" altLang="zh-CN" sz="2400" dirty="0"/>
              <a:t>n </a:t>
            </a:r>
            <a:r>
              <a:rPr lang="zh-CN" altLang="en-US" sz="2400" dirty="0"/>
              <a:t>的含前导 </a:t>
            </a:r>
            <a:r>
              <a:rPr lang="en-US" altLang="zh-CN" sz="2400" dirty="0"/>
              <a:t>0 </a:t>
            </a:r>
            <a:r>
              <a:rPr lang="zh-CN" altLang="en-US" sz="2400" dirty="0"/>
              <a:t>的这样的数字的个数。</a:t>
            </a:r>
            <a:endParaRPr lang="zh-CN" altLang="en-US" sz="2400" dirty="0"/>
          </a:p>
        </p:txBody>
      </p:sp>
    </p:spTree>
    <p:extLst>
      <p:ext uri="{BB962C8B-B14F-4D97-AF65-F5344CB8AC3E}">
        <p14:creationId xmlns:p14="http://schemas.microsoft.com/office/powerpoint/2010/main" val="286498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latin typeface="黑体" panose="02010609060101010101" pitchFamily="49" charset="-122"/>
                <a:ea typeface="黑体" panose="02010609060101010101" pitchFamily="49" charset="-122"/>
              </a:rPr>
              <a:t>lucknum</a:t>
            </a:r>
            <a:endParaRPr lang="zh-CN" altLang="en-US" b="1" dirty="0">
              <a:latin typeface="黑体" panose="02010609060101010101" pitchFamily="49" charset="-122"/>
              <a:ea typeface="黑体" panose="02010609060101010101" pitchFamily="49" charset="-122"/>
            </a:endParaRPr>
          </a:p>
        </p:txBody>
      </p:sp>
      <p:sp>
        <p:nvSpPr>
          <p:cNvPr id="5" name="文本框 4"/>
          <p:cNvSpPr txBox="1"/>
          <p:nvPr/>
        </p:nvSpPr>
        <p:spPr>
          <a:xfrm>
            <a:off x="1248508" y="1925515"/>
            <a:ext cx="9907172" cy="3539430"/>
          </a:xfrm>
          <a:prstGeom prst="rect">
            <a:avLst/>
          </a:prstGeom>
          <a:noFill/>
        </p:spPr>
        <p:txBody>
          <a:bodyPr wrap="square" rtlCol="0">
            <a:spAutoFit/>
          </a:bodyPr>
          <a:lstStyle/>
          <a:p>
            <a:r>
              <a:rPr lang="zh-CN" altLang="en-US" sz="3200" b="1" dirty="0" smtClean="0">
                <a:latin typeface="黑体" panose="02010609060101010101" pitchFamily="49" charset="-122"/>
                <a:ea typeface="黑体" panose="02010609060101010101" pitchFamily="49" charset="-122"/>
              </a:rPr>
              <a:t>讲解</a:t>
            </a:r>
            <a:endParaRPr lang="en-US" altLang="zh-CN" sz="3200" b="1" dirty="0" smtClean="0">
              <a:latin typeface="黑体" panose="02010609060101010101" pitchFamily="49" charset="-122"/>
              <a:ea typeface="黑体" panose="02010609060101010101" pitchFamily="49" charset="-122"/>
            </a:endParaRPr>
          </a:p>
          <a:p>
            <a:r>
              <a:rPr lang="en-US" altLang="zh-CN" sz="2400" dirty="0"/>
              <a:t>20%</a:t>
            </a:r>
          </a:p>
          <a:p>
            <a:r>
              <a:rPr lang="zh-CN" altLang="en-US" sz="2400" dirty="0"/>
              <a:t>搜索即可</a:t>
            </a:r>
          </a:p>
          <a:p>
            <a:r>
              <a:rPr lang="en-US" altLang="zh-CN" sz="2400" dirty="0"/>
              <a:t>50%</a:t>
            </a:r>
          </a:p>
          <a:p>
            <a:r>
              <a:rPr lang="en-US" altLang="zh-CN" sz="2400" dirty="0" err="1"/>
              <a:t>DP,f</a:t>
            </a:r>
            <a:r>
              <a:rPr lang="en-US" altLang="zh-CN" sz="2400" dirty="0"/>
              <a:t>[</a:t>
            </a:r>
            <a:r>
              <a:rPr lang="en-US" altLang="zh-CN" sz="2400" dirty="0" err="1"/>
              <a:t>i</a:t>
            </a:r>
            <a:r>
              <a:rPr lang="en-US" altLang="zh-CN" sz="2400" dirty="0"/>
              <a:t>][j]</a:t>
            </a:r>
            <a:r>
              <a:rPr lang="zh-CN" altLang="en-US" sz="2400" dirty="0"/>
              <a:t>表示以</a:t>
            </a:r>
            <a:r>
              <a:rPr lang="en-US" altLang="zh-CN" sz="2400" dirty="0"/>
              <a:t>j</a:t>
            </a:r>
            <a:r>
              <a:rPr lang="zh-CN" altLang="en-US" sz="2400" dirty="0"/>
              <a:t>结尾，长度为</a:t>
            </a:r>
            <a:r>
              <a:rPr lang="en-US" altLang="zh-CN" sz="2400" dirty="0" err="1"/>
              <a:t>i</a:t>
            </a:r>
            <a:r>
              <a:rPr lang="zh-CN" altLang="en-US" sz="2400" dirty="0"/>
              <a:t>的数字的个数。则</a:t>
            </a:r>
            <a:r>
              <a:rPr lang="en-US" altLang="zh-CN" sz="2400" dirty="0"/>
              <a:t>f[</a:t>
            </a:r>
            <a:r>
              <a:rPr lang="en-US" altLang="zh-CN" sz="2400" dirty="0" err="1"/>
              <a:t>i</a:t>
            </a:r>
            <a:r>
              <a:rPr lang="en-US" altLang="zh-CN" sz="2400" dirty="0"/>
              <a:t>][j]=sum{f[i-1][k]},k&lt;=</a:t>
            </a:r>
            <a:r>
              <a:rPr lang="en-US" altLang="zh-CN" sz="2400" dirty="0" err="1"/>
              <a:t>j,f</a:t>
            </a:r>
            <a:r>
              <a:rPr lang="en-US" altLang="zh-CN" sz="2400" dirty="0"/>
              <a:t>[1][j]=1</a:t>
            </a:r>
            <a:r>
              <a:rPr lang="zh-CN" altLang="en-US" sz="2400" dirty="0"/>
              <a:t>，复杂度</a:t>
            </a:r>
            <a:r>
              <a:rPr lang="en-US" altLang="zh-CN" sz="2400" dirty="0"/>
              <a:t>O(n^3)</a:t>
            </a:r>
          </a:p>
          <a:p>
            <a:r>
              <a:rPr lang="en-US" altLang="zh-CN" sz="2400" dirty="0"/>
              <a:t>80%</a:t>
            </a:r>
          </a:p>
          <a:p>
            <a:r>
              <a:rPr lang="zh-CN" altLang="en-US" sz="2400" dirty="0"/>
              <a:t>注意到前面求</a:t>
            </a:r>
            <a:r>
              <a:rPr lang="en-US" altLang="zh-CN" sz="2400" dirty="0"/>
              <a:t>f[</a:t>
            </a:r>
            <a:r>
              <a:rPr lang="en-US" altLang="zh-CN" sz="2400" dirty="0" err="1"/>
              <a:t>i</a:t>
            </a:r>
            <a:r>
              <a:rPr lang="en-US" altLang="zh-CN" sz="2400" dirty="0"/>
              <a:t>][j]</a:t>
            </a:r>
            <a:r>
              <a:rPr lang="zh-CN" altLang="en-US" sz="2400" dirty="0"/>
              <a:t>时有求前缀和，那么用</a:t>
            </a:r>
            <a:r>
              <a:rPr lang="en-US" altLang="zh-CN" sz="2400" dirty="0"/>
              <a:t>g[</a:t>
            </a:r>
            <a:r>
              <a:rPr lang="en-US" altLang="zh-CN" sz="2400" dirty="0" err="1"/>
              <a:t>i</a:t>
            </a:r>
            <a:r>
              <a:rPr lang="en-US" altLang="zh-CN" sz="2400" dirty="0"/>
              <a:t>][j]</a:t>
            </a:r>
            <a:r>
              <a:rPr lang="zh-CN" altLang="en-US" sz="2400" dirty="0"/>
              <a:t>表示</a:t>
            </a:r>
            <a:r>
              <a:rPr lang="en-US" altLang="zh-CN" sz="2400" dirty="0"/>
              <a:t>f[</a:t>
            </a:r>
            <a:r>
              <a:rPr lang="en-US" altLang="zh-CN" sz="2400" dirty="0" err="1"/>
              <a:t>i</a:t>
            </a:r>
            <a:r>
              <a:rPr lang="en-US" altLang="zh-CN" sz="2400" dirty="0"/>
              <a:t>][1]</a:t>
            </a:r>
            <a:r>
              <a:rPr lang="zh-CN" altLang="en-US" sz="2400" dirty="0"/>
              <a:t>到</a:t>
            </a:r>
            <a:r>
              <a:rPr lang="en-US" altLang="zh-CN" sz="2400" dirty="0"/>
              <a:t>f[</a:t>
            </a:r>
            <a:r>
              <a:rPr lang="en-US" altLang="zh-CN" sz="2400" dirty="0" err="1"/>
              <a:t>i</a:t>
            </a:r>
            <a:r>
              <a:rPr lang="en-US" altLang="zh-CN" sz="2400" dirty="0"/>
              <a:t>][j]</a:t>
            </a:r>
            <a:r>
              <a:rPr lang="zh-CN" altLang="en-US" sz="2400" dirty="0"/>
              <a:t>的和，则</a:t>
            </a:r>
            <a:r>
              <a:rPr lang="en-US" altLang="zh-CN" sz="2400" dirty="0" err="1"/>
              <a:t>dp</a:t>
            </a:r>
            <a:r>
              <a:rPr lang="zh-CN" altLang="en-US" sz="2400" dirty="0"/>
              <a:t>可以优化到</a:t>
            </a:r>
            <a:r>
              <a:rPr lang="en-US" altLang="zh-CN" sz="2400" dirty="0"/>
              <a:t>O(nm</a:t>
            </a:r>
            <a:r>
              <a:rPr lang="en-US" altLang="zh-CN" sz="2400" dirty="0" smtClean="0"/>
              <a:t>)</a:t>
            </a:r>
            <a:endParaRPr lang="en-US" altLang="zh-CN" sz="2400" dirty="0"/>
          </a:p>
        </p:txBody>
      </p:sp>
    </p:spTree>
    <p:extLst>
      <p:ext uri="{BB962C8B-B14F-4D97-AF65-F5344CB8AC3E}">
        <p14:creationId xmlns:p14="http://schemas.microsoft.com/office/powerpoint/2010/main" val="39766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latin typeface="黑体" panose="02010609060101010101" pitchFamily="49" charset="-122"/>
                <a:ea typeface="黑体" panose="02010609060101010101" pitchFamily="49" charset="-122"/>
              </a:rPr>
              <a:t>lucknum</a:t>
            </a:r>
            <a:endParaRPr lang="zh-CN" altLang="en-US" b="1" dirty="0">
              <a:latin typeface="黑体" panose="02010609060101010101" pitchFamily="49" charset="-122"/>
              <a:ea typeface="黑体" panose="02010609060101010101" pitchFamily="49" charset="-122"/>
            </a:endParaRPr>
          </a:p>
        </p:txBody>
      </p:sp>
      <p:sp>
        <p:nvSpPr>
          <p:cNvPr id="5" name="文本框 4"/>
          <p:cNvSpPr txBox="1"/>
          <p:nvPr/>
        </p:nvSpPr>
        <p:spPr>
          <a:xfrm>
            <a:off x="1248508" y="1925515"/>
            <a:ext cx="9907172" cy="4278094"/>
          </a:xfrm>
          <a:prstGeom prst="rect">
            <a:avLst/>
          </a:prstGeom>
          <a:noFill/>
        </p:spPr>
        <p:txBody>
          <a:bodyPr wrap="square" rtlCol="0">
            <a:spAutoFit/>
          </a:bodyPr>
          <a:lstStyle/>
          <a:p>
            <a:r>
              <a:rPr lang="zh-CN" altLang="en-US" sz="3200" b="1" dirty="0" smtClean="0">
                <a:latin typeface="黑体" panose="02010609060101010101" pitchFamily="49" charset="-122"/>
                <a:ea typeface="黑体" panose="02010609060101010101" pitchFamily="49" charset="-122"/>
              </a:rPr>
              <a:t>讲解</a:t>
            </a:r>
            <a:endParaRPr lang="en-US" altLang="zh-CN" sz="3200" b="1" dirty="0" smtClean="0">
              <a:latin typeface="黑体" panose="02010609060101010101" pitchFamily="49" charset="-122"/>
              <a:ea typeface="黑体" panose="02010609060101010101" pitchFamily="49" charset="-122"/>
            </a:endParaRPr>
          </a:p>
          <a:p>
            <a:r>
              <a:rPr lang="en-US" altLang="zh-CN" sz="2400" dirty="0"/>
              <a:t>100%</a:t>
            </a:r>
          </a:p>
          <a:p>
            <a:r>
              <a:rPr lang="en-US" altLang="zh-CN" sz="2400" dirty="0"/>
              <a:t>80</a:t>
            </a:r>
            <a:r>
              <a:rPr lang="zh-CN" altLang="en-US" sz="2400" dirty="0"/>
              <a:t>分的算法中，</a:t>
            </a:r>
            <a:r>
              <a:rPr lang="en-US" altLang="zh-CN" sz="2400" dirty="0"/>
              <a:t>f[</a:t>
            </a:r>
            <a:r>
              <a:rPr lang="en-US" altLang="zh-CN" sz="2400" dirty="0" err="1"/>
              <a:t>i</a:t>
            </a:r>
            <a:r>
              <a:rPr lang="en-US" altLang="zh-CN" sz="2400" dirty="0"/>
              <a:t>][j]=g[i-1][j]</a:t>
            </a:r>
            <a:r>
              <a:rPr lang="zh-CN" altLang="en-US" sz="2400" dirty="0"/>
              <a:t>，也可以写成</a:t>
            </a:r>
            <a:r>
              <a:rPr lang="en-US" altLang="zh-CN" sz="2400" dirty="0"/>
              <a:t>g[</a:t>
            </a:r>
            <a:r>
              <a:rPr lang="en-US" altLang="zh-CN" sz="2400" dirty="0" err="1"/>
              <a:t>i</a:t>
            </a:r>
            <a:r>
              <a:rPr lang="en-US" altLang="zh-CN" sz="2400" dirty="0"/>
              <a:t>][j]-g[</a:t>
            </a:r>
            <a:r>
              <a:rPr lang="en-US" altLang="zh-CN" sz="2400" dirty="0" err="1"/>
              <a:t>i</a:t>
            </a:r>
            <a:r>
              <a:rPr lang="en-US" altLang="zh-CN" sz="2400" dirty="0"/>
              <a:t>][j-1]=g[i-1][j]</a:t>
            </a:r>
            <a:r>
              <a:rPr lang="zh-CN" altLang="en-US" sz="2400" dirty="0"/>
              <a:t>，即</a:t>
            </a:r>
            <a:r>
              <a:rPr lang="en-US" altLang="zh-CN" sz="2400" dirty="0"/>
              <a:t>g[</a:t>
            </a:r>
            <a:r>
              <a:rPr lang="en-US" altLang="zh-CN" sz="2400" dirty="0" err="1"/>
              <a:t>i</a:t>
            </a:r>
            <a:r>
              <a:rPr lang="en-US" altLang="zh-CN" sz="2400" dirty="0"/>
              <a:t>][j]=g[i-1][j]+g[</a:t>
            </a:r>
            <a:r>
              <a:rPr lang="en-US" altLang="zh-CN" sz="2400" dirty="0" err="1"/>
              <a:t>i</a:t>
            </a:r>
            <a:r>
              <a:rPr lang="en-US" altLang="zh-CN" sz="2400" dirty="0"/>
              <a:t>][j-1]</a:t>
            </a:r>
            <a:r>
              <a:rPr lang="zh-CN" altLang="en-US" sz="2400" dirty="0"/>
              <a:t>，这类似于一个杨辉三角形，并且发现边界</a:t>
            </a:r>
            <a:r>
              <a:rPr lang="en-US" altLang="zh-CN" sz="2400" dirty="0"/>
              <a:t>g[1][</a:t>
            </a:r>
            <a:r>
              <a:rPr lang="en-US" altLang="zh-CN" sz="2400" dirty="0" err="1"/>
              <a:t>i</a:t>
            </a:r>
            <a:r>
              <a:rPr lang="en-US" altLang="zh-CN" sz="2400" dirty="0"/>
              <a:t>]=</a:t>
            </a:r>
            <a:r>
              <a:rPr lang="en-US" altLang="zh-CN" sz="2400" dirty="0" err="1"/>
              <a:t>i</a:t>
            </a:r>
            <a:r>
              <a:rPr lang="zh-CN" altLang="en-US" sz="2400" dirty="0"/>
              <a:t>恰好是杨辉三角形去掉最外层</a:t>
            </a:r>
            <a:r>
              <a:rPr lang="en-US" altLang="zh-CN" sz="2400" dirty="0"/>
              <a:t>1</a:t>
            </a:r>
            <a:r>
              <a:rPr lang="zh-CN" altLang="en-US" sz="2400" dirty="0"/>
              <a:t>的一边</a:t>
            </a:r>
            <a:r>
              <a:rPr lang="zh-CN" altLang="en-US" sz="2400" dirty="0" smtClean="0"/>
              <a:t>，因此可以使用组合数的方法进行直接计算</a:t>
            </a:r>
            <a:r>
              <a:rPr lang="en-US" altLang="zh-CN" sz="2400" dirty="0" smtClean="0"/>
              <a:t>g[</a:t>
            </a:r>
            <a:r>
              <a:rPr lang="en-US" altLang="zh-CN" sz="2400" dirty="0" err="1" smtClean="0"/>
              <a:t>i</a:t>
            </a:r>
            <a:r>
              <a:rPr lang="en-US" altLang="zh-CN" sz="2400" dirty="0" smtClean="0"/>
              <a:t>][j]</a:t>
            </a:r>
            <a:r>
              <a:rPr lang="zh-CN" altLang="en-US" sz="2400" dirty="0" smtClean="0"/>
              <a:t>的值：</a:t>
            </a:r>
            <a:endParaRPr lang="en-US" altLang="zh-CN" sz="2400" dirty="0" smtClean="0"/>
          </a:p>
          <a:p>
            <a:r>
              <a:rPr lang="en-US" altLang="zh-CN" sz="2400" dirty="0" smtClean="0"/>
              <a:t>g[</a:t>
            </a:r>
            <a:r>
              <a:rPr lang="en-US" altLang="zh-CN" sz="2400" dirty="0" err="1" smtClean="0"/>
              <a:t>i</a:t>
            </a:r>
            <a:r>
              <a:rPr lang="en-US" altLang="zh-CN" sz="2400" dirty="0" smtClean="0"/>
              <a:t>][j]=c(i,i+j-1);</a:t>
            </a:r>
          </a:p>
          <a:p>
            <a:r>
              <a:rPr lang="zh-CN" altLang="en-US" sz="2400" dirty="0" smtClean="0"/>
              <a:t>最终答案：</a:t>
            </a:r>
            <a:endParaRPr lang="en-US" altLang="zh-CN" sz="2400" dirty="0" smtClean="0"/>
          </a:p>
          <a:p>
            <a:r>
              <a:rPr lang="en-US" altLang="zh-CN" sz="2400" dirty="0" err="1" smtClean="0"/>
              <a:t>ans</a:t>
            </a:r>
            <a:r>
              <a:rPr lang="en-US" altLang="zh-CN" sz="2400" dirty="0" smtClean="0"/>
              <a:t>=sum(g[</a:t>
            </a:r>
            <a:r>
              <a:rPr lang="en-US" altLang="zh-CN" sz="2400" dirty="0" err="1" smtClean="0"/>
              <a:t>i</a:t>
            </a:r>
            <a:r>
              <a:rPr lang="en-US" altLang="zh-CN" sz="2400" dirty="0" smtClean="0"/>
              <a:t>][m-1]),1&lt;=</a:t>
            </a:r>
            <a:r>
              <a:rPr lang="en-US" altLang="zh-CN" sz="2400" dirty="0" err="1" smtClean="0"/>
              <a:t>i</a:t>
            </a:r>
            <a:r>
              <a:rPr lang="en-US" altLang="zh-CN" sz="2400" dirty="0" smtClean="0"/>
              <a:t>&lt;=n</a:t>
            </a:r>
          </a:p>
          <a:p>
            <a:r>
              <a:rPr lang="zh-CN" altLang="en-US" sz="2400" dirty="0" smtClean="0"/>
              <a:t>根据</a:t>
            </a:r>
            <a:r>
              <a:rPr lang="en-US" altLang="zh-CN" sz="2400" dirty="0"/>
              <a:t>g[</a:t>
            </a:r>
            <a:r>
              <a:rPr lang="en-US" altLang="zh-CN" sz="2400" dirty="0" err="1"/>
              <a:t>i</a:t>
            </a:r>
            <a:r>
              <a:rPr lang="en-US" altLang="zh-CN" sz="2400" dirty="0"/>
              <a:t>][j]=g[i-1][j]+g[</a:t>
            </a:r>
            <a:r>
              <a:rPr lang="en-US" altLang="zh-CN" sz="2400" dirty="0" err="1"/>
              <a:t>i</a:t>
            </a:r>
            <a:r>
              <a:rPr lang="en-US" altLang="zh-CN" sz="2400" dirty="0"/>
              <a:t>][j-1]</a:t>
            </a:r>
            <a:r>
              <a:rPr lang="zh-CN" altLang="en-US" sz="2400" dirty="0" smtClean="0"/>
              <a:t>化简可以得到</a:t>
            </a:r>
            <a:endParaRPr lang="en-US" altLang="zh-CN" sz="2400" dirty="0" smtClean="0"/>
          </a:p>
          <a:p>
            <a:r>
              <a:rPr lang="en-US" altLang="zh-CN" sz="2400" dirty="0" err="1" smtClean="0"/>
              <a:t>ans</a:t>
            </a:r>
            <a:r>
              <a:rPr lang="en-US" altLang="zh-CN" sz="2400" dirty="0" smtClean="0"/>
              <a:t>=g[n][m]=c(n,n+m-1)</a:t>
            </a:r>
            <a:endParaRPr lang="zh-CN" altLang="en-US" sz="2400" dirty="0" smtClean="0"/>
          </a:p>
        </p:txBody>
      </p:sp>
    </p:spTree>
    <p:extLst>
      <p:ext uri="{BB962C8B-B14F-4D97-AF65-F5344CB8AC3E}">
        <p14:creationId xmlns:p14="http://schemas.microsoft.com/office/powerpoint/2010/main" val="130598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黑体" panose="02010609060101010101" pitchFamily="49" charset="-122"/>
                <a:ea typeface="黑体" panose="02010609060101010101" pitchFamily="49" charset="-122"/>
              </a:rPr>
              <a:t>计算大整数组合数</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97280" y="1845733"/>
            <a:ext cx="10058400" cy="4555067"/>
          </a:xfrm>
        </p:spPr>
        <p:txBody>
          <a:bodyPr>
            <a:normAutofit lnSpcReduction="10000"/>
          </a:bodyPr>
          <a:lstStyle/>
          <a:p>
            <a:r>
              <a:rPr lang="zh-CN" altLang="en-US" sz="2800" dirty="0" smtClean="0"/>
              <a:t>关键求：</a:t>
            </a:r>
            <a:endParaRPr lang="en-US" altLang="zh-CN" sz="2800" dirty="0" smtClean="0"/>
          </a:p>
          <a:p>
            <a:r>
              <a:rPr lang="zh-CN" altLang="en-US" sz="2400" dirty="0" smtClean="0">
                <a:latin typeface="黑体" panose="02010609060101010101" pitchFamily="49" charset="-122"/>
                <a:ea typeface="黑体" panose="02010609060101010101" pitchFamily="49" charset="-122"/>
              </a:rPr>
              <a:t>阶乘：</a:t>
            </a:r>
            <a:endParaRPr lang="en-US" altLang="zh-CN" sz="2400" dirty="0" smtClean="0">
              <a:latin typeface="黑体" panose="02010609060101010101" pitchFamily="49" charset="-122"/>
              <a:ea typeface="黑体" panose="02010609060101010101" pitchFamily="49" charset="-122"/>
            </a:endParaRPr>
          </a:p>
          <a:p>
            <a:r>
              <a:rPr lang="en-US" altLang="zh-CN" dirty="0"/>
              <a:t>for(</a:t>
            </a:r>
            <a:r>
              <a:rPr lang="en-US" altLang="zh-CN" dirty="0" err="1"/>
              <a:t>int</a:t>
            </a:r>
            <a:r>
              <a:rPr lang="en-US" altLang="zh-CN" dirty="0"/>
              <a:t> </a:t>
            </a:r>
            <a:r>
              <a:rPr lang="en-US" altLang="zh-CN" dirty="0" err="1"/>
              <a:t>i</a:t>
            </a:r>
            <a:r>
              <a:rPr lang="en-US" altLang="zh-CN" dirty="0"/>
              <a:t> = 1; </a:t>
            </a:r>
            <a:r>
              <a:rPr lang="en-US" altLang="zh-CN" dirty="0" err="1"/>
              <a:t>i</a:t>
            </a:r>
            <a:r>
              <a:rPr lang="en-US" altLang="zh-CN" dirty="0"/>
              <a:t> &lt; p; ++</a:t>
            </a:r>
            <a:r>
              <a:rPr lang="en-US" altLang="zh-CN" dirty="0" err="1" smtClean="0"/>
              <a:t>i</a:t>
            </a:r>
            <a:r>
              <a:rPr lang="en-US" altLang="zh-CN" dirty="0" smtClean="0"/>
              <a:t>) fact[</a:t>
            </a:r>
            <a:r>
              <a:rPr lang="en-US" altLang="zh-CN" dirty="0" err="1" smtClean="0"/>
              <a:t>i</a:t>
            </a:r>
            <a:r>
              <a:rPr lang="en-US" altLang="zh-CN" dirty="0"/>
              <a:t>] = (long long)fact[</a:t>
            </a:r>
            <a:r>
              <a:rPr lang="en-US" altLang="zh-CN" dirty="0" err="1"/>
              <a:t>i</a:t>
            </a:r>
            <a:r>
              <a:rPr lang="en-US" altLang="zh-CN" dirty="0"/>
              <a:t> - 1] * </a:t>
            </a:r>
            <a:r>
              <a:rPr lang="en-US" altLang="zh-CN" dirty="0" err="1"/>
              <a:t>i</a:t>
            </a:r>
            <a:r>
              <a:rPr lang="en-US" altLang="zh-CN" dirty="0"/>
              <a:t> % p;</a:t>
            </a:r>
            <a:endParaRPr lang="en-US" altLang="zh-CN" dirty="0" smtClean="0"/>
          </a:p>
          <a:p>
            <a:r>
              <a:rPr lang="zh-CN" altLang="en-US" sz="2400" dirty="0">
                <a:latin typeface="黑体" panose="02010609060101010101" pitchFamily="49" charset="-122"/>
                <a:ea typeface="黑体" panose="02010609060101010101" pitchFamily="49" charset="-122"/>
              </a:rPr>
              <a:t>阶乘逆元：</a:t>
            </a:r>
            <a:endParaRPr lang="en-US" altLang="zh-CN" sz="2400" dirty="0">
              <a:latin typeface="黑体" panose="02010609060101010101" pitchFamily="49" charset="-122"/>
              <a:ea typeface="黑体" panose="02010609060101010101" pitchFamily="49" charset="-122"/>
            </a:endParaRPr>
          </a:p>
          <a:p>
            <a:r>
              <a:rPr lang="zh-CN" altLang="en-US" dirty="0" smtClean="0"/>
              <a:t>设</a:t>
            </a:r>
            <a:r>
              <a:rPr lang="en-US" altLang="zh-CN" dirty="0" err="1" smtClean="0"/>
              <a:t>invf</a:t>
            </a:r>
            <a:r>
              <a:rPr lang="en-US" altLang="zh-CN" dirty="0" smtClean="0"/>
              <a:t>[</a:t>
            </a:r>
            <a:r>
              <a:rPr lang="en-US" altLang="zh-CN" dirty="0" err="1" smtClean="0"/>
              <a:t>i</a:t>
            </a:r>
            <a:r>
              <a:rPr lang="en-US" altLang="zh-CN" dirty="0" smtClean="0"/>
              <a:t>]</a:t>
            </a:r>
            <a:r>
              <a:rPr lang="zh-CN" altLang="en-US" dirty="0" smtClean="0"/>
              <a:t>是</a:t>
            </a:r>
            <a:r>
              <a:rPr lang="en-US" altLang="zh-CN" dirty="0" err="1" smtClean="0"/>
              <a:t>i</a:t>
            </a:r>
            <a:r>
              <a:rPr lang="en-US" altLang="zh-CN" dirty="0" smtClean="0"/>
              <a:t>!</a:t>
            </a:r>
            <a:r>
              <a:rPr lang="zh-CN" altLang="en-US" dirty="0" smtClean="0"/>
              <a:t>模</a:t>
            </a:r>
            <a:r>
              <a:rPr lang="en-US" altLang="zh-CN" dirty="0" smtClean="0"/>
              <a:t>p</a:t>
            </a:r>
            <a:r>
              <a:rPr lang="zh-CN" altLang="en-US" dirty="0" smtClean="0"/>
              <a:t>（注意：此处的</a:t>
            </a:r>
            <a:r>
              <a:rPr lang="en-US" altLang="zh-CN" dirty="0" smtClean="0"/>
              <a:t>p</a:t>
            </a:r>
            <a:r>
              <a:rPr lang="zh-CN" altLang="en-US" dirty="0" smtClean="0"/>
              <a:t>刚好是素数）的逆元：</a:t>
            </a:r>
            <a:endParaRPr lang="en-US" altLang="zh-CN" dirty="0" smtClean="0"/>
          </a:p>
          <a:p>
            <a:r>
              <a:rPr lang="en-US" altLang="zh-CN" dirty="0" err="1" smtClean="0"/>
              <a:t>Invf</a:t>
            </a:r>
            <a:r>
              <a:rPr lang="en-US" altLang="zh-CN" dirty="0" smtClean="0"/>
              <a:t>[p]= p!^(p-1)</a:t>
            </a:r>
            <a:r>
              <a:rPr lang="zh-CN" altLang="en-US" dirty="0" smtClean="0"/>
              <a:t>（利用费马小定理）</a:t>
            </a:r>
            <a:endParaRPr lang="en-US" altLang="zh-CN" dirty="0" smtClean="0"/>
          </a:p>
          <a:p>
            <a:r>
              <a:rPr lang="zh-CN" altLang="en-US" dirty="0" smtClean="0"/>
              <a:t>剩余部分：</a:t>
            </a:r>
            <a:endParaRPr lang="en-US" altLang="zh-CN" dirty="0" smtClean="0"/>
          </a:p>
          <a:p>
            <a:r>
              <a:rPr lang="nn-NO" altLang="zh-CN" dirty="0"/>
              <a:t>	for(int i = p - </a:t>
            </a:r>
            <a:r>
              <a:rPr lang="nn-NO" altLang="zh-CN" dirty="0" smtClean="0"/>
              <a:t>1; </a:t>
            </a:r>
            <a:r>
              <a:rPr lang="nn-NO" altLang="zh-CN" dirty="0"/>
              <a:t>i &gt;= 0; --i)</a:t>
            </a:r>
          </a:p>
          <a:p>
            <a:r>
              <a:rPr lang="nn-NO" altLang="zh-CN" dirty="0"/>
              <a:t>		invf[i] = (long long)invf[i + 1] * (i + 1) % p</a:t>
            </a:r>
            <a:r>
              <a:rPr lang="nn-NO" altLang="zh-CN" dirty="0" smtClean="0"/>
              <a:t>;</a:t>
            </a:r>
          </a:p>
          <a:p>
            <a:r>
              <a:rPr lang="zh-CN" altLang="en-US" dirty="0" smtClean="0"/>
              <a:t>证明：</a:t>
            </a:r>
            <a:endParaRPr lang="zh-CN" altLang="en-US" dirty="0"/>
          </a:p>
        </p:txBody>
      </p:sp>
    </p:spTree>
    <p:extLst>
      <p:ext uri="{BB962C8B-B14F-4D97-AF65-F5344CB8AC3E}">
        <p14:creationId xmlns:p14="http://schemas.microsoft.com/office/powerpoint/2010/main" val="2764711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94909" y="561861"/>
            <a:ext cx="7105881" cy="5509200"/>
          </a:xfrm>
          <a:prstGeom prst="rect">
            <a:avLst/>
          </a:prstGeom>
          <a:noFill/>
        </p:spPr>
        <p:txBody>
          <a:bodyPr wrap="square" rtlCol="0">
            <a:spAutoFit/>
          </a:bodyPr>
          <a:lstStyle/>
          <a:p>
            <a:r>
              <a:rPr lang="zh-CN" altLang="en-US" sz="3200" dirty="0" smtClean="0"/>
              <a:t>可证明：</a:t>
            </a:r>
            <a:r>
              <a:rPr lang="en-US" altLang="zh-CN" sz="3200" dirty="0" err="1" smtClean="0"/>
              <a:t>invf</a:t>
            </a:r>
            <a:r>
              <a:rPr lang="en-US" altLang="zh-CN" sz="3200" dirty="0" smtClean="0"/>
              <a:t>(a*b)=</a:t>
            </a:r>
            <a:r>
              <a:rPr lang="en-US" altLang="zh-CN" sz="3200" dirty="0" err="1" smtClean="0"/>
              <a:t>invf</a:t>
            </a:r>
            <a:r>
              <a:rPr lang="en-US" altLang="zh-CN" sz="3200" dirty="0" smtClean="0"/>
              <a:t>(a)*</a:t>
            </a:r>
            <a:r>
              <a:rPr lang="en-US" altLang="zh-CN" sz="3200" dirty="0" err="1" smtClean="0"/>
              <a:t>invf</a:t>
            </a:r>
            <a:r>
              <a:rPr lang="en-US" altLang="zh-CN" sz="3200" dirty="0" smtClean="0"/>
              <a:t>(b)</a:t>
            </a:r>
          </a:p>
          <a:p>
            <a:r>
              <a:rPr lang="zh-CN" altLang="en-US" sz="3200" dirty="0" smtClean="0"/>
              <a:t>令：</a:t>
            </a:r>
            <a:r>
              <a:rPr lang="en-US" altLang="zh-CN" sz="3200" dirty="0" smtClean="0"/>
              <a:t>X=</a:t>
            </a:r>
            <a:r>
              <a:rPr lang="en-US" altLang="zh-CN" sz="3200" dirty="0" err="1" smtClean="0"/>
              <a:t>invf</a:t>
            </a:r>
            <a:r>
              <a:rPr lang="en-US" altLang="zh-CN" sz="3200" dirty="0" smtClean="0"/>
              <a:t>(a*b)</a:t>
            </a:r>
            <a:r>
              <a:rPr lang="zh-CN" altLang="en-US" sz="3200" dirty="0" smtClean="0"/>
              <a:t>，</a:t>
            </a:r>
            <a:r>
              <a:rPr lang="en-US" altLang="zh-CN" sz="3200" dirty="0" smtClean="0"/>
              <a:t>Y=</a:t>
            </a:r>
            <a:r>
              <a:rPr lang="en-US" altLang="zh-CN" sz="3200" dirty="0" err="1" smtClean="0"/>
              <a:t>invf</a:t>
            </a:r>
            <a:r>
              <a:rPr lang="en-US" altLang="zh-CN" sz="3200" dirty="0" smtClean="0"/>
              <a:t>(a)</a:t>
            </a:r>
            <a:r>
              <a:rPr lang="zh-CN" altLang="en-US" sz="3200" dirty="0" smtClean="0"/>
              <a:t>，</a:t>
            </a:r>
            <a:r>
              <a:rPr lang="en-US" altLang="zh-CN" sz="3200" dirty="0" smtClean="0"/>
              <a:t>Z=</a:t>
            </a:r>
            <a:r>
              <a:rPr lang="en-US" altLang="zh-CN" sz="3200" dirty="0" err="1" smtClean="0"/>
              <a:t>invf</a:t>
            </a:r>
            <a:r>
              <a:rPr lang="en-US" altLang="zh-CN" sz="3200" dirty="0" smtClean="0"/>
              <a:t>(b)</a:t>
            </a:r>
          </a:p>
          <a:p>
            <a:r>
              <a:rPr lang="zh-CN" altLang="en-US" sz="3200" dirty="0" smtClean="0"/>
              <a:t>有逆元定义可得：</a:t>
            </a:r>
            <a:endParaRPr lang="en-US" altLang="zh-CN" sz="3200" dirty="0" smtClean="0"/>
          </a:p>
          <a:p>
            <a:r>
              <a:rPr lang="en-US" altLang="zh-CN" sz="3200" dirty="0" smtClean="0"/>
              <a:t>a*y-</a:t>
            </a:r>
            <a:r>
              <a:rPr lang="en-US" altLang="zh-CN" sz="3200" dirty="0" err="1" smtClean="0"/>
              <a:t>py</a:t>
            </a:r>
            <a:r>
              <a:rPr lang="en-US" altLang="zh-CN" sz="3200" dirty="0" smtClean="0"/>
              <a:t>*p=1</a:t>
            </a:r>
          </a:p>
          <a:p>
            <a:r>
              <a:rPr lang="en-US" altLang="zh-CN" sz="3200" dirty="0" smtClean="0"/>
              <a:t>b*z-</a:t>
            </a:r>
            <a:r>
              <a:rPr lang="en-US" altLang="zh-CN" sz="3200" dirty="0" err="1" smtClean="0"/>
              <a:t>pz</a:t>
            </a:r>
            <a:r>
              <a:rPr lang="en-US" altLang="zh-CN" sz="3200" dirty="0" smtClean="0"/>
              <a:t>*p=1</a:t>
            </a:r>
          </a:p>
          <a:p>
            <a:r>
              <a:rPr lang="zh-CN" altLang="en-US" sz="3200" dirty="0" smtClean="0"/>
              <a:t>推出</a:t>
            </a:r>
            <a:r>
              <a:rPr lang="en-US" altLang="zh-CN" sz="3200" dirty="0" smtClean="0"/>
              <a:t>:</a:t>
            </a:r>
          </a:p>
          <a:p>
            <a:r>
              <a:rPr lang="en-US" altLang="zh-CN" sz="3200" dirty="0" smtClean="0"/>
              <a:t>y=</a:t>
            </a:r>
            <a:r>
              <a:rPr lang="en-US" altLang="zh-CN" sz="3200" dirty="0"/>
              <a:t>(</a:t>
            </a:r>
            <a:r>
              <a:rPr lang="en-US" altLang="zh-CN" sz="3200" dirty="0" smtClean="0"/>
              <a:t>1+py*p)/a</a:t>
            </a:r>
          </a:p>
          <a:p>
            <a:r>
              <a:rPr lang="en-US" altLang="zh-CN" sz="3200" dirty="0" smtClean="0"/>
              <a:t>Z=(1+pz*p)/b</a:t>
            </a:r>
          </a:p>
          <a:p>
            <a:r>
              <a:rPr lang="en-US" altLang="zh-CN" sz="3200" dirty="0" smtClean="0"/>
              <a:t>a*b*y*z mod p =1</a:t>
            </a:r>
          </a:p>
          <a:p>
            <a:r>
              <a:rPr lang="zh-CN" altLang="en-US" sz="3200" dirty="0" smtClean="0"/>
              <a:t>所以：</a:t>
            </a:r>
            <a:endParaRPr lang="en-US" altLang="zh-CN" sz="3200" dirty="0" smtClean="0"/>
          </a:p>
          <a:p>
            <a:r>
              <a:rPr lang="en-US" altLang="zh-CN" sz="3200" dirty="0" err="1"/>
              <a:t>invf</a:t>
            </a:r>
            <a:r>
              <a:rPr lang="en-US" altLang="zh-CN" sz="3200" dirty="0"/>
              <a:t>(a*b)=</a:t>
            </a:r>
            <a:r>
              <a:rPr lang="en-US" altLang="zh-CN" sz="3200" dirty="0" err="1"/>
              <a:t>invf</a:t>
            </a:r>
            <a:r>
              <a:rPr lang="en-US" altLang="zh-CN" sz="3200" dirty="0"/>
              <a:t>(a)*</a:t>
            </a:r>
            <a:r>
              <a:rPr lang="en-US" altLang="zh-CN" sz="3200" dirty="0" err="1"/>
              <a:t>invf</a:t>
            </a:r>
            <a:r>
              <a:rPr lang="en-US" altLang="zh-CN" sz="3200" dirty="0"/>
              <a:t>(b</a:t>
            </a:r>
            <a:r>
              <a:rPr lang="en-US" altLang="zh-CN" sz="3200" dirty="0" smtClean="0"/>
              <a:t>)</a:t>
            </a:r>
            <a:endParaRPr lang="en-US" altLang="zh-CN" sz="3200" dirty="0"/>
          </a:p>
        </p:txBody>
      </p:sp>
    </p:spTree>
    <p:extLst>
      <p:ext uri="{BB962C8B-B14F-4D97-AF65-F5344CB8AC3E}">
        <p14:creationId xmlns:p14="http://schemas.microsoft.com/office/powerpoint/2010/main" val="187867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7617" y="1299989"/>
            <a:ext cx="9760947" cy="2677656"/>
          </a:xfrm>
          <a:prstGeom prst="rect">
            <a:avLst/>
          </a:prstGeom>
          <a:noFill/>
        </p:spPr>
        <p:txBody>
          <a:bodyPr wrap="square" rtlCol="0">
            <a:spAutoFit/>
          </a:bodyPr>
          <a:lstStyle/>
          <a:p>
            <a:r>
              <a:rPr lang="en-US" altLang="zh-CN" sz="2800" dirty="0" smtClean="0"/>
              <a:t>n</a:t>
            </a:r>
            <a:r>
              <a:rPr lang="zh-CN" altLang="en-US" sz="2800" dirty="0" smtClean="0"/>
              <a:t>！</a:t>
            </a:r>
            <a:r>
              <a:rPr lang="en-US" altLang="zh-CN" sz="2800" dirty="0" smtClean="0"/>
              <a:t>=</a:t>
            </a:r>
            <a:r>
              <a:rPr lang="zh-CN" altLang="en-US" sz="2800" dirty="0"/>
              <a:t> </a:t>
            </a:r>
            <a:r>
              <a:rPr lang="en-US" altLang="zh-CN" sz="2800" dirty="0" smtClean="0"/>
              <a:t>(n-1)!*n</a:t>
            </a:r>
          </a:p>
          <a:p>
            <a:r>
              <a:rPr lang="zh-CN" altLang="en-US" sz="2800" dirty="0" smtClean="0"/>
              <a:t>设</a:t>
            </a:r>
            <a:r>
              <a:rPr lang="en-US" altLang="zh-CN" sz="2800" dirty="0" smtClean="0"/>
              <a:t>f(x)</a:t>
            </a:r>
            <a:r>
              <a:rPr lang="zh-CN" altLang="en-US" sz="2800" dirty="0" smtClean="0"/>
              <a:t>为</a:t>
            </a:r>
            <a:r>
              <a:rPr lang="en-US" altLang="zh-CN" sz="2800" dirty="0" smtClean="0"/>
              <a:t>x</a:t>
            </a:r>
            <a:r>
              <a:rPr lang="zh-CN" altLang="en-US" sz="2800" dirty="0" smtClean="0"/>
              <a:t>的逆元</a:t>
            </a:r>
            <a:endParaRPr lang="en-US" altLang="zh-CN" sz="2800" dirty="0" smtClean="0"/>
          </a:p>
          <a:p>
            <a:r>
              <a:rPr lang="zh-CN" altLang="en-US" sz="2800" dirty="0" smtClean="0"/>
              <a:t>则</a:t>
            </a:r>
            <a:r>
              <a:rPr lang="en-US" altLang="zh-CN" sz="2800" dirty="0" smtClean="0"/>
              <a:t>f( (n-1)! ) = f( n!/n ) = f(n!) * f ( 1/n ) = f(n!) * f( f(n))= f(n!)*n</a:t>
            </a:r>
          </a:p>
          <a:p>
            <a:r>
              <a:rPr lang="en-US" altLang="zh-CN" sz="2800" dirty="0" smtClean="0"/>
              <a:t>(n</a:t>
            </a:r>
            <a:r>
              <a:rPr lang="zh-CN" altLang="en-US" sz="2800" dirty="0" smtClean="0"/>
              <a:t>的逆元的逆元一定是它本身</a:t>
            </a:r>
            <a:r>
              <a:rPr lang="en-US" altLang="zh-CN" sz="2800" dirty="0" smtClean="0"/>
              <a:t>)</a:t>
            </a:r>
          </a:p>
          <a:p>
            <a:r>
              <a:rPr lang="nn-NO" altLang="zh-CN" sz="2800" dirty="0"/>
              <a:t>invf[i] = </a:t>
            </a:r>
            <a:r>
              <a:rPr lang="nn-NO" altLang="zh-CN" sz="2800" dirty="0" smtClean="0"/>
              <a:t>invf[i </a:t>
            </a:r>
            <a:r>
              <a:rPr lang="nn-NO" altLang="zh-CN" sz="2800" dirty="0"/>
              <a:t>+ 1] * (i + 1</a:t>
            </a:r>
            <a:r>
              <a:rPr lang="nn-NO" altLang="zh-CN" sz="2800" dirty="0" smtClean="0"/>
              <a:t>)</a:t>
            </a:r>
            <a:endParaRPr lang="nn-NO" altLang="zh-CN" sz="2800" dirty="0"/>
          </a:p>
          <a:p>
            <a:endParaRPr lang="zh-CN" altLang="en-US" sz="2800" dirty="0"/>
          </a:p>
        </p:txBody>
      </p:sp>
    </p:spTree>
    <p:extLst>
      <p:ext uri="{BB962C8B-B14F-4D97-AF65-F5344CB8AC3E}">
        <p14:creationId xmlns:p14="http://schemas.microsoft.com/office/powerpoint/2010/main" val="840003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费马小定理</a:t>
            </a:r>
          </a:p>
        </p:txBody>
      </p:sp>
      <p:sp>
        <p:nvSpPr>
          <p:cNvPr id="3" name="内容占位符 2"/>
          <p:cNvSpPr>
            <a:spLocks noGrp="1"/>
          </p:cNvSpPr>
          <p:nvPr>
            <p:ph idx="1"/>
          </p:nvPr>
        </p:nvSpPr>
        <p:spPr/>
        <p:txBody>
          <a:bodyPr/>
          <a:lstStyle/>
          <a:p>
            <a:r>
              <a:rPr lang="zh-CN" altLang="en-US" dirty="0" smtClean="0"/>
              <a:t>假如</a:t>
            </a:r>
            <a:r>
              <a:rPr lang="en-US" altLang="zh-CN" dirty="0"/>
              <a:t>p</a:t>
            </a:r>
            <a:r>
              <a:rPr lang="zh-CN" altLang="en-US" dirty="0"/>
              <a:t>是质数，且</a:t>
            </a:r>
            <a:r>
              <a:rPr lang="en-US" altLang="zh-CN" dirty="0" err="1"/>
              <a:t>gcd</a:t>
            </a:r>
            <a:r>
              <a:rPr lang="en-US" altLang="zh-CN" dirty="0"/>
              <a:t>(</a:t>
            </a:r>
            <a:r>
              <a:rPr lang="en-US" altLang="zh-CN" dirty="0" err="1"/>
              <a:t>a,p</a:t>
            </a:r>
            <a:r>
              <a:rPr lang="en-US" altLang="zh-CN" dirty="0"/>
              <a:t>)=1</a:t>
            </a:r>
            <a:r>
              <a:rPr lang="zh-CN" altLang="en-US" dirty="0"/>
              <a:t>，那么 </a:t>
            </a:r>
            <a:r>
              <a:rPr lang="en-US" altLang="zh-CN" dirty="0"/>
              <a:t>a</a:t>
            </a:r>
            <a:r>
              <a:rPr lang="en-US" altLang="zh-CN" baseline="30000" dirty="0"/>
              <a:t>(p-1)</a:t>
            </a:r>
            <a:r>
              <a:rPr lang="en-US" altLang="zh-CN" dirty="0"/>
              <a:t>≡1</a:t>
            </a:r>
            <a:r>
              <a:rPr lang="zh-CN" altLang="en-US" dirty="0"/>
              <a:t>（</a:t>
            </a:r>
            <a:r>
              <a:rPr lang="en-US" altLang="zh-CN" dirty="0"/>
              <a:t>mod p</a:t>
            </a:r>
            <a:r>
              <a:rPr lang="zh-CN" altLang="en-US" dirty="0"/>
              <a:t>）</a:t>
            </a:r>
            <a:r>
              <a:rPr lang="zh-CN" altLang="en-US" dirty="0" smtClean="0"/>
              <a:t>。</a:t>
            </a:r>
            <a:endParaRPr lang="en-US" altLang="zh-CN" dirty="0" smtClean="0"/>
          </a:p>
          <a:p>
            <a:r>
              <a:rPr lang="zh-CN" altLang="en-US" dirty="0" smtClean="0"/>
              <a:t>即：</a:t>
            </a:r>
            <a:endParaRPr lang="en-US" altLang="zh-CN" dirty="0" smtClean="0"/>
          </a:p>
          <a:p>
            <a:r>
              <a:rPr lang="zh-CN" altLang="en-US" dirty="0" smtClean="0"/>
              <a:t>假如</a:t>
            </a:r>
            <a:r>
              <a:rPr lang="en-US" altLang="zh-CN" dirty="0"/>
              <a:t>a</a:t>
            </a:r>
            <a:r>
              <a:rPr lang="zh-CN" altLang="en-US" dirty="0"/>
              <a:t>是整数，</a:t>
            </a:r>
            <a:r>
              <a:rPr lang="en-US" altLang="zh-CN" dirty="0"/>
              <a:t>p</a:t>
            </a:r>
            <a:r>
              <a:rPr lang="zh-CN" altLang="en-US" dirty="0"/>
              <a:t>是质数，且</a:t>
            </a:r>
            <a:r>
              <a:rPr lang="en-US" altLang="zh-CN" dirty="0" err="1"/>
              <a:t>a,p</a:t>
            </a:r>
            <a:r>
              <a:rPr lang="zh-CN" altLang="en-US" dirty="0"/>
              <a:t>互质</a:t>
            </a:r>
            <a:r>
              <a:rPr lang="en-US" altLang="zh-CN" dirty="0"/>
              <a:t>(</a:t>
            </a:r>
            <a:r>
              <a:rPr lang="zh-CN" altLang="en-US" dirty="0"/>
              <a:t>即两者只有一个公约数</a:t>
            </a:r>
            <a:r>
              <a:rPr lang="en-US" altLang="zh-CN" dirty="0"/>
              <a:t>1)</a:t>
            </a:r>
            <a:r>
              <a:rPr lang="zh-CN" altLang="en-US" dirty="0"/>
              <a:t>，那么</a:t>
            </a:r>
            <a:r>
              <a:rPr lang="en-US" altLang="zh-CN" dirty="0"/>
              <a:t>a</a:t>
            </a:r>
            <a:r>
              <a:rPr lang="zh-CN" altLang="en-US" dirty="0"/>
              <a:t>的</a:t>
            </a:r>
            <a:r>
              <a:rPr lang="en-US" altLang="zh-CN" dirty="0"/>
              <a:t>(p-1)</a:t>
            </a:r>
            <a:r>
              <a:rPr lang="zh-CN" altLang="en-US" dirty="0"/>
              <a:t>次方除以</a:t>
            </a:r>
            <a:r>
              <a:rPr lang="en-US" altLang="zh-CN" dirty="0"/>
              <a:t>p</a:t>
            </a:r>
            <a:r>
              <a:rPr lang="zh-CN" altLang="en-US" dirty="0"/>
              <a:t>的余数恒等于</a:t>
            </a:r>
            <a:r>
              <a:rPr lang="en-US" altLang="zh-CN" dirty="0"/>
              <a:t>1</a:t>
            </a:r>
            <a:r>
              <a:rPr lang="zh-CN" altLang="en-US" dirty="0"/>
              <a:t>。</a:t>
            </a:r>
          </a:p>
        </p:txBody>
      </p:sp>
    </p:spTree>
    <p:extLst>
      <p:ext uri="{BB962C8B-B14F-4D97-AF65-F5344CB8AC3E}">
        <p14:creationId xmlns:p14="http://schemas.microsoft.com/office/powerpoint/2010/main" val="3545299492"/>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578</TotalTime>
  <Words>954</Words>
  <Application>Microsoft Office PowerPoint</Application>
  <PresentationFormat>宽屏</PresentationFormat>
  <Paragraphs>77</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黑体</vt:lpstr>
      <vt:lpstr>宋体</vt:lpstr>
      <vt:lpstr>微软雅黑</vt:lpstr>
      <vt:lpstr>Arial</vt:lpstr>
      <vt:lpstr>Calibri</vt:lpstr>
      <vt:lpstr>Calibri Light</vt:lpstr>
      <vt:lpstr>回顾</vt:lpstr>
      <vt:lpstr>交流与讲解</vt:lpstr>
      <vt:lpstr>hao</vt:lpstr>
      <vt:lpstr>lucknum</vt:lpstr>
      <vt:lpstr>lucknum</vt:lpstr>
      <vt:lpstr>lucknum</vt:lpstr>
      <vt:lpstr>计算大整数组合数</vt:lpstr>
      <vt:lpstr>PowerPoint 演示文稿</vt:lpstr>
      <vt:lpstr>PowerPoint 演示文稿</vt:lpstr>
      <vt:lpstr>费马小定理</vt:lpstr>
      <vt:lpstr>party</vt:lpstr>
      <vt:lpstr>Party 题解</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1-25题解</dc:title>
  <dc:creator>潘玉斌</dc:creator>
  <cp:lastModifiedBy>潘玉斌</cp:lastModifiedBy>
  <cp:revision>65</cp:revision>
  <dcterms:created xsi:type="dcterms:W3CDTF">2016-01-23T12:10:22Z</dcterms:created>
  <dcterms:modified xsi:type="dcterms:W3CDTF">2016-10-12T04:12:03Z</dcterms:modified>
</cp:coreProperties>
</file>