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329" r:id="rId5"/>
    <p:sldId id="330" r:id="rId6"/>
    <p:sldId id="331" r:id="rId7"/>
    <p:sldId id="297" r:id="rId8"/>
    <p:sldId id="332" r:id="rId9"/>
    <p:sldId id="333" r:id="rId10"/>
    <p:sldId id="319" r:id="rId11"/>
    <p:sldId id="334" r:id="rId12"/>
    <p:sldId id="335" r:id="rId13"/>
    <p:sldId id="2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4CC3DE-484F-44BE-B843-A4025DC52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479580-690C-4EDF-A399-FAE5FD89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4CC3DE-484F-44BE-B843-A4025DC52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479580-690C-4EDF-A399-FAE5FD89AF1C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交流与讲解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葡萄酒交易2</a:t>
            </a:r>
            <a:endParaRPr lang="en-US" altLang="zh-CN" b="1" dirty="0" err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0105" y="1925320"/>
            <a:ext cx="103155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考点：动态规划、最小生成树、状态压缩</a:t>
            </a:r>
            <a:endParaRPr 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0105" y="2620010"/>
            <a:ext cx="1065149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1.找出所有酒量和为0的集合。</a:t>
            </a:r>
            <a:endParaRPr 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若该集合的点是联通的，那么求出该集合的最小生成树，生成树的值即是该集合酒量转移所需最小代价</a:t>
            </a:r>
            <a:br>
              <a:rPr 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2.将每一个酒量总和为0的集合看成是一个物品，利用背包动规求出最优解。</a:t>
            </a:r>
            <a:endParaRPr 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葡萄酒交易3</a:t>
            </a:r>
            <a:endParaRPr lang="en-US" altLang="zh-CN" b="1" dirty="0" err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4190" y="1737360"/>
            <a:ext cx="11519535" cy="405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用二进制来压缩状态，1代表节点在集合中，0代表不在。</a:t>
            </a:r>
            <a:endParaRPr 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比如数字s的二进制形式为100111，表明0,1,2,5号节点在s表示的集合中。</a:t>
            </a:r>
            <a:endParaRPr 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题目最多有n(n&lt;=16)个节点，因此s的范围是0到(2^n)-1 也就是(1&lt;&lt;n)-1 </a:t>
            </a:r>
            <a:endParaRPr 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用数组Sum[s]，记录集合s中包含的节点的酒量之和。 </a:t>
            </a:r>
            <a:endParaRPr 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对于每一个酒量和为0的集合x(Sum[x]==0)，若能得到一棵最小生成树，用数组Cost[x]记录下该生成树的代价</a:t>
            </a:r>
            <a:endParaRPr 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f[i]记录平衡集合i中的节点的酒量值，所需最小代价 </a:t>
            </a:r>
            <a:endParaRPr 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对于集合i和j,若满足Sum[i]==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且Sum[j]==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那么有f[i|j]=min(f[i|j],f[i]+Cost[j]); </a:t>
            </a:r>
            <a:endParaRPr 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i|j表示集合i与集合j合并之后的集合 </a:t>
            </a:r>
            <a:endParaRPr 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数正方形1</a:t>
            </a:r>
            <a:endParaRPr lang="en-US" altLang="zh-CN" b="1" dirty="0" err="1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626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观察，找规律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5050" y="2379980"/>
            <a:ext cx="101212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，对于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正放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的正方形：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5370" y="3437255"/>
            <a:ext cx="9062085" cy="2030730"/>
          </a:xfrm>
          <a:prstGeom prst="rect">
            <a:avLst/>
          </a:prstGeom>
          <a:solidFill>
            <a:srgbClr val="FFFFC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正方形尺寸   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         2         3         4    . . . . . .   n-2        n-1        n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行个数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n-1      n-2     n-3      n-4   . . . . . .     3           2          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行个数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n-1      n-2     n-3      n-4   . . . . . .     3           2          0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行个数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n-1      n-2     n-3      n-4   . . . . . .     3           0          0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 . . . . 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行数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n-1      n-2      0          0     . . . . . .     0           0          0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行个数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n-1        0        0          0     . . . . . .     0           0          0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5685" y="2863215"/>
            <a:ext cx="1012126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统计每一行，以该行的点为正方形的上部两顶点，得到对应尺寸的的正方形的个数。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4415" y="5722620"/>
            <a:ext cx="101212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ANS=(n-1)</a:t>
            </a:r>
            <a:r>
              <a:rPr lang="en-US" altLang="zh-CN" sz="24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+(n-2)</a:t>
            </a:r>
            <a:r>
              <a:rPr lang="en-US" altLang="zh-CN" sz="24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+......+3</a:t>
            </a:r>
            <a:r>
              <a:rPr lang="en-US" altLang="zh-CN" sz="24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+2</a:t>
            </a:r>
            <a:r>
              <a:rPr lang="en-US" altLang="zh-CN" sz="24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en-US" altLang="zh-CN" sz="24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(n-1)*n*(2*n-1)/6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 bldLvl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数正方形2</a:t>
            </a:r>
            <a:endParaRPr lang="en-US" altLang="zh-CN" b="1" dirty="0" err="1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245" y="1838960"/>
            <a:ext cx="101212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，讨论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正放和斜放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的正方形，我们观察和分析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7925" y="2353310"/>
            <a:ext cx="10121265" cy="2002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设点阵中水平或竖直相邻的两个点距离为1。</a:t>
            </a:r>
            <a:b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显然，4个点都在边长为n的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正放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的正方形的边上答案为n。</a:t>
            </a:r>
            <a:b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n*n的点阵包含了i*i个边长为n-i的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正放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的正方形。</a:t>
            </a:r>
            <a:b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而一个边长为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(n-i)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正放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正方形包含的正方形数又恰好为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n-i)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8245" y="3981450"/>
            <a:ext cx="7541895" cy="48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ANS=1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*(n-1)+2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*(n-2)+3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*(n-3)+......+(n-1)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*1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数正方形3</a:t>
            </a:r>
            <a:endParaRPr lang="en-US" altLang="zh-CN" b="1" dirty="0" err="1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245" y="1838960"/>
            <a:ext cx="101212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，讨论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正放和斜放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的正方形，我们观察和分析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7925" y="2353310"/>
            <a:ext cx="10121265" cy="2002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设点阵中水平或竖直相邻的两个点距离为1。</a:t>
            </a:r>
            <a:b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显然，4个点都在边长为n的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正放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的正方形的边上答案为n。</a:t>
            </a:r>
            <a:b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n*n的点阵包含了i*i个边长为n-i的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正放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的正方形。</a:t>
            </a:r>
            <a:b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而一个边长为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(n-i)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正放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正方形包含的正方形数又恰好为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(n-i)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7925" y="3808095"/>
            <a:ext cx="9293860" cy="48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ANS[n]=1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*(n-1)+2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*(n-2)+3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*(n-3)+......+(n-2)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*2+(n-1)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*1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7925" y="4553585"/>
            <a:ext cx="9828530" cy="48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ANS[n+1]=1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*(n)+2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*(n-1)+3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*(n-2)+......+(n-2)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*3+(n-1)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*2+(n)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*1</a:t>
            </a:r>
            <a:endParaRPr lang="en-US" altLang="zh-CN" sz="24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9695" y="5036820"/>
            <a:ext cx="749427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=ANS[n]+1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+2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+...+n</a:t>
            </a:r>
            <a:r>
              <a:rPr lang="en-US" altLang="zh-CN" sz="2400" baseline="4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2400" baseline="450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7280" y="5520055"/>
            <a:ext cx="10579100" cy="848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于是我们得到递推式</a:t>
            </a:r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 </a:t>
            </a:r>
            <a:br>
              <a:rPr lang="en-US" altLang="zh-CN" sz="24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b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ANS[n]=ANS[n-1]+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en-US" altLang="zh-CN" sz="2400" b="1" baseline="4500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+2</a:t>
            </a:r>
            <a:r>
              <a:rPr lang="en-US" altLang="zh-CN" sz="2400" b="1" baseline="4500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+...+(n-1)</a:t>
            </a:r>
            <a:r>
              <a:rPr lang="en-US" altLang="zh-CN" sz="2400" b="1" baseline="4500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 b="1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=ANS[n-1]+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(n-1)*n*(2*n-1)/6</a:t>
            </a:r>
            <a:endParaRPr lang="en-US" altLang="zh-CN" sz="2400" b="1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数正方形4</a:t>
            </a:r>
            <a:endParaRPr lang="en-US" altLang="zh-CN" b="1" dirty="0" err="1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245" y="1838960"/>
            <a:ext cx="10121265" cy="1214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8085" y="3390900"/>
            <a:ext cx="101212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寻找数学规律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取数1</a:t>
            </a:r>
            <a:endParaRPr lang="en-US" altLang="zh-CN" b="1" dirty="0" err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8508" y="1925515"/>
            <a:ext cx="9907172" cy="121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n个整数组成的一个环，现在要从中取出m个数，取走一个数字就不能取跟它相邻的数字(相邻的数不能同时取)。要求取出的数字的总和尽可能大，问这个最大和是多少？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8410" y="3732530"/>
            <a:ext cx="970089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【方法1】对于前4个数据，我们采用搜索方法可以解决，但搜索的效率直接决定得分。20分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取数2</a:t>
            </a:r>
            <a:endParaRPr lang="en-US" altLang="zh-CN" b="1" dirty="0" err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7280" y="2160270"/>
            <a:ext cx="10262870" cy="278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>
                <a:latin typeface="微软雅黑" panose="020B0503020204020204" pitchFamily="34" charset="-122"/>
                <a:ea typeface="微软雅黑" panose="020B0503020204020204" pitchFamily="34" charset="-122"/>
              </a:rPr>
              <a:t>【方法2】动态规划</a:t>
            </a:r>
            <a:r>
              <a:rPr 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500">
                <a:latin typeface="微软雅黑" panose="020B0503020204020204" pitchFamily="34" charset="-122"/>
                <a:ea typeface="微软雅黑" panose="020B0503020204020204" pitchFamily="34" charset="-122"/>
              </a:rPr>
              <a:t>f[i][j][0]表示前i个位置选择j个数且第i个位置没有选</a:t>
            </a:r>
            <a:r>
              <a:rPr 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的最大和</a:t>
            </a: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500">
                <a:latin typeface="微软雅黑" panose="020B0503020204020204" pitchFamily="34" charset="-122"/>
                <a:ea typeface="微软雅黑" panose="020B0503020204020204" pitchFamily="34" charset="-122"/>
              </a:rPr>
              <a:t>f[i][j][1]表示前i个位置选择j个数且第i个位置必须选</a:t>
            </a:r>
            <a:r>
              <a:rPr 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的最大和；</a:t>
            </a:r>
            <a:br>
              <a:rPr 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sz="2500">
                <a:latin typeface="微软雅黑" panose="020B0503020204020204" pitchFamily="34" charset="-122"/>
                <a:ea typeface="微软雅黑" panose="020B0503020204020204" pitchFamily="34" charset="-122"/>
              </a:rPr>
              <a:t>转移方程为：</a:t>
            </a:r>
            <a:endParaRPr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500">
                <a:latin typeface="微软雅黑" panose="020B0503020204020204" pitchFamily="34" charset="-122"/>
                <a:ea typeface="微软雅黑" panose="020B0503020204020204" pitchFamily="34" charset="-122"/>
              </a:rPr>
              <a:t>f[i][j][0]=max(f[i-1][j][0],f[i-1][j][1]);</a:t>
            </a:r>
            <a:endParaRPr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500">
                <a:latin typeface="微软雅黑" panose="020B0503020204020204" pitchFamily="34" charset="-122"/>
                <a:ea typeface="微软雅黑" panose="020B0503020204020204" pitchFamily="34" charset="-122"/>
              </a:rPr>
              <a:t>f[i][j][1]=f[i][j-1][0];</a:t>
            </a:r>
            <a:endParaRPr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sz="250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sz="25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sz="2500">
                <a:latin typeface="微软雅黑" panose="020B0503020204020204" pitchFamily="34" charset="-122"/>
                <a:ea typeface="微软雅黑" panose="020B0503020204020204" pitchFamily="34" charset="-122"/>
              </a:rPr>
              <a:t>)，期望的分：60</a:t>
            </a:r>
            <a:endParaRPr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取数3</a:t>
            </a:r>
            <a:endParaRPr lang="en-US" altLang="zh-CN" b="1" dirty="0" err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8915" y="1864360"/>
            <a:ext cx="11630660" cy="2708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>
                <a:latin typeface="微软雅黑" panose="020B0503020204020204" pitchFamily="34" charset="-122"/>
                <a:ea typeface="微软雅黑" panose="020B0503020204020204" pitchFamily="34" charset="-122"/>
              </a:rPr>
              <a:t>【方法</a:t>
            </a: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sz="250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5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我们先把每个数字以及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的编号拿入堆中。建大根堆。并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记录下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每个数左右元素的编号。L[k]，R[k]。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最后要输出的答案是ans。初始化为0。  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然后每次从堆里面拿出堆顶元素，ans+这个堆定元素的值。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当前取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出的堆顶元素的编号为k。我们现在新生成一个数</a:t>
            </a:r>
            <a:r>
              <a:rPr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P[i]=P[L[k]]+P[R[k]]-P[k]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编号为i的数左边的数的编号我们赋为L[L[k]]。右边的数赋为R[R[k]]。</a:t>
            </a:r>
            <a:b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然后R[R[k]]的左边是i。L[L[k]]右边是i。（ 类似于链表的操作）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6230" y="4424045"/>
            <a:ext cx="11598910" cy="1301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我们为什么要这么做呢？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因为我们知道，每次选出最大的数肯定不能保证拿到的是最优解。所以我们给自己留个退路，新生成的数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就是取消前面的选择，转过来选择他两旁的数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（也就是所谓的改悔）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葡萄酒交易1</a:t>
            </a:r>
            <a:endParaRPr lang="en-US" altLang="zh-CN" b="1" dirty="0" err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0105" y="1925320"/>
            <a:ext cx="1031557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某地分布着N个村庄，编号0到N-1,每个村庄要么需要买酒，要么需要卖酒。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设第i个村庄对葡萄酒的需求为Ai,其中Ai&gt;0表示该村需要买酒，Ai&lt;0表示该村需要卖酒。所有村庄供需平衡,即所有Ai之和等于0 (∑Ai =0)。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不过，只有M对村庄之间存在贸易往来，其中第i对村庄之间无论运输多少葡萄酒，都要花费Ti的运费。请你计算最少需要多少运费就可以满足所有村庄对酒的需求。2&lt;=N&lt;=16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2576</Words>
  <Application>WPS 演示</Application>
  <PresentationFormat>宽屏</PresentationFormat>
  <Paragraphs>114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黑体</vt:lpstr>
      <vt:lpstr>Calibri Light</vt:lpstr>
      <vt:lpstr>回顾</vt:lpstr>
      <vt:lpstr>交流与讲解</vt:lpstr>
      <vt:lpstr>hao</vt:lpstr>
      <vt:lpstr>数正方形</vt:lpstr>
      <vt:lpstr>数正方形2</vt:lpstr>
      <vt:lpstr>数正方形3</vt:lpstr>
      <vt:lpstr>lucknum</vt:lpstr>
      <vt:lpstr>取数1</vt:lpstr>
      <vt:lpstr>取数2</vt:lpstr>
      <vt:lpstr>lucknum</vt:lpstr>
      <vt:lpstr>葡萄酒交易1</vt:lpstr>
      <vt:lpstr>葡萄酒交易2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1-25题解</dc:title>
  <dc:creator>潘玉斌</dc:creator>
  <cp:lastModifiedBy>何浪</cp:lastModifiedBy>
  <cp:revision>111</cp:revision>
  <dcterms:created xsi:type="dcterms:W3CDTF">2016-01-23T12:10:00Z</dcterms:created>
  <dcterms:modified xsi:type="dcterms:W3CDTF">2016-10-20T11:57:40Z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