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7" r:id="rId4"/>
    <p:sldId id="311" r:id="rId5"/>
    <p:sldId id="312" r:id="rId6"/>
    <p:sldId id="313" r:id="rId7"/>
    <p:sldId id="315" r:id="rId8"/>
    <p:sldId id="316" r:id="rId9"/>
    <p:sldId id="317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0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2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2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0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0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4CC3DE-484F-44BE-B843-A4025DC526BA}" type="datetimeFigureOut">
              <a:rPr lang="zh-CN" altLang="en-US" smtClean="0"/>
              <a:t>2016/9/25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479580-690C-4EDF-A399-FAE5FD89AF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12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交流与讲解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有理逼近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1580" y="1737360"/>
            <a:ext cx="3683977" cy="7638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x/y&lt;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sqrt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(p)&lt;u/v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434905" y="1954625"/>
            <a:ext cx="787791" cy="4642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1526345" y="2418859"/>
            <a:ext cx="604910" cy="1057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1580" y="3582608"/>
            <a:ext cx="168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确定一个分数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 rot="16200000">
            <a:off x="3210951" y="3228046"/>
            <a:ext cx="604910" cy="1057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02723" y="3572351"/>
            <a:ext cx="174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确定两个变量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16200000">
            <a:off x="6467622" y="2809369"/>
            <a:ext cx="604910" cy="1895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627077" y="3003154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枚举两个变量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13077" y="3476802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O(n^2)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4593102" y="4059472"/>
            <a:ext cx="604910" cy="1160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983480" y="4305154"/>
            <a:ext cx="184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</a:t>
            </a: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个（</a:t>
            </a:r>
            <a:r>
              <a:rPr lang="en-US" altLang="zh-CN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67454" y="5288545"/>
            <a:ext cx="40092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在</a:t>
            </a:r>
            <a:r>
              <a:rPr lang="en-US" altLang="zh-CN" dirty="0"/>
              <a:t>floor(</a:t>
            </a:r>
            <a:r>
              <a:rPr lang="en-US" altLang="zh-CN" dirty="0" err="1"/>
              <a:t>sqrt</a:t>
            </a:r>
            <a:r>
              <a:rPr lang="en-US" altLang="zh-CN" dirty="0"/>
              <a:t>(q))*</a:t>
            </a:r>
            <a:r>
              <a:rPr lang="en-US" altLang="zh-CN" dirty="0" err="1" smtClean="0"/>
              <a:t>y~</a:t>
            </a:r>
            <a:r>
              <a:rPr lang="en-US" altLang="zh-CN" dirty="0" err="1"/>
              <a:t>ceil</a:t>
            </a:r>
            <a:r>
              <a:rPr lang="en-US" altLang="zh-CN" dirty="0"/>
              <a:t>(</a:t>
            </a:r>
            <a:r>
              <a:rPr lang="en-US" altLang="zh-CN" dirty="0" err="1"/>
              <a:t>sqrt</a:t>
            </a:r>
            <a:r>
              <a:rPr lang="en-US" altLang="zh-CN" dirty="0"/>
              <a:t>(q))*</a:t>
            </a:r>
            <a:r>
              <a:rPr lang="en-US" altLang="zh-CN" dirty="0" smtClean="0"/>
              <a:t>y</a:t>
            </a:r>
            <a:r>
              <a:rPr lang="zh-CN" altLang="en-US" dirty="0" smtClean="0"/>
              <a:t>之间</a:t>
            </a:r>
            <a:endParaRPr lang="en-US" altLang="zh-CN" dirty="0" smtClean="0"/>
          </a:p>
          <a:p>
            <a:pPr algn="ctr"/>
            <a:r>
              <a:rPr lang="en-US" altLang="zh-CN" sz="3200" dirty="0" smtClean="0"/>
              <a:t>O(n)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65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账本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题意转换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一个只有</a:t>
            </a:r>
            <a:r>
              <a:rPr lang="en-US" altLang="zh-CN" sz="2400" dirty="0" smtClean="0"/>
              <a:t>+1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的序列，通过操作：</a:t>
            </a:r>
            <a:endParaRPr lang="en-US" altLang="zh-CN" sz="2400" dirty="0" smtClean="0"/>
          </a:p>
          <a:p>
            <a:r>
              <a:rPr lang="zh-CN" altLang="en-US" sz="2400" dirty="0"/>
              <a:t>操作 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x </a:t>
            </a:r>
            <a:r>
              <a:rPr lang="zh-CN" altLang="en-US" sz="2400" dirty="0"/>
              <a:t>时间内，将某一项操作改成对立面（</a:t>
            </a:r>
            <a:r>
              <a:rPr lang="en-US" altLang="zh-CN" sz="2400" dirty="0"/>
              <a:t>+</a:t>
            </a:r>
            <a:r>
              <a:rPr lang="zh-CN" altLang="en-US" sz="2400" dirty="0"/>
              <a:t>改成</a:t>
            </a:r>
            <a:r>
              <a:rPr lang="en-US" altLang="zh-CN" sz="2400" dirty="0"/>
              <a:t>-</a:t>
            </a:r>
            <a:r>
              <a:rPr lang="zh-CN" altLang="en-US" sz="2400" dirty="0"/>
              <a:t>号，</a:t>
            </a:r>
            <a:r>
              <a:rPr lang="en-US" altLang="zh-CN" sz="2400" dirty="0"/>
              <a:t>-</a:t>
            </a:r>
            <a:r>
              <a:rPr lang="zh-CN" altLang="en-US" sz="2400" dirty="0"/>
              <a:t>改成</a:t>
            </a:r>
            <a:r>
              <a:rPr lang="en-US" altLang="zh-CN" sz="2400" dirty="0"/>
              <a:t>+</a:t>
            </a:r>
            <a:r>
              <a:rPr lang="zh-CN" altLang="en-US" sz="2400" dirty="0"/>
              <a:t>）；</a:t>
            </a:r>
          </a:p>
          <a:p>
            <a:r>
              <a:rPr lang="zh-CN" altLang="en-US" sz="2400" dirty="0"/>
              <a:t>操作 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/>
              <a:t>y </a:t>
            </a:r>
            <a:r>
              <a:rPr lang="zh-CN" altLang="en-US" sz="2400" dirty="0"/>
              <a:t>时间，将最后一项提到最前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达到目的：</a:t>
            </a:r>
            <a:endParaRPr lang="en-US" altLang="zh-CN" sz="2400" dirty="0" smtClean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 </a:t>
            </a:r>
            <a:r>
              <a:rPr lang="zh-CN" altLang="en-US" sz="2400" dirty="0" smtClean="0"/>
              <a:t>序列的和为指定数值；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 </a:t>
            </a:r>
            <a:r>
              <a:rPr lang="zh-CN" altLang="en-US" sz="2400" dirty="0" smtClean="0"/>
              <a:t>任意长度的前缀和都为正；</a:t>
            </a:r>
            <a:endParaRPr lang="en-US" altLang="zh-CN" sz="2400" dirty="0" smtClean="0"/>
          </a:p>
          <a:p>
            <a:r>
              <a:rPr lang="zh-CN" altLang="en-US" sz="2400" dirty="0" smtClean="0"/>
              <a:t>目的：操作时间最短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49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账本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/>
              <a:t>只有使用操作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才可以达到，且已经固定，需要</a:t>
            </a:r>
            <a:r>
              <a:rPr lang="zh-CN" altLang="en-US" sz="2400" dirty="0"/>
              <a:t>操作：（</a:t>
            </a:r>
            <a:r>
              <a:rPr lang="en-US" altLang="zh-CN" sz="2400" dirty="0"/>
              <a:t>Q-P-K</a:t>
            </a:r>
            <a:r>
              <a:rPr lang="zh-CN" altLang="en-US" sz="2400" dirty="0"/>
              <a:t>）</a:t>
            </a:r>
            <a:r>
              <a:rPr lang="en-US" altLang="zh-CN" sz="2400" dirty="0"/>
              <a:t>/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r>
              <a:rPr lang="zh-CN" altLang="en-US" sz="2400" dirty="0" smtClean="0"/>
              <a:t>（序列和过大，将该数量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变成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号，序列和过小，将该数量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变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号）</a:t>
            </a:r>
            <a:endParaRPr lang="en-US" altLang="zh-CN" sz="2400" dirty="0" smtClean="0"/>
          </a:p>
          <a:p>
            <a:r>
              <a:rPr lang="zh-CN" altLang="en-US" sz="2400" dirty="0"/>
              <a:t>注意原则：应该尽量让</a:t>
            </a:r>
            <a:r>
              <a:rPr lang="en-US" altLang="zh-CN" sz="2400" dirty="0"/>
              <a:t>+</a:t>
            </a:r>
            <a:r>
              <a:rPr lang="zh-CN" altLang="en-US" sz="2400" dirty="0"/>
              <a:t>放在靠前的</a:t>
            </a:r>
            <a:r>
              <a:rPr lang="zh-CN" altLang="en-US" sz="2400" dirty="0" smtClean="0"/>
              <a:t>位置，如此前缀和才会尽量大。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9943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账本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完成目的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的前提下，再来考虑目的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，当只使用操作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时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设序列前缀和最小为</a:t>
            </a:r>
            <a:r>
              <a:rPr lang="en-US" altLang="zh-CN" sz="2400" dirty="0">
                <a:solidFill>
                  <a:srgbClr val="000000"/>
                </a:solidFill>
              </a:rPr>
              <a:t>M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</a:rPr>
              <a:t>M&gt;=0</a:t>
            </a:r>
            <a:r>
              <a:rPr lang="zh-CN" altLang="en-US" sz="2400" dirty="0">
                <a:solidFill>
                  <a:srgbClr val="000000"/>
                </a:solidFill>
              </a:rPr>
              <a:t>，目的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已达到；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当</a:t>
            </a:r>
            <a:r>
              <a:rPr lang="en-US" altLang="zh-CN" sz="2400" dirty="0">
                <a:solidFill>
                  <a:srgbClr val="000000"/>
                </a:solidFill>
              </a:rPr>
              <a:t>M&lt;0</a:t>
            </a:r>
            <a:r>
              <a:rPr lang="zh-CN" altLang="en-US" sz="2400" dirty="0">
                <a:solidFill>
                  <a:srgbClr val="000000"/>
                </a:solidFill>
              </a:rPr>
              <a:t>时，要将前</a:t>
            </a:r>
            <a:r>
              <a:rPr lang="en-US" altLang="zh-CN" sz="2400" dirty="0">
                <a:solidFill>
                  <a:srgbClr val="000000"/>
                </a:solidFill>
              </a:rPr>
              <a:t>(1-M)/2</a:t>
            </a:r>
            <a:r>
              <a:rPr lang="zh-CN" altLang="en-US" sz="2400" dirty="0">
                <a:solidFill>
                  <a:srgbClr val="000000"/>
                </a:solidFill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zh-CN" altLang="en-US" sz="2400" dirty="0">
                <a:solidFill>
                  <a:srgbClr val="000000"/>
                </a:solidFill>
              </a:rPr>
              <a:t>变成</a:t>
            </a:r>
            <a:r>
              <a:rPr lang="en-US" altLang="zh-CN" sz="2400" dirty="0">
                <a:solidFill>
                  <a:srgbClr val="000000"/>
                </a:solidFill>
              </a:rPr>
              <a:t>+</a:t>
            </a:r>
            <a:r>
              <a:rPr lang="zh-CN" altLang="en-US" sz="2400" dirty="0">
                <a:solidFill>
                  <a:srgbClr val="000000"/>
                </a:solidFill>
              </a:rPr>
              <a:t>号，将后</a:t>
            </a:r>
            <a:r>
              <a:rPr lang="en-US" altLang="zh-CN" sz="2400" dirty="0">
                <a:solidFill>
                  <a:srgbClr val="000000"/>
                </a:solidFill>
              </a:rPr>
              <a:t>(1-M)/2</a:t>
            </a:r>
            <a:r>
              <a:rPr lang="zh-CN" altLang="en-US" sz="2400" dirty="0">
                <a:solidFill>
                  <a:srgbClr val="000000"/>
                </a:solidFill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</a:rPr>
              <a:t>+</a:t>
            </a:r>
            <a:r>
              <a:rPr lang="zh-CN" altLang="en-US" sz="2400" dirty="0">
                <a:solidFill>
                  <a:srgbClr val="000000"/>
                </a:solidFill>
              </a:rPr>
              <a:t>变成</a:t>
            </a:r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zh-CN" altLang="en-US" sz="2400" dirty="0" smtClean="0">
                <a:solidFill>
                  <a:srgbClr val="000000"/>
                </a:solidFill>
              </a:rPr>
              <a:t>号；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sz="2400" dirty="0" smtClean="0"/>
              <a:t>考虑将操作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加入：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发现操作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的本质是枚举起点起点：</a:t>
            </a:r>
            <a:endParaRPr lang="en-US" altLang="zh-CN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35409"/>
              </p:ext>
            </p:extLst>
          </p:nvPr>
        </p:nvGraphicFramePr>
        <p:xfrm>
          <a:off x="1460501" y="4931998"/>
          <a:ext cx="383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45">
                  <a:extLst>
                    <a:ext uri="{9D8B030D-6E8A-4147-A177-3AD203B41FA5}">
                      <a16:colId xmlns:a16="http://schemas.microsoft.com/office/drawing/2014/main" val="4261252131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7440515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1089019940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46910512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2202964238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315408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6084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77008" y="4743361"/>
            <a:ext cx="78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操作顺序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77007" y="5332512"/>
            <a:ext cx="7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952393" y="4931998"/>
            <a:ext cx="13364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14428" y="5445651"/>
            <a:ext cx="121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经过两次操作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5658"/>
              </p:ext>
            </p:extLst>
          </p:nvPr>
        </p:nvGraphicFramePr>
        <p:xfrm>
          <a:off x="8256954" y="4903832"/>
          <a:ext cx="383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45">
                  <a:extLst>
                    <a:ext uri="{9D8B030D-6E8A-4147-A177-3AD203B41FA5}">
                      <a16:colId xmlns:a16="http://schemas.microsoft.com/office/drawing/2014/main" val="4261252131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7440515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1089019940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46910512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2202964238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315408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6084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473461" y="4715195"/>
            <a:ext cx="78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操作顺序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73460" y="5304346"/>
            <a:ext cx="7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2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  <p:bldP spid="10" grpId="0" animBg="1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账本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 smtClean="0"/>
              <a:t>考虑将操作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加入：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发现操作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的本质是枚举起点起点：</a:t>
            </a:r>
            <a:endParaRPr lang="en-US" altLang="zh-CN" sz="24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31687"/>
              </p:ext>
            </p:extLst>
          </p:nvPr>
        </p:nvGraphicFramePr>
        <p:xfrm>
          <a:off x="1425332" y="3527313"/>
          <a:ext cx="383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45">
                  <a:extLst>
                    <a:ext uri="{9D8B030D-6E8A-4147-A177-3AD203B41FA5}">
                      <a16:colId xmlns:a16="http://schemas.microsoft.com/office/drawing/2014/main" val="4261252131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7440515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1089019940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46910512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2202964238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315408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60848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1839" y="3338676"/>
            <a:ext cx="78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操作顺序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1838" y="3927827"/>
            <a:ext cx="7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5917224" y="3527313"/>
            <a:ext cx="13364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79259" y="4040966"/>
            <a:ext cx="121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经过两次操作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884"/>
              </p:ext>
            </p:extLst>
          </p:nvPr>
        </p:nvGraphicFramePr>
        <p:xfrm>
          <a:off x="8221785" y="3499147"/>
          <a:ext cx="38324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745">
                  <a:extLst>
                    <a:ext uri="{9D8B030D-6E8A-4147-A177-3AD203B41FA5}">
                      <a16:colId xmlns:a16="http://schemas.microsoft.com/office/drawing/2014/main" val="4261252131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7440515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1089019940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4246910512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2202964238"/>
                    </a:ext>
                  </a:extLst>
                </a:gridCol>
                <a:gridCol w="638745">
                  <a:extLst>
                    <a:ext uri="{9D8B030D-6E8A-4147-A177-3AD203B41FA5}">
                      <a16:colId xmlns:a16="http://schemas.microsoft.com/office/drawing/2014/main" val="3154089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14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60848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438292" y="3310510"/>
            <a:ext cx="78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操作顺序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438291" y="3899661"/>
            <a:ext cx="78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59414" y="4864782"/>
            <a:ext cx="8791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将序列看作一个环后，可使用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单调队列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，在线性时间内，将不同起点的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值算出来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29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账本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单调队列求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("%s",s+1);</a:t>
            </a:r>
          </a:p>
          <a:p>
            <a:pPr lvl="0"/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=n&lt;&lt;1;i&gt;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--)sum[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]=sum[i+1]+(s[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-n]=='+'?1:-1);</a:t>
            </a:r>
          </a:p>
          <a:p>
            <a:pPr lvl="0"/>
            <a:r>
              <a:rPr lang="en-US" altLang="zh-CN" sz="2400" dirty="0"/>
              <a:t>    </a:t>
            </a:r>
            <a:r>
              <a:rPr lang="en-US" altLang="zh-CN" sz="2400" dirty="0" err="1"/>
              <a:t>allsum</a:t>
            </a:r>
            <a:r>
              <a:rPr lang="en-US" altLang="zh-CN" sz="2400" dirty="0"/>
              <a:t>=sum[n+1];</a:t>
            </a:r>
          </a:p>
          <a:p>
            <a:pPr lvl="0"/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&gt;=1;i--)sum[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]=sum[i+1]+(s[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]=='+'?1:-1);</a:t>
            </a:r>
          </a:p>
          <a:p>
            <a:pPr lvl="0"/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head=1,tail=0;</a:t>
            </a:r>
          </a:p>
          <a:p>
            <a:pPr lvl="0"/>
            <a:r>
              <a:rPr lang="en-US" altLang="zh-CN" sz="2400" dirty="0"/>
              <a:t>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=n&lt;&lt;1;i&gt;=1;i--)</a:t>
            </a:r>
          </a:p>
          <a:p>
            <a:pPr lvl="0"/>
            <a:r>
              <a:rPr lang="en-US" altLang="zh-CN" sz="2400" dirty="0"/>
              <a:t>    {</a:t>
            </a:r>
          </a:p>
          <a:p>
            <a:pPr lvl="0"/>
            <a:r>
              <a:rPr lang="en-US" altLang="zh-CN" sz="2400" dirty="0"/>
              <a:t>        while(head&lt;=tail&amp;&amp;sum[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]&gt;sum[que[tail]])tail--;</a:t>
            </a:r>
          </a:p>
          <a:p>
            <a:pPr lvl="0"/>
            <a:r>
              <a:rPr lang="en-US" altLang="zh-CN" sz="2400" dirty="0"/>
              <a:t>        que[++tail]=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lvl="0"/>
            <a:r>
              <a:rPr lang="en-US" altLang="zh-CN" sz="2400" dirty="0"/>
              <a:t>        while(head&lt;=tail&amp;&amp;que[head]-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&gt;=n)head++;</a:t>
            </a:r>
          </a:p>
          <a:p>
            <a:pPr lvl="0"/>
            <a:r>
              <a:rPr lang="en-US" altLang="zh-CN" sz="2400" dirty="0"/>
              <a:t>      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&lt;=n)mi[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]=sum[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]-sum[que[head]];</a:t>
            </a:r>
          </a:p>
          <a:p>
            <a:pPr lvl="0"/>
            <a:r>
              <a:rPr lang="en-US" altLang="zh-CN" sz="2400" dirty="0"/>
              <a:t>    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4172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过路费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题意：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 smtClean="0"/>
              <a:t>         即</a:t>
            </a:r>
            <a:r>
              <a:rPr lang="zh-CN" altLang="en-US" sz="2400" dirty="0"/>
              <a:t>为给定任意点对，求所有两点之间可连接两点的路径中的最大边</a:t>
            </a:r>
            <a:r>
              <a:rPr lang="zh-CN" altLang="en-US" sz="2400" dirty="0" smtClean="0"/>
              <a:t>最小值。</a:t>
            </a:r>
            <a:endParaRPr lang="en-US" altLang="zh-CN" sz="24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758462" y="3710354"/>
            <a:ext cx="7860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/>
              <a:t>二分法求；</a:t>
            </a:r>
            <a:endParaRPr lang="en-US" altLang="zh-CN" dirty="0" smtClean="0"/>
          </a:p>
          <a:p>
            <a:r>
              <a:rPr lang="en-US" altLang="zh-CN" dirty="0" smtClean="0"/>
              <a:t>30%</a:t>
            </a:r>
          </a:p>
          <a:p>
            <a:endParaRPr lang="en-US" altLang="zh-CN" dirty="0"/>
          </a:p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 smtClean="0"/>
              <a:t>任意两点之间的路径中最大边最小，整个图便符合了最小生成树性质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62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过路费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48508" y="1925515"/>
            <a:ext cx="99071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endParaRPr lang="en-US" altLang="zh-CN" sz="3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en-US" altLang="zh-CN" sz="2400" dirty="0" smtClean="0"/>
              <a:t>1</a:t>
            </a:r>
            <a:r>
              <a:rPr lang="zh-CN" altLang="en-US" sz="2400" dirty="0" smtClean="0"/>
              <a:t>、求出最小生成树；</a:t>
            </a:r>
            <a:endParaRPr lang="en-US" altLang="zh-CN" sz="2400" dirty="0" smtClean="0"/>
          </a:p>
          <a:p>
            <a:pPr lvl="0"/>
            <a:r>
              <a:rPr lang="en-US" altLang="zh-CN" sz="2400" dirty="0" smtClean="0"/>
              <a:t>2</a:t>
            </a:r>
            <a:r>
              <a:rPr lang="zh-CN" altLang="en-US" sz="2400" dirty="0" smtClean="0"/>
              <a:t>、求最小生成树任意点的距离：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	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a:</a:t>
            </a:r>
            <a:r>
              <a:rPr lang="zh-CN" altLang="en-US" sz="2400" dirty="0" smtClean="0"/>
              <a:t>枚举根节点，在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时间内求出</a:t>
            </a:r>
            <a:r>
              <a:rPr lang="en-US" altLang="zh-CN" sz="2400" dirty="0" smtClean="0"/>
              <a:t>dis[n][n]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太大，无法求得；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	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b:</a:t>
            </a:r>
            <a:r>
              <a:rPr lang="zh-CN" altLang="en-US" sz="2400" dirty="0" smtClean="0"/>
              <a:t>求出每个节点到根节点的距离</a:t>
            </a:r>
            <a:r>
              <a:rPr lang="en-US" altLang="zh-CN" sz="2400" dirty="0" smtClean="0"/>
              <a:t>f[a],</a:t>
            </a:r>
            <a:r>
              <a:rPr lang="zh-CN" altLang="en-US" sz="2400" dirty="0" smtClean="0"/>
              <a:t>使用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算法</a:t>
            </a:r>
            <a:r>
              <a:rPr lang="zh-CN" altLang="en-US" sz="2400" dirty="0" smtClean="0"/>
              <a:t>求最近公共祖先离线算法，即可（详见</a:t>
            </a:r>
            <a:r>
              <a:rPr lang="en-US" altLang="zh-CN" sz="2400" dirty="0" err="1" smtClean="0"/>
              <a:t>std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	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c:</a:t>
            </a: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kruscal</a:t>
            </a:r>
            <a:r>
              <a:rPr lang="zh-CN" altLang="en-US" sz="2400" smtClean="0"/>
              <a:t>算法，每次将两个最小的边连接起来，如果两个点被连通，则两个点的距离就为当前边的长度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399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610</TotalTime>
  <Words>576</Words>
  <Application>Microsoft Office PowerPoint</Application>
  <PresentationFormat>宽屏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微软雅黑</vt:lpstr>
      <vt:lpstr>Calibri</vt:lpstr>
      <vt:lpstr>Calibri Light</vt:lpstr>
      <vt:lpstr>回顾</vt:lpstr>
      <vt:lpstr>交流与讲解</vt:lpstr>
      <vt:lpstr>有理逼近</vt:lpstr>
      <vt:lpstr>账本</vt:lpstr>
      <vt:lpstr>账本</vt:lpstr>
      <vt:lpstr>账本</vt:lpstr>
      <vt:lpstr>账本</vt:lpstr>
      <vt:lpstr>账本</vt:lpstr>
      <vt:lpstr>过路费</vt:lpstr>
      <vt:lpstr>过路费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1-25题解</dc:title>
  <dc:creator>潘玉斌</dc:creator>
  <cp:lastModifiedBy>IDC</cp:lastModifiedBy>
  <cp:revision>55</cp:revision>
  <dcterms:created xsi:type="dcterms:W3CDTF">2016-01-23T12:10:22Z</dcterms:created>
  <dcterms:modified xsi:type="dcterms:W3CDTF">2016-09-25T13:37:11Z</dcterms:modified>
</cp:coreProperties>
</file>