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6" r:id="rId8"/>
    <p:sldId id="263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9D96-7177-4F74-9738-B0CE701EDFD1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79C1-255E-492E-B4B4-1C68CF77537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9D96-7177-4F74-9738-B0CE701EDFD1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79C1-255E-492E-B4B4-1C68CF77537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9D96-7177-4F74-9738-B0CE701EDFD1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79C1-255E-492E-B4B4-1C68CF77537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9D96-7177-4F74-9738-B0CE701EDFD1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79C1-255E-492E-B4B4-1C68CF77537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9D96-7177-4F74-9738-B0CE701EDFD1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79C1-255E-492E-B4B4-1C68CF77537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9D96-7177-4F74-9738-B0CE701EDFD1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79C1-255E-492E-B4B4-1C68CF77537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9D96-7177-4F74-9738-B0CE701EDFD1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79C1-255E-492E-B4B4-1C68CF77537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9D96-7177-4F74-9738-B0CE701EDFD1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79C1-255E-492E-B4B4-1C68CF77537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9D96-7177-4F74-9738-B0CE701EDFD1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79C1-255E-492E-B4B4-1C68CF77537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9D96-7177-4F74-9738-B0CE701EDFD1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79C1-255E-492E-B4B4-1C68CF77537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9D96-7177-4F74-9738-B0CE701EDFD1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79C1-255E-492E-B4B4-1C68CF77537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9D96-7177-4F74-9738-B0CE701EDFD1}" type="datetimeFigureOut">
              <a:rPr lang="sr-Latn-CS" smtClean="0"/>
              <a:pPr/>
              <a:t>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79C1-255E-492E-B4B4-1C68CF77537D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Coulombov zakon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6446" y="6000768"/>
            <a:ext cx="3200400" cy="685808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Coulombov</a:t>
            </a:r>
            <a:r>
              <a:rPr lang="hr-HR" dirty="0"/>
              <a:t> zakon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</p:spPr>
        <p:txBody>
          <a:bodyPr/>
          <a:lstStyle/>
          <a:p>
            <a:r>
              <a:rPr lang="hr-HR" dirty="0"/>
              <a:t>Sila kojom međusobno djeluju dva malena (točkasta) nabijena tijela razmjerna je količini naboja na njima, a obrnuto razmjerna kvadratu njihove udaljenosti.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55650" y="692150"/>
          <a:ext cx="20891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104421" imgH="406224" progId="Equation.3">
                  <p:embed/>
                </p:oleObj>
              </mc:Choice>
              <mc:Fallback>
                <p:oleObj name="Equation" r:id="rId3" imgW="1104421" imgH="406224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92150"/>
                        <a:ext cx="208915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276600" y="836613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sym typeface="Symbol" pitchFamily="18" charset="2"/>
              </a:rPr>
              <a:t>Coulombov zakon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55650" y="1557338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sym typeface="Symbol" pitchFamily="18" charset="2"/>
              </a:rPr>
              <a:t>U vakuumu: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808288" y="1454150"/>
          <a:ext cx="15113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799920" imgH="393480" progId="Equation.3">
                  <p:embed/>
                </p:oleObj>
              </mc:Choice>
              <mc:Fallback>
                <p:oleObj name="Equation" r:id="rId5" imgW="79992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1454150"/>
                        <a:ext cx="1511300" cy="747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827088" y="2695575"/>
            <a:ext cx="259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k</a:t>
            </a:r>
            <a:r>
              <a:rPr lang="hr-HR" sz="2400" i="1" baseline="-25000">
                <a:latin typeface="Times New Roman" pitchFamily="18" charset="0"/>
              </a:rPr>
              <a:t>o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9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</a:t>
            </a:r>
            <a:r>
              <a:rPr lang="hr-HR" sz="2400">
                <a:latin typeface="Times New Roman" pitchFamily="18" charset="0"/>
              </a:rPr>
              <a:t>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9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N m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2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C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-2 </a:t>
            </a:r>
            <a:r>
              <a:rPr lang="hr-HR">
                <a:sym typeface="Symbol" pitchFamily="18" charset="2"/>
              </a:rPr>
              <a:t> 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3490913" y="2565400"/>
          <a:ext cx="129698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7" imgW="685800" imgH="431800" progId="Equation.3">
                  <p:embed/>
                </p:oleObj>
              </mc:Choice>
              <mc:Fallback>
                <p:oleObj name="Equation" r:id="rId7" imgW="685800" imgH="431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2565400"/>
                        <a:ext cx="1296987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5076825" y="2509838"/>
          <a:ext cx="20161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9" imgW="1015559" imgH="444307" progId="Equation.3">
                  <p:embed/>
                </p:oleObj>
              </mc:Choice>
              <mc:Fallback>
                <p:oleObj name="Equation" r:id="rId9" imgW="1015559" imgH="444307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509838"/>
                        <a:ext cx="2016125" cy="8842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4787900" y="2636838"/>
            <a:ext cx="21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sym typeface="Symbol" pitchFamily="18" charset="2"/>
              </a:rPr>
              <a:t>,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276600" y="2684463"/>
            <a:ext cx="21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sym typeface="Symbol" pitchFamily="18" charset="2"/>
              </a:rPr>
              <a:t>,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827088" y="3619500"/>
            <a:ext cx="3598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</a:t>
            </a:r>
            <a:r>
              <a:rPr lang="hr-HR" sz="2400" i="1" baseline="-25000">
                <a:latin typeface="Times New Roman" pitchFamily="18" charset="0"/>
              </a:rPr>
              <a:t>o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=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8,8542</a:t>
            </a:r>
            <a:r>
              <a:rPr lang="hr-HR" sz="2400">
                <a:latin typeface="Times New Roman" pitchFamily="18" charset="0"/>
              </a:rPr>
              <a:t>10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-12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C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2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N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-1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m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-2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4427538" y="3642668"/>
            <a:ext cx="30357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/>
              <a:t>permitivnost vakuuma</a:t>
            </a:r>
            <a:r>
              <a:rPr lang="hr-HR"/>
              <a:t> </a:t>
            </a:r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2771775" y="4365625"/>
          <a:ext cx="20161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1" imgW="1143000" imgH="444500" progId="Equation.3">
                  <p:embed/>
                </p:oleObj>
              </mc:Choice>
              <mc:Fallback>
                <p:oleObj name="Equation" r:id="rId11" imgW="1143000" imgH="4445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365625"/>
                        <a:ext cx="2016125" cy="790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755650" y="4491038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sym typeface="Symbol" pitchFamily="18" charset="2"/>
              </a:rPr>
              <a:t>U dielektriku: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5003800" y="4365625"/>
          <a:ext cx="17287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3" imgW="952087" imgH="406224" progId="Equation.3">
                  <p:embed/>
                </p:oleObj>
              </mc:Choice>
              <mc:Fallback>
                <p:oleObj name="Equation" r:id="rId13" imgW="952087" imgH="406224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365625"/>
                        <a:ext cx="1728788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6948488" y="4365625"/>
          <a:ext cx="14398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5" imgW="774364" imgH="406224" progId="Equation.3">
                  <p:embed/>
                </p:oleObj>
              </mc:Choice>
              <mc:Fallback>
                <p:oleObj name="Equation" r:id="rId15" imgW="774364" imgH="406224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365625"/>
                        <a:ext cx="1439862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4787900" y="4437063"/>
            <a:ext cx="21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sym typeface="Symbol" pitchFamily="18" charset="2"/>
              </a:rPr>
              <a:t>,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6732588" y="4437063"/>
            <a:ext cx="21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sym typeface="Symbol" pitchFamily="18" charset="2"/>
              </a:rPr>
              <a:t>,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8220" name="Object 28"/>
          <p:cNvGraphicFramePr>
            <a:graphicFrameLocks noChangeAspect="1"/>
          </p:cNvGraphicFramePr>
          <p:nvPr/>
        </p:nvGraphicFramePr>
        <p:xfrm>
          <a:off x="900113" y="5857875"/>
          <a:ext cx="12239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7" imgW="545863" imgH="228501" progId="Equation.3">
                  <p:embed/>
                </p:oleObj>
              </mc:Choice>
              <mc:Fallback>
                <p:oleObj name="Equation" r:id="rId17" imgW="545863" imgH="228501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857875"/>
                        <a:ext cx="1223962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Object 30"/>
          <p:cNvGraphicFramePr>
            <a:graphicFrameLocks noChangeAspect="1"/>
          </p:cNvGraphicFramePr>
          <p:nvPr/>
        </p:nvGraphicFramePr>
        <p:xfrm>
          <a:off x="2268538" y="5786438"/>
          <a:ext cx="12954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9" imgW="748975" imgH="431613" progId="Equation.3">
                  <p:embed/>
                </p:oleObj>
              </mc:Choice>
              <mc:Fallback>
                <p:oleObj name="Equation" r:id="rId19" imgW="748975" imgH="431613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786438"/>
                        <a:ext cx="1295400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2051050" y="5857875"/>
            <a:ext cx="21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sym typeface="Symbol" pitchFamily="18" charset="2"/>
              </a:rPr>
              <a:t>,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3563938" y="5834063"/>
            <a:ext cx="21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sym typeface="Symbol" pitchFamily="18" charset="2"/>
              </a:rPr>
              <a:t>,</a:t>
            </a:r>
            <a:endParaRPr lang="hr-HR" sz="24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8226" name="Object 34"/>
          <p:cNvGraphicFramePr>
            <a:graphicFrameLocks noChangeAspect="1"/>
          </p:cNvGraphicFramePr>
          <p:nvPr/>
        </p:nvGraphicFramePr>
        <p:xfrm>
          <a:off x="3851275" y="5807075"/>
          <a:ext cx="9366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21" imgW="545863" imgH="393529" progId="Equation.3">
                  <p:embed/>
                </p:oleObj>
              </mc:Choice>
              <mc:Fallback>
                <p:oleObj name="Equation" r:id="rId21" imgW="545863" imgH="393529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807075"/>
                        <a:ext cx="93662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827088" y="5300663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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r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– </a:t>
            </a:r>
            <a:r>
              <a:rPr lang="hr-HR" sz="2400">
                <a:sym typeface="Symbol" pitchFamily="18" charset="2"/>
              </a:rPr>
              <a:t>relativna permitivnost dielektrika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/>
      <p:bldP spid="8209" grpId="0"/>
      <p:bldP spid="82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608016CD-C7F7-48E0-983D-45C233D2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9826"/>
            <a:ext cx="891462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400" b="1" dirty="0"/>
              <a:t>Primjer: </a:t>
            </a:r>
            <a:r>
              <a:rPr lang="hr-HR" altLang="sr-Latn-RS" sz="2400" dirty="0"/>
              <a:t>Dvije kuglice jednakih masa (2 g) ovješene su o niti </a:t>
            </a:r>
          </a:p>
          <a:p>
            <a:r>
              <a:rPr lang="hr-HR" altLang="sr-Latn-RS" sz="2400" dirty="0"/>
              <a:t>jednakih duljina. Kada se kuglice nabiju jednakim količinama </a:t>
            </a:r>
          </a:p>
          <a:p>
            <a:r>
              <a:rPr lang="hr-HR" altLang="sr-Latn-RS" sz="2400" dirty="0"/>
              <a:t>naboja, one se razmaknu tako da je kut među nitima 60</a:t>
            </a:r>
            <a:r>
              <a:rPr lang="hr-HR" altLang="sr-Latn-RS" sz="2400" baseline="30000" dirty="0"/>
              <a:t>o </a:t>
            </a:r>
            <a:r>
              <a:rPr lang="hr-HR" altLang="sr-Latn-RS" sz="2400" dirty="0"/>
              <a:t>(slika). </a:t>
            </a:r>
          </a:p>
          <a:p>
            <a:r>
              <a:rPr lang="hr-HR" altLang="sr-Latn-RS" sz="2400" dirty="0"/>
              <a:t>a) Kolika je Coulombova sila na svaku kuglicu? </a:t>
            </a:r>
          </a:p>
          <a:p>
            <a:r>
              <a:rPr lang="hr-HR" altLang="sr-Latn-RS" sz="2400" dirty="0"/>
              <a:t>b) Kolika je količina naboja na svakoj kuglici ako je duljina niti </a:t>
            </a:r>
          </a:p>
          <a:p>
            <a:r>
              <a:rPr lang="hr-HR" altLang="sr-Latn-RS" sz="2400" dirty="0"/>
              <a:t>    50 cm? </a:t>
            </a:r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DE990E78-C4B3-4A40-B4B8-B34A17CE3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7363" y="445928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83489502-DF69-4330-9C6C-32DB493204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4508500"/>
            <a:ext cx="477837" cy="64928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B34A0FE4-7380-4681-A932-CF1188FCF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4508500"/>
            <a:ext cx="0" cy="6492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57CF5268-659D-4619-8F8B-5FC6463E2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8625" y="4508500"/>
            <a:ext cx="477838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B986BD72-8547-4386-949B-ACB6AB18E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508500"/>
            <a:ext cx="0" cy="6492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14DB216D-3ECF-49AE-BCF0-F1F723F41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5157788"/>
            <a:ext cx="5048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9231" name="Arc 15">
            <a:extLst>
              <a:ext uri="{FF2B5EF4-FFF2-40B4-BE49-F238E27FC236}">
                <a16:creationId xmlns:a16="http://schemas.microsoft.com/office/drawing/2014/main" id="{DCCFFF2E-63B4-4669-9998-386F3C38546A}"/>
              </a:ext>
            </a:extLst>
          </p:cNvPr>
          <p:cNvSpPr>
            <a:spLocks/>
          </p:cNvSpPr>
          <p:nvPr/>
        </p:nvSpPr>
        <p:spPr bwMode="auto">
          <a:xfrm>
            <a:off x="5265738" y="3213100"/>
            <a:ext cx="758825" cy="625475"/>
          </a:xfrm>
          <a:custGeom>
            <a:avLst/>
            <a:gdLst>
              <a:gd name="G0" fmla="+- 11439 0 0"/>
              <a:gd name="G1" fmla="+- 0 0 0"/>
              <a:gd name="G2" fmla="+- 21600 0 0"/>
              <a:gd name="T0" fmla="*/ 22862 w 22862"/>
              <a:gd name="T1" fmla="*/ 18333 h 21600"/>
              <a:gd name="T2" fmla="*/ 0 w 22862"/>
              <a:gd name="T3" fmla="*/ 18323 h 21600"/>
              <a:gd name="T4" fmla="*/ 11439 w 22862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62" h="21600" fill="none" extrusionOk="0">
                <a:moveTo>
                  <a:pt x="22861" y="18332"/>
                </a:moveTo>
                <a:cubicBezTo>
                  <a:pt x="19434" y="20468"/>
                  <a:pt x="15477" y="21600"/>
                  <a:pt x="11439" y="21600"/>
                </a:cubicBezTo>
                <a:cubicBezTo>
                  <a:pt x="7394" y="21600"/>
                  <a:pt x="3431" y="20464"/>
                  <a:pt x="0" y="18322"/>
                </a:cubicBezTo>
              </a:path>
              <a:path w="22862" h="21600" stroke="0" extrusionOk="0">
                <a:moveTo>
                  <a:pt x="22861" y="18332"/>
                </a:moveTo>
                <a:cubicBezTo>
                  <a:pt x="19434" y="20468"/>
                  <a:pt x="15477" y="21600"/>
                  <a:pt x="11439" y="21600"/>
                </a:cubicBezTo>
                <a:cubicBezTo>
                  <a:pt x="7394" y="21600"/>
                  <a:pt x="3431" y="20464"/>
                  <a:pt x="0" y="18322"/>
                </a:cubicBezTo>
                <a:lnTo>
                  <a:pt x="11439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9232" name="Arc 16">
            <a:extLst>
              <a:ext uri="{FF2B5EF4-FFF2-40B4-BE49-F238E27FC236}">
                <a16:creationId xmlns:a16="http://schemas.microsoft.com/office/drawing/2014/main" id="{C05764EC-86AE-4C4F-84E0-BE8233495F23}"/>
              </a:ext>
            </a:extLst>
          </p:cNvPr>
          <p:cNvSpPr>
            <a:spLocks/>
          </p:cNvSpPr>
          <p:nvPr/>
        </p:nvSpPr>
        <p:spPr bwMode="auto">
          <a:xfrm>
            <a:off x="4470400" y="4459288"/>
            <a:ext cx="241300" cy="417512"/>
          </a:xfrm>
          <a:custGeom>
            <a:avLst/>
            <a:gdLst>
              <a:gd name="G0" fmla="+- 10587 0 0"/>
              <a:gd name="G1" fmla="+- 0 0 0"/>
              <a:gd name="G2" fmla="+- 21600 0 0"/>
              <a:gd name="T0" fmla="*/ 10947 w 10947"/>
              <a:gd name="T1" fmla="*/ 21597 h 21600"/>
              <a:gd name="T2" fmla="*/ 0 w 10947"/>
              <a:gd name="T3" fmla="*/ 18828 h 21600"/>
              <a:gd name="T4" fmla="*/ 10587 w 1094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47" h="21600" fill="none" extrusionOk="0">
                <a:moveTo>
                  <a:pt x="10946" y="21596"/>
                </a:moveTo>
                <a:cubicBezTo>
                  <a:pt x="10827" y="21598"/>
                  <a:pt x="10707" y="21600"/>
                  <a:pt x="10587" y="21600"/>
                </a:cubicBezTo>
                <a:cubicBezTo>
                  <a:pt x="6878" y="21600"/>
                  <a:pt x="3232" y="20645"/>
                  <a:pt x="0" y="18827"/>
                </a:cubicBezTo>
              </a:path>
              <a:path w="10947" h="21600" stroke="0" extrusionOk="0">
                <a:moveTo>
                  <a:pt x="10946" y="21596"/>
                </a:moveTo>
                <a:cubicBezTo>
                  <a:pt x="10827" y="21598"/>
                  <a:pt x="10707" y="21600"/>
                  <a:pt x="10587" y="21600"/>
                </a:cubicBezTo>
                <a:cubicBezTo>
                  <a:pt x="6878" y="21600"/>
                  <a:pt x="3232" y="20645"/>
                  <a:pt x="0" y="18827"/>
                </a:cubicBezTo>
                <a:lnTo>
                  <a:pt x="10587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241246F1-F93B-4BFD-BFD2-5C76AB02B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4508500"/>
            <a:ext cx="18716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9236" name="AutoShape 20">
            <a:extLst>
              <a:ext uri="{FF2B5EF4-FFF2-40B4-BE49-F238E27FC236}">
                <a16:creationId xmlns:a16="http://schemas.microsoft.com/office/drawing/2014/main" id="{C3A5F6EB-641B-436C-915E-4A116E91B3A4}"/>
              </a:ext>
            </a:extLst>
          </p:cNvPr>
          <p:cNvSpPr>
            <a:spLocks/>
          </p:cNvSpPr>
          <p:nvPr/>
        </p:nvSpPr>
        <p:spPr bwMode="auto">
          <a:xfrm rot="5430320">
            <a:off x="5574507" y="3499644"/>
            <a:ext cx="146050" cy="1874837"/>
          </a:xfrm>
          <a:prstGeom prst="leftBrace">
            <a:avLst>
              <a:gd name="adj1" fmla="val 10697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9CE1397E-33E7-461D-92FB-D9EAAF6E4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84463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r-HR" altLang="sr-Latn-RS" sz="2400" b="1">
                <a:sym typeface="Symbol" panose="05050102010706020507" pitchFamily="18" charset="2"/>
              </a:rPr>
              <a:t>Rješenje:</a:t>
            </a:r>
            <a:endParaRPr lang="hr-HR" altLang="sr-Latn-RS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239" name="Rectangle 23">
            <a:extLst>
              <a:ext uri="{FF2B5EF4-FFF2-40B4-BE49-F238E27FC236}">
                <a16:creationId xmlns:a16="http://schemas.microsoft.com/office/drawing/2014/main" id="{EC40368E-7B07-4783-9507-B0EA2BC5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141663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r-HR" altLang="sr-Latn-RS" sz="2400" i="1">
                <a:latin typeface="Times New Roman" panose="02020603050405020304" pitchFamily="18" charset="0"/>
                <a:sym typeface="Symbol" panose="05050102010706020507" pitchFamily="18" charset="2"/>
              </a:rPr>
              <a:t>m = </a:t>
            </a:r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2 g</a:t>
            </a:r>
            <a:endParaRPr lang="hr-HR" altLang="sr-Latn-RS" sz="24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240" name="Rectangle 24">
            <a:extLst>
              <a:ext uri="{FF2B5EF4-FFF2-40B4-BE49-F238E27FC236}">
                <a16:creationId xmlns:a16="http://schemas.microsoft.com/office/drawing/2014/main" id="{619FCF2B-7835-402F-8A9A-F9B531D0E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500438"/>
            <a:ext cx="116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hr-HR" altLang="sr-Latn-RS" sz="2400" i="1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hr-HR" altLang="sr-Latn-RS" sz="2400" i="1">
                <a:latin typeface="Times New Roman" panose="02020603050405020304" pitchFamily="18" charset="0"/>
              </a:rPr>
              <a:t> </a:t>
            </a:r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= 60</a:t>
            </a:r>
            <a:r>
              <a:rPr lang="hr-HR" altLang="sr-Latn-R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hr-HR" altLang="sr-Latn-RS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60074475-38AE-4D0E-B30E-F8553FBA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889375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hr-HR" altLang="sr-Latn-RS" sz="2400" i="1">
                <a:latin typeface="Times New Roman" panose="02020603050405020304" pitchFamily="18" charset="0"/>
              </a:rPr>
              <a:t>l = </a:t>
            </a:r>
            <a:r>
              <a:rPr lang="hr-HR" altLang="sr-Latn-RS" sz="2400">
                <a:latin typeface="Times New Roman" panose="02020603050405020304" pitchFamily="18" charset="0"/>
              </a:rPr>
              <a:t>50 cm</a:t>
            </a:r>
            <a:endParaRPr lang="hr-HR" altLang="sr-Latn-RS"/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E57DDC8D-FF8B-437B-BF89-0293F63FFC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850" y="4365625"/>
            <a:ext cx="259238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9243" name="Rectangle 27">
            <a:extLst>
              <a:ext uri="{FF2B5EF4-FFF2-40B4-BE49-F238E27FC236}">
                <a16:creationId xmlns:a16="http://schemas.microsoft.com/office/drawing/2014/main" id="{B919F4E1-9484-4FA2-8692-7901A699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094981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hr-HR" altLang="sr-Latn-RS" sz="2400"/>
              <a:t>a) </a:t>
            </a:r>
          </a:p>
        </p:txBody>
      </p:sp>
      <p:grpSp>
        <p:nvGrpSpPr>
          <p:cNvPr id="9267" name="Group 51">
            <a:extLst>
              <a:ext uri="{FF2B5EF4-FFF2-40B4-BE49-F238E27FC236}">
                <a16:creationId xmlns:a16="http://schemas.microsoft.com/office/drawing/2014/main" id="{D83C425B-6EDD-4BB7-ADFE-1196F6AC818E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3213100"/>
            <a:ext cx="2016125" cy="1368425"/>
            <a:chOff x="2925" y="2024"/>
            <a:chExt cx="1270" cy="862"/>
          </a:xfrm>
        </p:grpSpPr>
        <p:sp>
          <p:nvSpPr>
            <p:cNvPr id="9221" name="Line 5">
              <a:extLst>
                <a:ext uri="{FF2B5EF4-FFF2-40B4-BE49-F238E27FC236}">
                  <a16:creationId xmlns:a16="http://schemas.microsoft.com/office/drawing/2014/main" id="{9F94B86F-D0F4-4A1E-8BF2-D4E2FCE1B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2024"/>
              <a:ext cx="601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9222" name="Line 6">
              <a:extLst>
                <a:ext uri="{FF2B5EF4-FFF2-40B4-BE49-F238E27FC236}">
                  <a16:creationId xmlns:a16="http://schemas.microsoft.com/office/drawing/2014/main" id="{CE98DF41-F8CC-4354-A138-AA53580AF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024"/>
              <a:ext cx="59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9225" name="Line 9">
              <a:extLst>
                <a:ext uri="{FF2B5EF4-FFF2-40B4-BE49-F238E27FC236}">
                  <a16:creationId xmlns:a16="http://schemas.microsoft.com/office/drawing/2014/main" id="{8D0154E1-4EE5-4536-AF11-E51F3D298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024"/>
              <a:ext cx="3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r-HR"/>
            </a:p>
          </p:txBody>
        </p:sp>
        <p:sp>
          <p:nvSpPr>
            <p:cNvPr id="9246" name="Oval 30">
              <a:extLst>
                <a:ext uri="{FF2B5EF4-FFF2-40B4-BE49-F238E27FC236}">
                  <a16:creationId xmlns:a16="http://schemas.microsoft.com/office/drawing/2014/main" id="{A4DB78CC-36C6-4B45-BA31-4A621C477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795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9247" name="Oval 31">
              <a:extLst>
                <a:ext uri="{FF2B5EF4-FFF2-40B4-BE49-F238E27FC236}">
                  <a16:creationId xmlns:a16="http://schemas.microsoft.com/office/drawing/2014/main" id="{FBB2D991-F1CE-4F72-9023-AD42D9B08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795"/>
              <a:ext cx="90" cy="9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9248" name="Rectangle 32">
            <a:extLst>
              <a:ext uri="{FF2B5EF4-FFF2-40B4-BE49-F238E27FC236}">
                <a16:creationId xmlns:a16="http://schemas.microsoft.com/office/drawing/2014/main" id="{B7388EA7-2886-4429-94DB-EBC70F8BD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357563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60</a:t>
            </a:r>
            <a:r>
              <a:rPr lang="hr-HR" altLang="sr-Latn-R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hr-HR" altLang="sr-Latn-RS" sz="2400" i="1">
                <a:latin typeface="Times New Roman" panose="02020603050405020304" pitchFamily="18" charset="0"/>
              </a:rPr>
              <a:t> </a:t>
            </a:r>
            <a:endParaRPr lang="hr-HR" altLang="sr-Latn-RS">
              <a:sym typeface="Symbol" panose="05050102010706020507" pitchFamily="18" charset="2"/>
            </a:endParaRPr>
          </a:p>
        </p:txBody>
      </p:sp>
      <p:sp>
        <p:nvSpPr>
          <p:cNvPr id="9250" name="Line 34">
            <a:extLst>
              <a:ext uri="{FF2B5EF4-FFF2-40B4-BE49-F238E27FC236}">
                <a16:creationId xmlns:a16="http://schemas.microsoft.com/office/drawing/2014/main" id="{82A4C339-5BCB-4B2B-8BC5-741CA3ECB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4724400"/>
            <a:ext cx="360362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9251" name="Rectangle 35">
            <a:extLst>
              <a:ext uri="{FF2B5EF4-FFF2-40B4-BE49-F238E27FC236}">
                <a16:creationId xmlns:a16="http://schemas.microsoft.com/office/drawing/2014/main" id="{67C586B8-81ED-45F2-8A5F-8C2F3FFC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157788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hr-HR" altLang="sr-Latn-RS" sz="2400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hr-HR" altLang="sr-Latn-RS" sz="240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endParaRPr lang="hr-HR" altLang="sr-Latn-RS">
              <a:sym typeface="Symbol" panose="05050102010706020507" pitchFamily="18" charset="2"/>
            </a:endParaRPr>
          </a:p>
        </p:txBody>
      </p:sp>
      <p:sp>
        <p:nvSpPr>
          <p:cNvPr id="9252" name="Rectangle 36">
            <a:extLst>
              <a:ext uri="{FF2B5EF4-FFF2-40B4-BE49-F238E27FC236}">
                <a16:creationId xmlns:a16="http://schemas.microsoft.com/office/drawing/2014/main" id="{5F311E4E-4DD0-4266-86C0-17678E123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0513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hr-HR" altLang="sr-Latn-RS" sz="2400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hr-HR" altLang="sr-Latn-RS" sz="240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hr-HR" altLang="sr-Latn-RS">
              <a:sym typeface="Symbol" panose="05050102010706020507" pitchFamily="18" charset="2"/>
            </a:endParaRPr>
          </a:p>
        </p:txBody>
      </p:sp>
      <p:sp>
        <p:nvSpPr>
          <p:cNvPr id="9253" name="Rectangle 37">
            <a:extLst>
              <a:ext uri="{FF2B5EF4-FFF2-40B4-BE49-F238E27FC236}">
                <a16:creationId xmlns:a16="http://schemas.microsoft.com/office/drawing/2014/main" id="{B51AD5AB-B32E-427E-995B-88DF089BC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9418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hr-HR" altLang="sr-Latn-RS" sz="2400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hr-HR" altLang="sr-Latn-RS" sz="240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hr-HR" altLang="sr-Latn-RS">
              <a:sym typeface="Symbol" panose="05050102010706020507" pitchFamily="18" charset="2"/>
            </a:endParaRPr>
          </a:p>
        </p:txBody>
      </p:sp>
      <p:sp>
        <p:nvSpPr>
          <p:cNvPr id="9254" name="Rectangle 38">
            <a:extLst>
              <a:ext uri="{FF2B5EF4-FFF2-40B4-BE49-F238E27FC236}">
                <a16:creationId xmlns:a16="http://schemas.microsoft.com/office/drawing/2014/main" id="{0C56571A-6079-4BC7-A97E-401A97701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57346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hr-HR" altLang="sr-Latn-RS" sz="2400" i="1">
                <a:latin typeface="Times New Roman" panose="02020603050405020304" pitchFamily="18" charset="0"/>
              </a:rPr>
              <a:t>l</a:t>
            </a:r>
            <a:endParaRPr lang="hr-HR" altLang="sr-Latn-RS"/>
          </a:p>
        </p:txBody>
      </p:sp>
      <p:sp>
        <p:nvSpPr>
          <p:cNvPr id="9255" name="Rectangle 39">
            <a:extLst>
              <a:ext uri="{FF2B5EF4-FFF2-40B4-BE49-F238E27FC236}">
                <a16:creationId xmlns:a16="http://schemas.microsoft.com/office/drawing/2014/main" id="{C0E21EA4-9F1F-4DE2-ACF1-AC7DFCC78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933825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hr-HR" altLang="sr-Latn-RS" sz="2400" i="1">
                <a:latin typeface="Times New Roman" panose="02020603050405020304" pitchFamily="18" charset="0"/>
              </a:rPr>
              <a:t>r</a:t>
            </a:r>
            <a:endParaRPr lang="hr-HR" altLang="sr-Latn-RS"/>
          </a:p>
        </p:txBody>
      </p:sp>
      <p:graphicFrame>
        <p:nvGraphicFramePr>
          <p:cNvPr id="9258" name="Object 42">
            <a:extLst>
              <a:ext uri="{FF2B5EF4-FFF2-40B4-BE49-F238E27FC236}">
                <a16:creationId xmlns:a16="http://schemas.microsoft.com/office/drawing/2014/main" id="{278C45DB-9C48-4C09-B2A8-55AD9ED66B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356742"/>
              </p:ext>
            </p:extLst>
          </p:nvPr>
        </p:nvGraphicFramePr>
        <p:xfrm>
          <a:off x="323850" y="4724400"/>
          <a:ext cx="11525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558720" imgH="393480" progId="Equation.3">
                  <p:embed/>
                </p:oleObj>
              </mc:Choice>
              <mc:Fallback>
                <p:oleObj name="Equation" r:id="rId3" imgW="558720" imgH="393480" progId="Equation.3">
                  <p:embed/>
                  <p:pic>
                    <p:nvPicPr>
                      <p:cNvPr id="9258" name="Object 42">
                        <a:extLst>
                          <a:ext uri="{FF2B5EF4-FFF2-40B4-BE49-F238E27FC236}">
                            <a16:creationId xmlns:a16="http://schemas.microsoft.com/office/drawing/2014/main" id="{278C45DB-9C48-4C09-B2A8-55AD9ED66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24400"/>
                        <a:ext cx="11525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43">
            <a:extLst>
              <a:ext uri="{FF2B5EF4-FFF2-40B4-BE49-F238E27FC236}">
                <a16:creationId xmlns:a16="http://schemas.microsoft.com/office/drawing/2014/main" id="{96D73B88-B07D-4445-82A8-3366D912F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405963"/>
              </p:ext>
            </p:extLst>
          </p:nvPr>
        </p:nvGraphicFramePr>
        <p:xfrm>
          <a:off x="179388" y="5740400"/>
          <a:ext cx="15843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736560" imgH="431640" progId="Equation.3">
                  <p:embed/>
                </p:oleObj>
              </mc:Choice>
              <mc:Fallback>
                <p:oleObj name="Equation" r:id="rId5" imgW="736560" imgH="431640" progId="Equation.3">
                  <p:embed/>
                  <p:pic>
                    <p:nvPicPr>
                      <p:cNvPr id="9259" name="Object 43">
                        <a:extLst>
                          <a:ext uri="{FF2B5EF4-FFF2-40B4-BE49-F238E27FC236}">
                            <a16:creationId xmlns:a16="http://schemas.microsoft.com/office/drawing/2014/main" id="{96D73B88-B07D-4445-82A8-3366D912F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740400"/>
                        <a:ext cx="15843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44">
            <a:extLst>
              <a:ext uri="{FF2B5EF4-FFF2-40B4-BE49-F238E27FC236}">
                <a16:creationId xmlns:a16="http://schemas.microsoft.com/office/drawing/2014/main" id="{B9D0B5AE-B7A1-46E3-BB4D-29F088F70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601596"/>
              </p:ext>
            </p:extLst>
          </p:nvPr>
        </p:nvGraphicFramePr>
        <p:xfrm>
          <a:off x="2268538" y="5727700"/>
          <a:ext cx="12969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7" imgW="596880" imgH="419040" progId="Equation.3">
                  <p:embed/>
                </p:oleObj>
              </mc:Choice>
              <mc:Fallback>
                <p:oleObj name="Equation" r:id="rId7" imgW="596880" imgH="419040" progId="Equation.3">
                  <p:embed/>
                  <p:pic>
                    <p:nvPicPr>
                      <p:cNvPr id="9260" name="Object 44">
                        <a:extLst>
                          <a:ext uri="{FF2B5EF4-FFF2-40B4-BE49-F238E27FC236}">
                            <a16:creationId xmlns:a16="http://schemas.microsoft.com/office/drawing/2014/main" id="{B9D0B5AE-B7A1-46E3-BB4D-29F088F70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727700"/>
                        <a:ext cx="12969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45">
            <a:extLst>
              <a:ext uri="{FF2B5EF4-FFF2-40B4-BE49-F238E27FC236}">
                <a16:creationId xmlns:a16="http://schemas.microsoft.com/office/drawing/2014/main" id="{C67C28CD-518F-4B9D-AC50-D003C0FAC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1700"/>
              </p:ext>
            </p:extLst>
          </p:nvPr>
        </p:nvGraphicFramePr>
        <p:xfrm>
          <a:off x="3565525" y="5740400"/>
          <a:ext cx="29511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9" imgW="1434960" imgH="444240" progId="Equation.3">
                  <p:embed/>
                </p:oleObj>
              </mc:Choice>
              <mc:Fallback>
                <p:oleObj name="Equation" r:id="rId9" imgW="1434960" imgH="444240" progId="Equation.3">
                  <p:embed/>
                  <p:pic>
                    <p:nvPicPr>
                      <p:cNvPr id="9261" name="Object 45">
                        <a:extLst>
                          <a:ext uri="{FF2B5EF4-FFF2-40B4-BE49-F238E27FC236}">
                            <a16:creationId xmlns:a16="http://schemas.microsoft.com/office/drawing/2014/main" id="{C67C28CD-518F-4B9D-AC50-D003C0FAC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5740400"/>
                        <a:ext cx="295116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2" name="Rectangle 46">
            <a:extLst>
              <a:ext uri="{FF2B5EF4-FFF2-40B4-BE49-F238E27FC236}">
                <a16:creationId xmlns:a16="http://schemas.microsoft.com/office/drawing/2014/main" id="{9F723285-7D08-4F00-AB62-34C3719EF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5876925"/>
            <a:ext cx="177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hr-HR" altLang="sr-Latn-RS" sz="2400" i="1">
                <a:latin typeface="Times New Roman" panose="02020603050405020304" pitchFamily="18" charset="0"/>
              </a:rPr>
              <a:t>F</a:t>
            </a:r>
            <a:r>
              <a:rPr lang="hr-HR" altLang="sr-Latn-RS" sz="2400" i="1" baseline="-25000">
                <a:latin typeface="Times New Roman" panose="02020603050405020304" pitchFamily="18" charset="0"/>
              </a:rPr>
              <a:t>C</a:t>
            </a:r>
            <a:r>
              <a:rPr lang="hr-HR" altLang="sr-Latn-RS" sz="2400" i="1">
                <a:latin typeface="Times New Roman" panose="02020603050405020304" pitchFamily="18" charset="0"/>
              </a:rPr>
              <a:t> = </a:t>
            </a:r>
            <a:r>
              <a:rPr lang="hr-HR" altLang="sr-Latn-RS" sz="2400">
                <a:latin typeface="Times New Roman" panose="02020603050405020304" pitchFamily="18" charset="0"/>
              </a:rPr>
              <a:t>0,011N</a:t>
            </a:r>
          </a:p>
        </p:txBody>
      </p:sp>
      <p:sp>
        <p:nvSpPr>
          <p:cNvPr id="9263" name="Rectangle 47">
            <a:extLst>
              <a:ext uri="{FF2B5EF4-FFF2-40B4-BE49-F238E27FC236}">
                <a16:creationId xmlns:a16="http://schemas.microsoft.com/office/drawing/2014/main" id="{CFEFC74B-85A6-4C9E-9EB4-F8F001F3C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5876925"/>
            <a:ext cx="21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r-HR" altLang="sr-Latn-RS" sz="2400">
                <a:sym typeface="Symbol" panose="05050102010706020507" pitchFamily="18" charset="2"/>
              </a:rPr>
              <a:t>,</a:t>
            </a:r>
            <a:endParaRPr lang="hr-HR" altLang="sr-Latn-R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264" name="Rectangle 48">
            <a:extLst>
              <a:ext uri="{FF2B5EF4-FFF2-40B4-BE49-F238E27FC236}">
                <a16:creationId xmlns:a16="http://schemas.microsoft.com/office/drawing/2014/main" id="{873CE2A3-D6A9-436A-A9B7-59B8CF7D3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949950"/>
            <a:ext cx="21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r-HR" altLang="sr-Latn-RS" sz="2400">
                <a:sym typeface="Symbol" panose="05050102010706020507" pitchFamily="18" charset="2"/>
              </a:rPr>
              <a:t>,</a:t>
            </a:r>
            <a:endParaRPr lang="hr-HR" altLang="sr-Latn-R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268" name="Rectangle 52">
            <a:extLst>
              <a:ext uri="{FF2B5EF4-FFF2-40B4-BE49-F238E27FC236}">
                <a16:creationId xmlns:a16="http://schemas.microsoft.com/office/drawing/2014/main" id="{7C782AEC-A1B7-412A-9F3A-9621665A7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141663"/>
            <a:ext cx="165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= 210</a:t>
            </a:r>
            <a:r>
              <a:rPr lang="hr-HR" altLang="sr-Latn-R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-3</a:t>
            </a:r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 kg</a:t>
            </a:r>
            <a:r>
              <a:rPr lang="hr-HR" altLang="sr-Latn-RS">
                <a:sym typeface="Symbol" panose="05050102010706020507" pitchFamily="18" charset="2"/>
              </a:rPr>
              <a:t> </a:t>
            </a:r>
            <a:r>
              <a:rPr lang="hr-HR" altLang="sr-Latn-RS"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9269" name="Rectangle 53">
            <a:extLst>
              <a:ext uri="{FF2B5EF4-FFF2-40B4-BE49-F238E27FC236}">
                <a16:creationId xmlns:a16="http://schemas.microsoft.com/office/drawing/2014/main" id="{0022FB4F-8F23-4E1A-8AF5-029620551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581525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30</a:t>
            </a:r>
            <a:r>
              <a:rPr lang="hr-HR" altLang="sr-Latn-R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hr-HR" altLang="sr-Latn-RS" sz="2400" i="1">
                <a:latin typeface="Times New Roman" panose="02020603050405020304" pitchFamily="18" charset="0"/>
              </a:rPr>
              <a:t> </a:t>
            </a:r>
            <a:endParaRPr lang="hr-HR" altLang="sr-Latn-RS">
              <a:sym typeface="Symbol" panose="05050102010706020507" pitchFamily="18" charset="2"/>
            </a:endParaRPr>
          </a:p>
        </p:txBody>
      </p:sp>
      <p:sp>
        <p:nvSpPr>
          <p:cNvPr id="9270" name="Rectangle 54">
            <a:extLst>
              <a:ext uri="{FF2B5EF4-FFF2-40B4-BE49-F238E27FC236}">
                <a16:creationId xmlns:a16="http://schemas.microsoft.com/office/drawing/2014/main" id="{6BB2FCC5-91BD-4101-83FD-1720BD643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933825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hr-HR" altLang="sr-Latn-RS" sz="2400">
                <a:latin typeface="Times New Roman" panose="02020603050405020304" pitchFamily="18" charset="0"/>
              </a:rPr>
              <a:t>= 0,50 m</a:t>
            </a:r>
            <a:r>
              <a:rPr lang="hr-HR" altLang="sr-Latn-RS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9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40" grpId="0"/>
      <p:bldP spid="9241" grpId="0"/>
      <p:bldP spid="9243" grpId="0"/>
      <p:bldP spid="9248" grpId="0"/>
      <p:bldP spid="9251" grpId="0"/>
      <p:bldP spid="9252" grpId="0"/>
      <p:bldP spid="9253" grpId="0"/>
      <p:bldP spid="9254" grpId="0"/>
      <p:bldP spid="9255" grpId="0"/>
      <p:bldP spid="9262" grpId="0"/>
      <p:bldP spid="9269" grpId="0"/>
      <p:bldP spid="92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B97AED4D-93A3-4DF0-A6D0-222977E87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hr-HR" altLang="sr-Latn-RS" sz="2400"/>
              <a:t>b) 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A3ACD091-E7F7-4124-824E-F161FB0C1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33AEAB78-3F24-4C30-8EC8-0173C8885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981075"/>
          <a:ext cx="15113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749160" imgH="419040" progId="Equation.3">
                  <p:embed/>
                </p:oleObj>
              </mc:Choice>
              <mc:Fallback>
                <p:oleObj name="Equation" r:id="rId3" imgW="749160" imgH="419040" progId="Equation.3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33AEAB78-3F24-4C30-8EC8-0173C8885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81075"/>
                        <a:ext cx="15113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0BB40A61-47B2-4A0C-9FE3-3F0FD7723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989138"/>
          <a:ext cx="14398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685800" imgH="444240" progId="Equation.3">
                  <p:embed/>
                </p:oleObj>
              </mc:Choice>
              <mc:Fallback>
                <p:oleObj name="Equation" r:id="rId5" imgW="685800" imgH="444240" progId="Equation.3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0BB40A61-47B2-4A0C-9FE3-3F0FD7723C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14398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1">
            <a:extLst>
              <a:ext uri="{FF2B5EF4-FFF2-40B4-BE49-F238E27FC236}">
                <a16:creationId xmlns:a16="http://schemas.microsoft.com/office/drawing/2014/main" id="{BA6F8A57-7311-44F5-8B7B-8120E1E07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1125538"/>
            <a:ext cx="2103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hr-HR" altLang="sr-Latn-RS" sz="2400" i="1">
                <a:latin typeface="Times New Roman" panose="02020603050405020304" pitchFamily="18" charset="0"/>
              </a:rPr>
              <a:t>, r = l = </a:t>
            </a:r>
            <a:r>
              <a:rPr lang="hr-HR" altLang="sr-Latn-RS" sz="2400">
                <a:latin typeface="Times New Roman" panose="02020603050405020304" pitchFamily="18" charset="0"/>
              </a:rPr>
              <a:t>0,50 m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8383D566-C308-4569-8169-03D8CA24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25" y="3284538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hr-HR" altLang="sr-Latn-RS" sz="2400" i="1">
                <a:latin typeface="Times New Roman" panose="02020603050405020304" pitchFamily="18" charset="0"/>
              </a:rPr>
              <a:t>Q = </a:t>
            </a:r>
            <a:r>
              <a:rPr lang="hr-HR" altLang="sr-Latn-RS" sz="2400">
                <a:latin typeface="Times New Roman" panose="02020603050405020304" pitchFamily="18" charset="0"/>
              </a:rPr>
              <a:t>5,53</a:t>
            </a:r>
            <a:r>
              <a:rPr lang="en-US" altLang="sr-Latn-R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hr-HR" altLang="sr-Latn-R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hr-HR" altLang="sr-Latn-R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r>
              <a:rPr lang="hr-HR" altLang="sr-Latn-R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hr-HR" altLang="sr-Latn-R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255" name="Object 15">
            <a:extLst>
              <a:ext uri="{FF2B5EF4-FFF2-40B4-BE49-F238E27FC236}">
                <a16:creationId xmlns:a16="http://schemas.microsoft.com/office/drawing/2014/main" id="{AA05195C-0BBD-41F8-BEDD-6105470C1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022475"/>
          <a:ext cx="33845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7" imgW="1726920" imgH="444240" progId="Equation.3">
                  <p:embed/>
                </p:oleObj>
              </mc:Choice>
              <mc:Fallback>
                <p:oleObj name="Equation" r:id="rId7" imgW="1726920" imgH="444240" progId="Equation.3">
                  <p:embed/>
                  <p:pic>
                    <p:nvPicPr>
                      <p:cNvPr id="10255" name="Object 15">
                        <a:extLst>
                          <a:ext uri="{FF2B5EF4-FFF2-40B4-BE49-F238E27FC236}">
                            <a16:creationId xmlns:a16="http://schemas.microsoft.com/office/drawing/2014/main" id="{AA05195C-0BBD-41F8-BEDD-6105470C1F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022475"/>
                        <a:ext cx="33845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51" grpId="0"/>
      <p:bldP spid="102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1026" name="Picture 2" descr="https://encrypted-tbn2.gstatic.com/images?q=tbn:ANd9GcSLUtLOQ0USHiRjVIM-tOVTsO_YCnZthJ7kLlNU62xq8ya2fpTn2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714620"/>
            <a:ext cx="2857500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508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Coulombov zakon.</a:t>
            </a:r>
          </a:p>
          <a:p>
            <a:r>
              <a:rPr lang="hr-HR" dirty="0"/>
              <a:t>Opiši formulu za računanje sile između dva nabijena tijela.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167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>
            <a:extLst>
              <a:ext uri="{FF2B5EF4-FFF2-40B4-BE49-F238E27FC236}">
                <a16:creationId xmlns:a16="http://schemas.microsoft.com/office/drawing/2014/main" id="{BDD756FF-54ED-484D-A636-198A2C34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3083"/>
            <a:ext cx="87623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  <a:tab pos="3581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457200" algn="l"/>
                <a:tab pos="3581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457200" algn="l"/>
                <a:tab pos="3581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457200" algn="l"/>
                <a:tab pos="3581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457200" algn="l"/>
                <a:tab pos="3581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581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581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581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581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sr-Latn-RS" sz="2400" b="1" dirty="0"/>
              <a:t>Zadatak:</a:t>
            </a:r>
            <a:r>
              <a:rPr lang="hr-HR" altLang="sr-Latn-RS" sz="2400" dirty="0"/>
              <a:t> Koliki je omjer električne i gravitacijske sile između </a:t>
            </a:r>
          </a:p>
          <a:p>
            <a:r>
              <a:rPr lang="hr-HR" altLang="sr-Latn-RS" sz="2400" dirty="0"/>
              <a:t>dvaju elektrona? Koja je sila jača? Masa je elektrona </a:t>
            </a:r>
          </a:p>
          <a:p>
            <a:r>
              <a:rPr lang="hr-HR" altLang="sr-Latn-RS" sz="2400" dirty="0"/>
              <a:t>9,11</a:t>
            </a:r>
            <a:r>
              <a:rPr lang="hr-HR" altLang="sr-Latn-RS" sz="2400" dirty="0">
                <a:sym typeface="Symbol" panose="05050102010706020507" pitchFamily="18" charset="2"/>
              </a:rPr>
              <a:t></a:t>
            </a:r>
            <a:r>
              <a:rPr lang="hr-HR" altLang="sr-Latn-RS" sz="2400" dirty="0"/>
              <a:t>10</a:t>
            </a:r>
            <a:r>
              <a:rPr lang="hr-HR" altLang="sr-Latn-RS" sz="2400" baseline="30000" dirty="0">
                <a:sym typeface="Symbol" panose="05050102010706020507" pitchFamily="18" charset="2"/>
              </a:rPr>
              <a:t>-31</a:t>
            </a:r>
            <a:r>
              <a:rPr lang="hr-HR" altLang="sr-Latn-RS" sz="2400" dirty="0">
                <a:sym typeface="Symbol" panose="05050102010706020507" pitchFamily="18" charset="2"/>
              </a:rPr>
              <a:t> kg, a njegov naboj 1,6</a:t>
            </a:r>
            <a:r>
              <a:rPr lang="hr-HR" altLang="sr-Latn-RS" sz="2400" dirty="0"/>
              <a:t>10</a:t>
            </a:r>
            <a:r>
              <a:rPr lang="hr-HR" altLang="sr-Latn-RS" sz="2400" baseline="30000" dirty="0">
                <a:sym typeface="Symbol" panose="05050102010706020507" pitchFamily="18" charset="2"/>
              </a:rPr>
              <a:t>-19 </a:t>
            </a:r>
            <a:r>
              <a:rPr lang="hr-HR" altLang="sr-Latn-RS" sz="2400" dirty="0">
                <a:sym typeface="Symbol" panose="05050102010706020507" pitchFamily="18" charset="2"/>
              </a:rPr>
              <a:t>C. </a:t>
            </a:r>
            <a:r>
              <a:rPr lang="hr-HR" altLang="sr-Latn-RS" sz="2400" i="1" dirty="0">
                <a:sym typeface="Symbol" panose="05050102010706020507" pitchFamily="18" charset="2"/>
              </a:rPr>
              <a:t>G = </a:t>
            </a:r>
            <a:r>
              <a:rPr lang="hr-HR" altLang="sr-Latn-RS" sz="2400" dirty="0">
                <a:sym typeface="Symbol" panose="05050102010706020507" pitchFamily="18" charset="2"/>
              </a:rPr>
              <a:t>6,67</a:t>
            </a:r>
            <a:r>
              <a:rPr lang="hr-HR" altLang="sr-Latn-RS" sz="2400" dirty="0"/>
              <a:t>10</a:t>
            </a:r>
            <a:r>
              <a:rPr lang="hr-HR" altLang="sr-Latn-RS" sz="2400" baseline="30000" dirty="0">
                <a:sym typeface="Symbol" panose="05050102010706020507" pitchFamily="18" charset="2"/>
              </a:rPr>
              <a:t>-11</a:t>
            </a:r>
          </a:p>
          <a:p>
            <a:r>
              <a:rPr lang="hr-HR" altLang="sr-Latn-RS" sz="2400" dirty="0">
                <a:sym typeface="Symbol" panose="05050102010706020507" pitchFamily="18" charset="2"/>
              </a:rPr>
              <a:t>N m</a:t>
            </a:r>
            <a:r>
              <a:rPr lang="hr-HR" altLang="sr-Latn-RS" sz="2400" baseline="30000" dirty="0">
                <a:sym typeface="Symbol" panose="05050102010706020507" pitchFamily="18" charset="2"/>
              </a:rPr>
              <a:t>2</a:t>
            </a:r>
            <a:r>
              <a:rPr lang="hr-HR" altLang="sr-Latn-RS" sz="2400" dirty="0">
                <a:sym typeface="Symbol" panose="05050102010706020507" pitchFamily="18" charset="2"/>
              </a:rPr>
              <a:t> kg</a:t>
            </a:r>
            <a:r>
              <a:rPr lang="hr-HR" altLang="sr-Latn-RS" sz="2400" baseline="30000" dirty="0">
                <a:sym typeface="Symbol" panose="05050102010706020507" pitchFamily="18" charset="2"/>
              </a:rPr>
              <a:t>-2</a:t>
            </a:r>
            <a:r>
              <a:rPr lang="hr-HR" altLang="sr-Latn-RS" sz="2400" dirty="0">
                <a:sym typeface="Symbol" panose="05050102010706020507" pitchFamily="18" charset="2"/>
              </a:rPr>
              <a:t>, </a:t>
            </a:r>
            <a:r>
              <a:rPr lang="hr-HR" altLang="sr-Latn-RS" sz="2400" i="1" dirty="0">
                <a:sym typeface="Symbol" panose="05050102010706020507" pitchFamily="18" charset="2"/>
              </a:rPr>
              <a:t>k = </a:t>
            </a:r>
            <a:r>
              <a:rPr lang="hr-HR" altLang="sr-Latn-RS" sz="2400" dirty="0">
                <a:sym typeface="Symbol" panose="05050102010706020507" pitchFamily="18" charset="2"/>
              </a:rPr>
              <a:t>9</a:t>
            </a:r>
            <a:r>
              <a:rPr lang="hr-HR" altLang="sr-Latn-RS" sz="2400" dirty="0"/>
              <a:t>10</a:t>
            </a:r>
            <a:r>
              <a:rPr lang="hr-HR" altLang="sr-Latn-RS" sz="2400" baseline="30000" dirty="0">
                <a:sym typeface="Symbol" panose="05050102010706020507" pitchFamily="18" charset="2"/>
              </a:rPr>
              <a:t>9 </a:t>
            </a:r>
            <a:r>
              <a:rPr lang="hr-HR" altLang="sr-Latn-RS" sz="2400" dirty="0">
                <a:sym typeface="Symbol" panose="05050102010706020507" pitchFamily="18" charset="2"/>
              </a:rPr>
              <a:t>N m</a:t>
            </a:r>
            <a:r>
              <a:rPr lang="hr-HR" altLang="sr-Latn-RS" sz="2400" baseline="30000" dirty="0">
                <a:sym typeface="Symbol" panose="05050102010706020507" pitchFamily="18" charset="2"/>
              </a:rPr>
              <a:t>2</a:t>
            </a:r>
            <a:r>
              <a:rPr lang="hr-HR" altLang="sr-Latn-RS" sz="2400" dirty="0">
                <a:sym typeface="Symbol" panose="05050102010706020507" pitchFamily="18" charset="2"/>
              </a:rPr>
              <a:t> C</a:t>
            </a:r>
            <a:r>
              <a:rPr lang="hr-HR" altLang="sr-Latn-RS" sz="2400" baseline="30000" dirty="0">
                <a:sym typeface="Symbol" panose="05050102010706020507" pitchFamily="18" charset="2"/>
              </a:rPr>
              <a:t>-2</a:t>
            </a:r>
            <a:r>
              <a:rPr lang="hr-HR" altLang="sr-Latn-RS" sz="240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F9D932EE-E9CC-4186-9BC3-809A8449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8913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r-HR" altLang="sr-Latn-RS" sz="2400" b="1">
                <a:sym typeface="Symbol" panose="05050102010706020507" pitchFamily="18" charset="2"/>
              </a:rPr>
              <a:t>Rješenje:</a:t>
            </a:r>
            <a:endParaRPr lang="hr-HR" altLang="sr-Latn-RS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F69772C5-D269-4459-B127-D6330E79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92375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r-HR" altLang="sr-Latn-RS" sz="2400" i="1">
                <a:latin typeface="Times New Roman" panose="02020603050405020304" pitchFamily="18" charset="0"/>
                <a:sym typeface="Symbol" panose="05050102010706020507" pitchFamily="18" charset="2"/>
              </a:rPr>
              <a:t>m = </a:t>
            </a:r>
            <a:r>
              <a:rPr lang="hr-HR" altLang="sr-Latn-RS" sz="2400">
                <a:latin typeface="Times New Roman" panose="02020603050405020304" pitchFamily="18" charset="0"/>
              </a:rPr>
              <a:t>9,11</a:t>
            </a:r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hr-HR" altLang="sr-Latn-RS" sz="2400">
                <a:latin typeface="Times New Roman" panose="02020603050405020304" pitchFamily="18" charset="0"/>
              </a:rPr>
              <a:t>10</a:t>
            </a:r>
            <a:r>
              <a:rPr lang="hr-HR" altLang="sr-Latn-R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-31</a:t>
            </a:r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 kg</a:t>
            </a:r>
            <a:endParaRPr lang="hr-HR" altLang="sr-Latn-RS" sz="24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F12BED15-F885-465D-9A10-3AB342A14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52738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r-HR" altLang="sr-Latn-RS" sz="2400" i="1">
                <a:latin typeface="Times New Roman" panose="02020603050405020304" pitchFamily="18" charset="0"/>
                <a:sym typeface="Symbol" panose="05050102010706020507" pitchFamily="18" charset="2"/>
              </a:rPr>
              <a:t>e = </a:t>
            </a:r>
            <a:r>
              <a:rPr lang="hr-HR" altLang="sr-Latn-RS" sz="2400">
                <a:latin typeface="Times New Roman" panose="02020603050405020304" pitchFamily="18" charset="0"/>
              </a:rPr>
              <a:t>1,6</a:t>
            </a:r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hr-HR" altLang="sr-Latn-RS" sz="2400">
                <a:latin typeface="Times New Roman" panose="02020603050405020304" pitchFamily="18" charset="0"/>
              </a:rPr>
              <a:t>10</a:t>
            </a:r>
            <a:r>
              <a:rPr lang="hr-HR" altLang="sr-Latn-R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-19</a:t>
            </a:r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 C</a:t>
            </a:r>
            <a:endParaRPr lang="hr-HR" altLang="sr-Latn-RS" sz="24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E6707304-A6AD-44FD-A816-81D81D709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187700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r-HR" altLang="sr-Latn-RS" sz="2400" i="1">
                <a:latin typeface="Times New Roman" panose="02020603050405020304" pitchFamily="18" charset="0"/>
                <a:sym typeface="Symbol" panose="05050102010706020507" pitchFamily="18" charset="2"/>
              </a:rPr>
              <a:t>G = </a:t>
            </a:r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6,67</a:t>
            </a:r>
            <a:r>
              <a:rPr lang="hr-HR" altLang="sr-Latn-RS" sz="2400">
                <a:latin typeface="Times New Roman" panose="02020603050405020304" pitchFamily="18" charset="0"/>
              </a:rPr>
              <a:t>10</a:t>
            </a:r>
            <a:r>
              <a:rPr lang="hr-HR" altLang="sr-Latn-R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-11</a:t>
            </a:r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 N m</a:t>
            </a:r>
            <a:r>
              <a:rPr lang="hr-HR" altLang="sr-Latn-R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 kg-</a:t>
            </a:r>
            <a:r>
              <a:rPr lang="hr-HR" altLang="sr-Latn-R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EF8FF296-3BF3-41A5-8021-3A6E23163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570288"/>
            <a:ext cx="247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altLang="sr-Latn-RS" sz="2400" i="1">
                <a:latin typeface="Times New Roman" panose="02020603050405020304" pitchFamily="18" charset="0"/>
                <a:sym typeface="Symbol" panose="05050102010706020507" pitchFamily="18" charset="2"/>
              </a:rPr>
              <a:t>k = </a:t>
            </a:r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9</a:t>
            </a:r>
            <a:r>
              <a:rPr lang="hr-HR" altLang="sr-Latn-RS" sz="2400">
                <a:latin typeface="Times New Roman" panose="02020603050405020304" pitchFamily="18" charset="0"/>
              </a:rPr>
              <a:t>10</a:t>
            </a:r>
            <a:r>
              <a:rPr lang="hr-HR" altLang="sr-Latn-R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 N m</a:t>
            </a:r>
            <a:r>
              <a:rPr lang="hr-HR" altLang="sr-Latn-R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hr-HR" altLang="sr-Latn-RS" sz="2400">
                <a:latin typeface="Times New Roman" panose="02020603050405020304" pitchFamily="18" charset="0"/>
                <a:sym typeface="Symbol" panose="05050102010706020507" pitchFamily="18" charset="2"/>
              </a:rPr>
              <a:t> C</a:t>
            </a:r>
            <a:r>
              <a:rPr lang="hr-HR" altLang="sr-Latn-R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C5F6B487-EB0F-4782-9C39-E3C15D67E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4005263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graphicFrame>
        <p:nvGraphicFramePr>
          <p:cNvPr id="12300" name="Object 12">
            <a:extLst>
              <a:ext uri="{FF2B5EF4-FFF2-40B4-BE49-F238E27FC236}">
                <a16:creationId xmlns:a16="http://schemas.microsoft.com/office/drawing/2014/main" id="{EBA3686C-755B-470C-B7D6-851F403C8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525107"/>
              </p:ext>
            </p:extLst>
          </p:nvPr>
        </p:nvGraphicFramePr>
        <p:xfrm>
          <a:off x="611188" y="4365625"/>
          <a:ext cx="1560512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774360" imgH="787320" progId="Equation.3">
                  <p:embed/>
                </p:oleObj>
              </mc:Choice>
              <mc:Fallback>
                <p:oleObj name="Equation" r:id="rId3" imgW="774360" imgH="787320" progId="Equation.3">
                  <p:embed/>
                  <p:pic>
                    <p:nvPicPr>
                      <p:cNvPr id="12300" name="Object 12">
                        <a:extLst>
                          <a:ext uri="{FF2B5EF4-FFF2-40B4-BE49-F238E27FC236}">
                            <a16:creationId xmlns:a16="http://schemas.microsoft.com/office/drawing/2014/main" id="{EBA3686C-755B-470C-B7D6-851F403C8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1560512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>
            <a:extLst>
              <a:ext uri="{FF2B5EF4-FFF2-40B4-BE49-F238E27FC236}">
                <a16:creationId xmlns:a16="http://schemas.microsoft.com/office/drawing/2014/main" id="{DECC8F17-F3D0-4721-A410-58535DC63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58650"/>
              </p:ext>
            </p:extLst>
          </p:nvPr>
        </p:nvGraphicFramePr>
        <p:xfrm>
          <a:off x="2051050" y="4581525"/>
          <a:ext cx="14414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660240" imgH="469800" progId="Equation.3">
                  <p:embed/>
                </p:oleObj>
              </mc:Choice>
              <mc:Fallback>
                <p:oleObj name="Equation" r:id="rId5" imgW="660240" imgH="469800" progId="Equation.3">
                  <p:embed/>
                  <p:pic>
                    <p:nvPicPr>
                      <p:cNvPr id="12301" name="Object 13">
                        <a:extLst>
                          <a:ext uri="{FF2B5EF4-FFF2-40B4-BE49-F238E27FC236}">
                            <a16:creationId xmlns:a16="http://schemas.microsoft.com/office/drawing/2014/main" id="{DECC8F17-F3D0-4721-A410-58535DC639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81525"/>
                        <a:ext cx="144145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>
            <a:extLst>
              <a:ext uri="{FF2B5EF4-FFF2-40B4-BE49-F238E27FC236}">
                <a16:creationId xmlns:a16="http://schemas.microsoft.com/office/drawing/2014/main" id="{103C9B18-7112-4FB7-8969-563A43366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376152"/>
              </p:ext>
            </p:extLst>
          </p:nvPr>
        </p:nvGraphicFramePr>
        <p:xfrm>
          <a:off x="3419475" y="4652963"/>
          <a:ext cx="489743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2514600" imgH="507960" progId="Equation.3">
                  <p:embed/>
                </p:oleObj>
              </mc:Choice>
              <mc:Fallback>
                <p:oleObj name="Equation" r:id="rId7" imgW="2514600" imgH="507960" progId="Equation.3">
                  <p:embed/>
                  <p:pic>
                    <p:nvPicPr>
                      <p:cNvPr id="12302" name="Object 14">
                        <a:extLst>
                          <a:ext uri="{FF2B5EF4-FFF2-40B4-BE49-F238E27FC236}">
                            <a16:creationId xmlns:a16="http://schemas.microsoft.com/office/drawing/2014/main" id="{103C9B18-7112-4FB7-8969-563A43366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652963"/>
                        <a:ext cx="4897438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5A68BFD0-B4AD-4B0A-9073-D00951A90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16304"/>
              </p:ext>
            </p:extLst>
          </p:nvPr>
        </p:nvGraphicFramePr>
        <p:xfrm>
          <a:off x="3708400" y="5734050"/>
          <a:ext cx="15128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761760" imgH="444240" progId="Equation.3">
                  <p:embed/>
                </p:oleObj>
              </mc:Choice>
              <mc:Fallback>
                <p:oleObj name="Equation" r:id="rId9" imgW="761760" imgH="444240" progId="Equation.3">
                  <p:embed/>
                  <p:pic>
                    <p:nvPicPr>
                      <p:cNvPr id="12303" name="Object 15">
                        <a:extLst>
                          <a:ext uri="{FF2B5EF4-FFF2-40B4-BE49-F238E27FC236}">
                            <a16:creationId xmlns:a16="http://schemas.microsoft.com/office/drawing/2014/main" id="{5A68BFD0-B4AD-4B0A-9073-D00951A90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734050"/>
                        <a:ext cx="15128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6" grpId="0"/>
      <p:bldP spid="1229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288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Equation</vt:lpstr>
      <vt:lpstr>Microsoft Equation 3.0</vt:lpstr>
      <vt:lpstr>Coulombov zakon</vt:lpstr>
      <vt:lpstr>Coulombov zakon</vt:lpstr>
      <vt:lpstr>PowerPoint Presentation</vt:lpstr>
      <vt:lpstr>PowerPoint Presentation</vt:lpstr>
      <vt:lpstr>PowerPoint Presentation</vt:lpstr>
      <vt:lpstr>Pitanja?</vt:lpstr>
      <vt:lpstr>Ponovimo…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Coulombov zakon</dc:title>
  <dc:creator>Vlatko</dc:creator>
  <cp:lastModifiedBy>Vlatko Vujnovac</cp:lastModifiedBy>
  <cp:revision>12</cp:revision>
  <dcterms:created xsi:type="dcterms:W3CDTF">2014-09-14T11:23:34Z</dcterms:created>
  <dcterms:modified xsi:type="dcterms:W3CDTF">2022-04-07T15:50:55Z</dcterms:modified>
</cp:coreProperties>
</file>