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6" r:id="rId6"/>
    <p:sldId id="267" r:id="rId7"/>
    <p:sldId id="260" r:id="rId8"/>
    <p:sldId id="268" r:id="rId9"/>
    <p:sldId id="261" r:id="rId10"/>
    <p:sldId id="265" r:id="rId11"/>
    <p:sldId id="270" r:id="rId12"/>
    <p:sldId id="264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B28E-48AF-40DF-820A-2A8259066129}" type="datetimeFigureOut">
              <a:rPr lang="sr-Latn-CS" smtClean="0"/>
              <a:pPr/>
              <a:t>25.10.2021.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5C-D7C4-4FD6-8D57-D4A0AE24A98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SILE </a:t>
            </a:r>
            <a:r>
              <a:rPr lang="hr-HR"/>
              <a:t>I POLJA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5182344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689F0-A545-4F5E-905F-1C9EB72DC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08" y="1916832"/>
            <a:ext cx="4055492" cy="20589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masu.</a:t>
            </a:r>
          </a:p>
          <a:p>
            <a:endParaRPr lang="hr-HR" dirty="0"/>
          </a:p>
          <a:p>
            <a:r>
              <a:rPr lang="hr-HR" dirty="0"/>
              <a:t>Definiraj Drugi Newtonov zakon.</a:t>
            </a:r>
          </a:p>
          <a:p>
            <a:endParaRPr lang="hr-HR" dirty="0"/>
          </a:p>
          <a:p>
            <a:r>
              <a:rPr lang="hr-HR" dirty="0"/>
              <a:t>Opiši dinamometar.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9388" y="260350"/>
            <a:ext cx="79704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Zadatak: </a:t>
            </a:r>
            <a:r>
              <a:rPr lang="hr-HR" sz="2400" dirty="0"/>
              <a:t>Brzina vlaka kočenjem se smanji od 60 km h</a:t>
            </a:r>
            <a:r>
              <a:rPr lang="hr-HR" sz="2400" baseline="30000" dirty="0"/>
              <a:t>-1</a:t>
            </a:r>
            <a:r>
              <a:rPr lang="hr-HR" sz="2400" dirty="0"/>
              <a:t> na </a:t>
            </a:r>
          </a:p>
          <a:p>
            <a:r>
              <a:rPr lang="hr-HR" sz="2400" dirty="0"/>
              <a:t>12 km h</a:t>
            </a:r>
            <a:r>
              <a:rPr lang="hr-HR" sz="2400" baseline="30000" dirty="0"/>
              <a:t>-1</a:t>
            </a:r>
            <a:r>
              <a:rPr lang="hr-HR" sz="2400" dirty="0"/>
              <a:t> na putu dugom 600 m. Kolika je sila zaustavljala vlak </a:t>
            </a:r>
          </a:p>
          <a:p>
            <a:r>
              <a:rPr lang="hr-HR" sz="2400" dirty="0"/>
              <a:t>ako je njegova masa 500 t?</a:t>
            </a:r>
            <a:endParaRPr lang="hr-HR" sz="2400" b="1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0825" y="15573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50825" y="2997200"/>
            <a:ext cx="138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 = </a:t>
            </a:r>
            <a:r>
              <a:rPr lang="hr-HR" sz="2400">
                <a:latin typeface="Times New Roman" pitchFamily="18" charset="0"/>
              </a:rPr>
              <a:t>500 t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23850" y="342900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23850" y="342741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?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23850" y="3933825"/>
            <a:ext cx="110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ma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95288" y="4292600"/>
            <a:ext cx="83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 </a:t>
            </a:r>
            <a:r>
              <a:rPr lang="hr-HR" sz="2400">
                <a:latin typeface="Times New Roman" pitchFamily="18" charset="0"/>
              </a:rPr>
              <a:t>?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979613" y="5372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011363" y="5348288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051050" y="1989138"/>
            <a:ext cx="167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16,7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1979613" y="2395538"/>
            <a:ext cx="1525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3,3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1547813" y="2997200"/>
            <a:ext cx="183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500 000 kg</a:t>
            </a:r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4968875" y="4941888"/>
          <a:ext cx="3995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2184120" imgH="393480" progId="Equation.3">
                  <p:embed/>
                </p:oleObj>
              </mc:Choice>
              <mc:Fallback>
                <p:oleObj name="Equation" r:id="rId3" imgW="21841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941888"/>
                        <a:ext cx="39957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3059113" y="5876925"/>
            <a:ext cx="177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 - </a:t>
            </a:r>
            <a:r>
              <a:rPr lang="hr-HR" sz="2400">
                <a:latin typeface="Times New Roman" pitchFamily="18" charset="0"/>
              </a:rPr>
              <a:t>111 kN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250825" y="1989138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0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60 km h</a:t>
            </a:r>
            <a:r>
              <a:rPr lang="hr-HR" sz="2400" baseline="30000">
                <a:latin typeface="Times New Roman" pitchFamily="18" charset="0"/>
              </a:rPr>
              <a:t>-1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250825" y="23495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 = </a:t>
            </a:r>
            <a:r>
              <a:rPr lang="hr-HR" sz="2400">
                <a:latin typeface="Times New Roman" pitchFamily="18" charset="0"/>
              </a:rPr>
              <a:t>12 km h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50825" y="2684463"/>
            <a:ext cx="143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</a:t>
            </a:r>
            <a:r>
              <a:rPr lang="hr-HR" sz="2400">
                <a:latin typeface="Times New Roman" pitchFamily="18" charset="0"/>
              </a:rPr>
              <a:t>600 m</a:t>
            </a:r>
          </a:p>
        </p:txBody>
      </p:sp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395288" y="4852988"/>
          <a:ext cx="1781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825480" imgH="241200" progId="Equation.3">
                  <p:embed/>
                </p:oleObj>
              </mc:Choice>
              <mc:Fallback>
                <p:oleObj name="Equation" r:id="rId5" imgW="8254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52988"/>
                        <a:ext cx="17811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2916238" y="4868863"/>
          <a:ext cx="20081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7" imgW="990360" imgH="419040" progId="Equation.3">
                  <p:embed/>
                </p:oleObj>
              </mc:Choice>
              <mc:Fallback>
                <p:oleObj name="Equation" r:id="rId7" imgW="9903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868863"/>
                        <a:ext cx="20081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323850" y="5300663"/>
          <a:ext cx="170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9" imgW="812520" imgH="241200" progId="Equation.3">
                  <p:embed/>
                </p:oleObj>
              </mc:Choice>
              <mc:Fallback>
                <p:oleObj name="Equation" r:id="rId9" imgW="8125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00663"/>
                        <a:ext cx="1701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2987675" y="3860800"/>
          <a:ext cx="14398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1" imgW="711000" imgH="419040" progId="Equation.3">
                  <p:embed/>
                </p:oleObj>
              </mc:Choice>
              <mc:Fallback>
                <p:oleObj name="Equation" r:id="rId11" imgW="7110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60800"/>
                        <a:ext cx="14398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5" grpId="0" animBg="1"/>
      <p:bldP spid="12296" grpId="0"/>
      <p:bldP spid="12297" grpId="0"/>
      <p:bldP spid="12298" grpId="0"/>
      <p:bldP spid="12303" grpId="0" animBg="1"/>
      <p:bldP spid="12304" grpId="0"/>
      <p:bldP spid="12309" grpId="0"/>
      <p:bldP spid="12310" grpId="0"/>
      <p:bldP spid="12311" grpId="0"/>
      <p:bldP spid="12314" grpId="0"/>
      <p:bldP spid="12315" grpId="0"/>
      <p:bldP spid="12316" grpId="0"/>
      <p:bldP spid="123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Drugi Newtonov zakon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224" y="5877272"/>
            <a:ext cx="2343144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313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/>
              <a:t>Drugi Newtonov zakon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9750" y="11255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Sila (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/>
              <a:t>)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116013" y="23495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3276600" y="4556125"/>
            <a:ext cx="1727200" cy="1433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916238" y="4051300"/>
            <a:ext cx="2735262" cy="2330450"/>
            <a:chOff x="1202" y="2341"/>
            <a:chExt cx="1723" cy="1468"/>
          </a:xfrm>
        </p:grpSpPr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429" y="2341"/>
              <a:ext cx="0" cy="1225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V="1">
              <a:off x="1429" y="3566"/>
              <a:ext cx="149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202" y="2341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sz="2400">
                  <a:latin typeface="Times New Roman" pitchFamily="18" charset="0"/>
                </a:rPr>
                <a:t> </a:t>
              </a:r>
              <a:r>
                <a:rPr lang="hr-HR" sz="2400"/>
                <a:t>                                                          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2699" y="3521"/>
              <a:ext cx="1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</a:t>
              </a:r>
              <a:r>
                <a:rPr lang="hr-HR" sz="2400">
                  <a:latin typeface="Times New Roman" pitchFamily="18" charset="0"/>
                </a:rPr>
                <a:t> </a:t>
              </a:r>
              <a:r>
                <a:rPr lang="hr-HR" sz="2400"/>
                <a:t>  </a:t>
              </a:r>
              <a:r>
                <a:rPr lang="hr-HR" sz="1000"/>
                <a:t>                                                       </a:t>
              </a:r>
            </a:p>
          </p:txBody>
        </p:sp>
      </p:grpSp>
      <p:sp>
        <p:nvSpPr>
          <p:cNvPr id="13328" name="Arc 16"/>
          <p:cNvSpPr>
            <a:spLocks/>
          </p:cNvSpPr>
          <p:nvPr/>
        </p:nvSpPr>
        <p:spPr bwMode="auto">
          <a:xfrm>
            <a:off x="4068763" y="4916488"/>
            <a:ext cx="503237" cy="390525"/>
          </a:xfrm>
          <a:custGeom>
            <a:avLst/>
            <a:gdLst>
              <a:gd name="G0" fmla="+- 0 0 0"/>
              <a:gd name="G1" fmla="+- 16651 0 0"/>
              <a:gd name="G2" fmla="+- 21600 0 0"/>
              <a:gd name="T0" fmla="*/ 13759 w 13856"/>
              <a:gd name="T1" fmla="*/ 0 h 16651"/>
              <a:gd name="T2" fmla="*/ 13856 w 13856"/>
              <a:gd name="T3" fmla="*/ 81 h 16651"/>
              <a:gd name="T4" fmla="*/ 0 w 13856"/>
              <a:gd name="T5" fmla="*/ 16651 h 16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56" h="16651" fill="none" extrusionOk="0">
                <a:moveTo>
                  <a:pt x="13758" y="0"/>
                </a:moveTo>
                <a:cubicBezTo>
                  <a:pt x="13791" y="26"/>
                  <a:pt x="13823" y="53"/>
                  <a:pt x="13856" y="80"/>
                </a:cubicBezTo>
              </a:path>
              <a:path w="13856" h="16651" stroke="0" extrusionOk="0">
                <a:moveTo>
                  <a:pt x="13758" y="0"/>
                </a:moveTo>
                <a:cubicBezTo>
                  <a:pt x="13791" y="26"/>
                  <a:pt x="13823" y="53"/>
                  <a:pt x="13856" y="80"/>
                </a:cubicBezTo>
                <a:lnTo>
                  <a:pt x="0" y="1665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29" name="Arc 17"/>
          <p:cNvSpPr>
            <a:spLocks/>
          </p:cNvSpPr>
          <p:nvPr/>
        </p:nvSpPr>
        <p:spPr bwMode="auto">
          <a:xfrm>
            <a:off x="3983038" y="5203825"/>
            <a:ext cx="228600" cy="171450"/>
          </a:xfrm>
          <a:custGeom>
            <a:avLst/>
            <a:gdLst>
              <a:gd name="G0" fmla="+- 0 0 0"/>
              <a:gd name="G1" fmla="+- 17142 0 0"/>
              <a:gd name="G2" fmla="+- 21600 0 0"/>
              <a:gd name="T0" fmla="*/ 13143 w 13658"/>
              <a:gd name="T1" fmla="*/ 0 h 17142"/>
              <a:gd name="T2" fmla="*/ 13658 w 13658"/>
              <a:gd name="T3" fmla="*/ 408 h 17142"/>
              <a:gd name="T4" fmla="*/ 0 w 13658"/>
              <a:gd name="T5" fmla="*/ 17142 h 17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58" h="17142" fill="none" extrusionOk="0">
                <a:moveTo>
                  <a:pt x="13142" y="0"/>
                </a:moveTo>
                <a:cubicBezTo>
                  <a:pt x="13316" y="133"/>
                  <a:pt x="13488" y="269"/>
                  <a:pt x="13657" y="408"/>
                </a:cubicBezTo>
              </a:path>
              <a:path w="13658" h="17142" stroke="0" extrusionOk="0">
                <a:moveTo>
                  <a:pt x="13142" y="0"/>
                </a:moveTo>
                <a:cubicBezTo>
                  <a:pt x="13316" y="133"/>
                  <a:pt x="13488" y="269"/>
                  <a:pt x="13657" y="408"/>
                </a:cubicBezTo>
                <a:lnTo>
                  <a:pt x="0" y="1714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30" name="Arc 18"/>
          <p:cNvSpPr>
            <a:spLocks/>
          </p:cNvSpPr>
          <p:nvPr/>
        </p:nvSpPr>
        <p:spPr bwMode="auto">
          <a:xfrm>
            <a:off x="3708400" y="5494338"/>
            <a:ext cx="169863" cy="285750"/>
          </a:xfrm>
          <a:custGeom>
            <a:avLst/>
            <a:gdLst>
              <a:gd name="G0" fmla="+- 0 0 0"/>
              <a:gd name="G1" fmla="+- 17146 0 0"/>
              <a:gd name="G2" fmla="+- 21600 0 0"/>
              <a:gd name="T0" fmla="*/ 13136 w 13584"/>
              <a:gd name="T1" fmla="*/ 0 h 17146"/>
              <a:gd name="T2" fmla="*/ 13584 w 13584"/>
              <a:gd name="T3" fmla="*/ 352 h 17146"/>
              <a:gd name="T4" fmla="*/ 0 w 13584"/>
              <a:gd name="T5" fmla="*/ 17146 h 17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84" h="17146" fill="none" extrusionOk="0">
                <a:moveTo>
                  <a:pt x="13136" y="-1"/>
                </a:moveTo>
                <a:cubicBezTo>
                  <a:pt x="13287" y="115"/>
                  <a:pt x="13436" y="232"/>
                  <a:pt x="13583" y="352"/>
                </a:cubicBezTo>
              </a:path>
              <a:path w="13584" h="17146" stroke="0" extrusionOk="0">
                <a:moveTo>
                  <a:pt x="13136" y="-1"/>
                </a:moveTo>
                <a:cubicBezTo>
                  <a:pt x="13287" y="115"/>
                  <a:pt x="13436" y="232"/>
                  <a:pt x="13583" y="352"/>
                </a:cubicBezTo>
                <a:lnTo>
                  <a:pt x="0" y="1714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31" name="Arc 19"/>
          <p:cNvSpPr>
            <a:spLocks/>
          </p:cNvSpPr>
          <p:nvPr/>
        </p:nvSpPr>
        <p:spPr bwMode="auto">
          <a:xfrm>
            <a:off x="3282950" y="5768975"/>
            <a:ext cx="252413" cy="300038"/>
          </a:xfrm>
          <a:custGeom>
            <a:avLst/>
            <a:gdLst>
              <a:gd name="G0" fmla="+- 0 0 0"/>
              <a:gd name="G1" fmla="+- 18086 0 0"/>
              <a:gd name="G2" fmla="+- 21600 0 0"/>
              <a:gd name="T0" fmla="*/ 11809 w 12148"/>
              <a:gd name="T1" fmla="*/ 0 h 18086"/>
              <a:gd name="T2" fmla="*/ 12148 w 12148"/>
              <a:gd name="T3" fmla="*/ 226 h 18086"/>
              <a:gd name="T4" fmla="*/ 0 w 12148"/>
              <a:gd name="T5" fmla="*/ 18086 h 18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48" h="18086" fill="none" extrusionOk="0">
                <a:moveTo>
                  <a:pt x="11809" y="-1"/>
                </a:moveTo>
                <a:cubicBezTo>
                  <a:pt x="11922" y="74"/>
                  <a:pt x="12035" y="149"/>
                  <a:pt x="12148" y="225"/>
                </a:cubicBezTo>
              </a:path>
              <a:path w="12148" h="18086" stroke="0" extrusionOk="0">
                <a:moveTo>
                  <a:pt x="11809" y="-1"/>
                </a:moveTo>
                <a:cubicBezTo>
                  <a:pt x="11922" y="74"/>
                  <a:pt x="12035" y="149"/>
                  <a:pt x="12148" y="225"/>
                </a:cubicBezTo>
                <a:lnTo>
                  <a:pt x="0" y="1808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611188" y="1844675"/>
            <a:ext cx="1414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 konst.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339975" y="20605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konst.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395288" y="3141663"/>
            <a:ext cx="8748712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560" name="Arc 248"/>
          <p:cNvSpPr>
            <a:spLocks/>
          </p:cNvSpPr>
          <p:nvPr/>
        </p:nvSpPr>
        <p:spPr bwMode="auto">
          <a:xfrm>
            <a:off x="4429125" y="4627563"/>
            <a:ext cx="503238" cy="390525"/>
          </a:xfrm>
          <a:custGeom>
            <a:avLst/>
            <a:gdLst>
              <a:gd name="G0" fmla="+- 0 0 0"/>
              <a:gd name="G1" fmla="+- 16651 0 0"/>
              <a:gd name="G2" fmla="+- 21600 0 0"/>
              <a:gd name="T0" fmla="*/ 13759 w 13856"/>
              <a:gd name="T1" fmla="*/ 0 h 16651"/>
              <a:gd name="T2" fmla="*/ 13856 w 13856"/>
              <a:gd name="T3" fmla="*/ 81 h 16651"/>
              <a:gd name="T4" fmla="*/ 0 w 13856"/>
              <a:gd name="T5" fmla="*/ 16651 h 16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56" h="16651" fill="none" extrusionOk="0">
                <a:moveTo>
                  <a:pt x="13758" y="0"/>
                </a:moveTo>
                <a:cubicBezTo>
                  <a:pt x="13791" y="26"/>
                  <a:pt x="13823" y="53"/>
                  <a:pt x="13856" y="80"/>
                </a:cubicBezTo>
              </a:path>
              <a:path w="13856" h="16651" stroke="0" extrusionOk="0">
                <a:moveTo>
                  <a:pt x="13758" y="0"/>
                </a:moveTo>
                <a:cubicBezTo>
                  <a:pt x="13791" y="26"/>
                  <a:pt x="13823" y="53"/>
                  <a:pt x="13856" y="80"/>
                </a:cubicBezTo>
                <a:lnTo>
                  <a:pt x="0" y="1665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" name="Group 250"/>
          <p:cNvGrpSpPr>
            <a:grpSpLocks/>
          </p:cNvGrpSpPr>
          <p:nvPr/>
        </p:nvGrpSpPr>
        <p:grpSpPr bwMode="auto">
          <a:xfrm>
            <a:off x="323850" y="2205038"/>
            <a:ext cx="3878263" cy="936625"/>
            <a:chOff x="450" y="1389"/>
            <a:chExt cx="2443" cy="590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655" y="1616"/>
              <a:ext cx="680" cy="136"/>
              <a:chOff x="1711" y="2115"/>
              <a:chExt cx="1476" cy="259"/>
            </a:xfrm>
          </p:grpSpPr>
          <p:sp>
            <p:nvSpPr>
              <p:cNvPr id="13336" name="Arc 24"/>
              <p:cNvSpPr>
                <a:spLocks/>
              </p:cNvSpPr>
              <p:nvPr/>
            </p:nvSpPr>
            <p:spPr bwMode="auto">
              <a:xfrm>
                <a:off x="1711" y="2124"/>
                <a:ext cx="215" cy="247"/>
              </a:xfrm>
              <a:custGeom>
                <a:avLst/>
                <a:gdLst>
                  <a:gd name="G0" fmla="+- 21559 0 0"/>
                  <a:gd name="G1" fmla="+- 21600 0 0"/>
                  <a:gd name="G2" fmla="+- 21600 0 0"/>
                  <a:gd name="T0" fmla="*/ 0 w 43159"/>
                  <a:gd name="T1" fmla="*/ 20264 h 37094"/>
                  <a:gd name="T2" fmla="*/ 36608 w 43159"/>
                  <a:gd name="T3" fmla="*/ 37094 h 37094"/>
                  <a:gd name="T4" fmla="*/ 21559 w 43159"/>
                  <a:gd name="T5" fmla="*/ 21600 h 37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9" h="37094" fill="none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</a:path>
                  <a:path w="43159" h="37094" stroke="0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  <a:lnTo>
                      <a:pt x="2155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37" name="Arc 25"/>
              <p:cNvSpPr>
                <a:spLocks/>
              </p:cNvSpPr>
              <p:nvPr/>
            </p:nvSpPr>
            <p:spPr bwMode="auto">
              <a:xfrm>
                <a:off x="1850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38" name="Arc 26"/>
              <p:cNvSpPr>
                <a:spLocks/>
              </p:cNvSpPr>
              <p:nvPr/>
            </p:nvSpPr>
            <p:spPr bwMode="auto">
              <a:xfrm>
                <a:off x="1995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39" name="Arc 27"/>
              <p:cNvSpPr>
                <a:spLocks/>
              </p:cNvSpPr>
              <p:nvPr/>
            </p:nvSpPr>
            <p:spPr bwMode="auto">
              <a:xfrm>
                <a:off x="2139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40" name="Arc 28"/>
              <p:cNvSpPr>
                <a:spLocks/>
              </p:cNvSpPr>
              <p:nvPr/>
            </p:nvSpPr>
            <p:spPr bwMode="auto">
              <a:xfrm>
                <a:off x="2283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41" name="Arc 29"/>
              <p:cNvSpPr>
                <a:spLocks/>
              </p:cNvSpPr>
              <p:nvPr/>
            </p:nvSpPr>
            <p:spPr bwMode="auto">
              <a:xfrm>
                <a:off x="2428" y="2116"/>
                <a:ext cx="215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8090"/>
                  <a:gd name="T2" fmla="*/ 35551 w 43200"/>
                  <a:gd name="T3" fmla="*/ 38090 h 38090"/>
                  <a:gd name="T4" fmla="*/ 21600 w 43200"/>
                  <a:gd name="T5" fmla="*/ 21600 h 38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090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</a:path>
                  <a:path w="43200" h="38090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42" name="Arc 30"/>
              <p:cNvSpPr>
                <a:spLocks/>
              </p:cNvSpPr>
              <p:nvPr/>
            </p:nvSpPr>
            <p:spPr bwMode="auto">
              <a:xfrm>
                <a:off x="2562" y="2115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43" name="Arc 31"/>
              <p:cNvSpPr>
                <a:spLocks/>
              </p:cNvSpPr>
              <p:nvPr/>
            </p:nvSpPr>
            <p:spPr bwMode="auto">
              <a:xfrm>
                <a:off x="2973" y="2117"/>
                <a:ext cx="214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42701 w 43200"/>
                  <a:gd name="T3" fmla="*/ 26216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44" name="Arc 32"/>
              <p:cNvSpPr>
                <a:spLocks/>
              </p:cNvSpPr>
              <p:nvPr/>
            </p:nvSpPr>
            <p:spPr bwMode="auto">
              <a:xfrm>
                <a:off x="2702" y="2118"/>
                <a:ext cx="215" cy="25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272 w 43200"/>
                  <a:gd name="T1" fmla="*/ 37764 h 38393"/>
                  <a:gd name="T2" fmla="*/ 35185 w 43200"/>
                  <a:gd name="T3" fmla="*/ 38393 h 38393"/>
                  <a:gd name="T4" fmla="*/ 21600 w 43200"/>
                  <a:gd name="T5" fmla="*/ 21600 h 38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393" fill="none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</a:path>
                  <a:path w="43200" h="38393" stroke="0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345" name="Arc 33"/>
              <p:cNvSpPr>
                <a:spLocks/>
              </p:cNvSpPr>
              <p:nvPr/>
            </p:nvSpPr>
            <p:spPr bwMode="auto">
              <a:xfrm>
                <a:off x="2837" y="2117"/>
                <a:ext cx="215" cy="25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962 w 43200"/>
                  <a:gd name="T1" fmla="*/ 38350 h 38634"/>
                  <a:gd name="T2" fmla="*/ 34882 w 43200"/>
                  <a:gd name="T3" fmla="*/ 38634 h 38634"/>
                  <a:gd name="T4" fmla="*/ 21600 w 43200"/>
                  <a:gd name="T5" fmla="*/ 21600 h 38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634" fill="none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</a:path>
                  <a:path w="43200" h="38634" stroke="0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336" y="1706"/>
              <a:ext cx="272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 flipH="1">
              <a:off x="450" y="1547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450" y="1547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 flipH="1">
              <a:off x="450" y="161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522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1674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882" y="183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522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1530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6" name="Freeform 44"/>
            <p:cNvSpPr>
              <a:spLocks/>
            </p:cNvSpPr>
            <p:nvPr/>
          </p:nvSpPr>
          <p:spPr bwMode="auto">
            <a:xfrm>
              <a:off x="450" y="1547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522" y="1619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1314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738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1386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954" y="1763"/>
              <a:ext cx="288" cy="21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561" name="Rectangle 249"/>
            <p:cNvSpPr>
              <a:spLocks noChangeArrowheads="1"/>
            </p:cNvSpPr>
            <p:nvPr/>
          </p:nvSpPr>
          <p:spPr bwMode="auto">
            <a:xfrm>
              <a:off x="2472" y="1389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ym typeface="Wingdings" pitchFamily="2" charset="2"/>
                </a:rPr>
                <a:t></a:t>
              </a:r>
            </a:p>
          </p:txBody>
        </p:sp>
      </p:grpSp>
      <p:grpSp>
        <p:nvGrpSpPr>
          <p:cNvPr id="5" name="Group 491"/>
          <p:cNvGrpSpPr>
            <a:grpSpLocks/>
          </p:cNvGrpSpPr>
          <p:nvPr/>
        </p:nvGrpSpPr>
        <p:grpSpPr bwMode="auto">
          <a:xfrm>
            <a:off x="323850" y="2205038"/>
            <a:ext cx="3878263" cy="936625"/>
            <a:chOff x="450" y="1389"/>
            <a:chExt cx="2443" cy="590"/>
          </a:xfrm>
        </p:grpSpPr>
        <p:grpSp>
          <p:nvGrpSpPr>
            <p:cNvPr id="6" name="Group 492"/>
            <p:cNvGrpSpPr>
              <a:grpSpLocks/>
            </p:cNvGrpSpPr>
            <p:nvPr/>
          </p:nvGrpSpPr>
          <p:grpSpPr bwMode="auto">
            <a:xfrm>
              <a:off x="1655" y="1616"/>
              <a:ext cx="680" cy="136"/>
              <a:chOff x="1711" y="2115"/>
              <a:chExt cx="1476" cy="259"/>
            </a:xfrm>
          </p:grpSpPr>
          <p:sp>
            <p:nvSpPr>
              <p:cNvPr id="13805" name="Arc 493"/>
              <p:cNvSpPr>
                <a:spLocks/>
              </p:cNvSpPr>
              <p:nvPr/>
            </p:nvSpPr>
            <p:spPr bwMode="auto">
              <a:xfrm>
                <a:off x="1711" y="2124"/>
                <a:ext cx="215" cy="247"/>
              </a:xfrm>
              <a:custGeom>
                <a:avLst/>
                <a:gdLst>
                  <a:gd name="G0" fmla="+- 21559 0 0"/>
                  <a:gd name="G1" fmla="+- 21600 0 0"/>
                  <a:gd name="G2" fmla="+- 21600 0 0"/>
                  <a:gd name="T0" fmla="*/ 0 w 43159"/>
                  <a:gd name="T1" fmla="*/ 20264 h 37094"/>
                  <a:gd name="T2" fmla="*/ 36608 w 43159"/>
                  <a:gd name="T3" fmla="*/ 37094 h 37094"/>
                  <a:gd name="T4" fmla="*/ 21559 w 43159"/>
                  <a:gd name="T5" fmla="*/ 21600 h 37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9" h="37094" fill="none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</a:path>
                  <a:path w="43159" h="37094" stroke="0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  <a:lnTo>
                      <a:pt x="2155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06" name="Arc 494"/>
              <p:cNvSpPr>
                <a:spLocks/>
              </p:cNvSpPr>
              <p:nvPr/>
            </p:nvSpPr>
            <p:spPr bwMode="auto">
              <a:xfrm>
                <a:off x="1850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07" name="Arc 495"/>
              <p:cNvSpPr>
                <a:spLocks/>
              </p:cNvSpPr>
              <p:nvPr/>
            </p:nvSpPr>
            <p:spPr bwMode="auto">
              <a:xfrm>
                <a:off x="1995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08" name="Arc 496"/>
              <p:cNvSpPr>
                <a:spLocks/>
              </p:cNvSpPr>
              <p:nvPr/>
            </p:nvSpPr>
            <p:spPr bwMode="auto">
              <a:xfrm>
                <a:off x="2139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09" name="Arc 497"/>
              <p:cNvSpPr>
                <a:spLocks/>
              </p:cNvSpPr>
              <p:nvPr/>
            </p:nvSpPr>
            <p:spPr bwMode="auto">
              <a:xfrm>
                <a:off x="2283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10" name="Arc 498"/>
              <p:cNvSpPr>
                <a:spLocks/>
              </p:cNvSpPr>
              <p:nvPr/>
            </p:nvSpPr>
            <p:spPr bwMode="auto">
              <a:xfrm>
                <a:off x="2428" y="2116"/>
                <a:ext cx="215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8090"/>
                  <a:gd name="T2" fmla="*/ 35551 w 43200"/>
                  <a:gd name="T3" fmla="*/ 38090 h 38090"/>
                  <a:gd name="T4" fmla="*/ 21600 w 43200"/>
                  <a:gd name="T5" fmla="*/ 21600 h 38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090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</a:path>
                  <a:path w="43200" h="38090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11" name="Arc 499"/>
              <p:cNvSpPr>
                <a:spLocks/>
              </p:cNvSpPr>
              <p:nvPr/>
            </p:nvSpPr>
            <p:spPr bwMode="auto">
              <a:xfrm>
                <a:off x="2562" y="2115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12" name="Arc 500"/>
              <p:cNvSpPr>
                <a:spLocks/>
              </p:cNvSpPr>
              <p:nvPr/>
            </p:nvSpPr>
            <p:spPr bwMode="auto">
              <a:xfrm>
                <a:off x="2973" y="2117"/>
                <a:ext cx="214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42701 w 43200"/>
                  <a:gd name="T3" fmla="*/ 26216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13" name="Arc 501"/>
              <p:cNvSpPr>
                <a:spLocks/>
              </p:cNvSpPr>
              <p:nvPr/>
            </p:nvSpPr>
            <p:spPr bwMode="auto">
              <a:xfrm>
                <a:off x="2702" y="2118"/>
                <a:ext cx="215" cy="25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272 w 43200"/>
                  <a:gd name="T1" fmla="*/ 37764 h 38393"/>
                  <a:gd name="T2" fmla="*/ 35185 w 43200"/>
                  <a:gd name="T3" fmla="*/ 38393 h 38393"/>
                  <a:gd name="T4" fmla="*/ 21600 w 43200"/>
                  <a:gd name="T5" fmla="*/ 21600 h 38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393" fill="none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</a:path>
                  <a:path w="43200" h="38393" stroke="0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3814" name="Arc 502"/>
              <p:cNvSpPr>
                <a:spLocks/>
              </p:cNvSpPr>
              <p:nvPr/>
            </p:nvSpPr>
            <p:spPr bwMode="auto">
              <a:xfrm>
                <a:off x="2837" y="2117"/>
                <a:ext cx="215" cy="25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962 w 43200"/>
                  <a:gd name="T1" fmla="*/ 38350 h 38634"/>
                  <a:gd name="T2" fmla="*/ 34882 w 43200"/>
                  <a:gd name="T3" fmla="*/ 38634 h 38634"/>
                  <a:gd name="T4" fmla="*/ 21600 w 43200"/>
                  <a:gd name="T5" fmla="*/ 21600 h 38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634" fill="none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</a:path>
                  <a:path w="43200" h="38634" stroke="0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3815" name="Line 503"/>
            <p:cNvSpPr>
              <a:spLocks noChangeShapeType="1"/>
            </p:cNvSpPr>
            <p:nvPr/>
          </p:nvSpPr>
          <p:spPr bwMode="auto">
            <a:xfrm>
              <a:off x="2336" y="1706"/>
              <a:ext cx="272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16" name="Oval 504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17" name="Line 505"/>
            <p:cNvSpPr>
              <a:spLocks noChangeShapeType="1"/>
            </p:cNvSpPr>
            <p:nvPr/>
          </p:nvSpPr>
          <p:spPr bwMode="auto">
            <a:xfrm flipH="1">
              <a:off x="450" y="1547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18" name="Line 506"/>
            <p:cNvSpPr>
              <a:spLocks noChangeShapeType="1"/>
            </p:cNvSpPr>
            <p:nvPr/>
          </p:nvSpPr>
          <p:spPr bwMode="auto">
            <a:xfrm>
              <a:off x="450" y="1547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19" name="Line 507"/>
            <p:cNvSpPr>
              <a:spLocks noChangeShapeType="1"/>
            </p:cNvSpPr>
            <p:nvPr/>
          </p:nvSpPr>
          <p:spPr bwMode="auto">
            <a:xfrm flipH="1">
              <a:off x="450" y="161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0" name="Line 508"/>
            <p:cNvSpPr>
              <a:spLocks noChangeShapeType="1"/>
            </p:cNvSpPr>
            <p:nvPr/>
          </p:nvSpPr>
          <p:spPr bwMode="auto">
            <a:xfrm>
              <a:off x="522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1" name="Line 509"/>
            <p:cNvSpPr>
              <a:spLocks noChangeShapeType="1"/>
            </p:cNvSpPr>
            <p:nvPr/>
          </p:nvSpPr>
          <p:spPr bwMode="auto">
            <a:xfrm>
              <a:off x="1674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2" name="Line 510"/>
            <p:cNvSpPr>
              <a:spLocks noChangeShapeType="1"/>
            </p:cNvSpPr>
            <p:nvPr/>
          </p:nvSpPr>
          <p:spPr bwMode="auto">
            <a:xfrm>
              <a:off x="882" y="183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3" name="Line 511"/>
            <p:cNvSpPr>
              <a:spLocks noChangeShapeType="1"/>
            </p:cNvSpPr>
            <p:nvPr/>
          </p:nvSpPr>
          <p:spPr bwMode="auto">
            <a:xfrm>
              <a:off x="522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4" name="Line 512"/>
            <p:cNvSpPr>
              <a:spLocks noChangeShapeType="1"/>
            </p:cNvSpPr>
            <p:nvPr/>
          </p:nvSpPr>
          <p:spPr bwMode="auto">
            <a:xfrm>
              <a:off x="1530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5" name="Freeform 513"/>
            <p:cNvSpPr>
              <a:spLocks/>
            </p:cNvSpPr>
            <p:nvPr/>
          </p:nvSpPr>
          <p:spPr bwMode="auto">
            <a:xfrm>
              <a:off x="450" y="1547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6" name="Line 514"/>
            <p:cNvSpPr>
              <a:spLocks noChangeShapeType="1"/>
            </p:cNvSpPr>
            <p:nvPr/>
          </p:nvSpPr>
          <p:spPr bwMode="auto">
            <a:xfrm>
              <a:off x="522" y="1619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7" name="Oval 515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8" name="Oval 516"/>
            <p:cNvSpPr>
              <a:spLocks noChangeArrowheads="1"/>
            </p:cNvSpPr>
            <p:nvPr/>
          </p:nvSpPr>
          <p:spPr bwMode="auto">
            <a:xfrm>
              <a:off x="1314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29" name="Oval 517"/>
            <p:cNvSpPr>
              <a:spLocks noChangeArrowheads="1"/>
            </p:cNvSpPr>
            <p:nvPr/>
          </p:nvSpPr>
          <p:spPr bwMode="auto">
            <a:xfrm>
              <a:off x="738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30" name="Oval 518"/>
            <p:cNvSpPr>
              <a:spLocks noChangeArrowheads="1"/>
            </p:cNvSpPr>
            <p:nvPr/>
          </p:nvSpPr>
          <p:spPr bwMode="auto">
            <a:xfrm>
              <a:off x="1386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31" name="Oval 519"/>
            <p:cNvSpPr>
              <a:spLocks noChangeArrowheads="1"/>
            </p:cNvSpPr>
            <p:nvPr/>
          </p:nvSpPr>
          <p:spPr bwMode="auto">
            <a:xfrm>
              <a:off x="954" y="1763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3832" name="Rectangle 520"/>
            <p:cNvSpPr>
              <a:spLocks noChangeArrowheads="1"/>
            </p:cNvSpPr>
            <p:nvPr/>
          </p:nvSpPr>
          <p:spPr bwMode="auto">
            <a:xfrm>
              <a:off x="2472" y="1389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ym typeface="Wingdings" pitchFamily="2" charset="2"/>
                </a:rPr>
                <a:t></a:t>
              </a:r>
            </a:p>
          </p:txBody>
        </p:sp>
      </p:grpSp>
      <p:sp>
        <p:nvSpPr>
          <p:cNvPr id="13558" name="Line 246"/>
          <p:cNvSpPr>
            <a:spLocks noChangeShapeType="1"/>
          </p:cNvSpPr>
          <p:nvPr/>
        </p:nvSpPr>
        <p:spPr bwMode="auto">
          <a:xfrm>
            <a:off x="2268538" y="2708275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7.91908E-6 L 1.22846 7.91908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13322" grpId="0" animBg="1"/>
      <p:bldP spid="13328" grpId="0" animBg="1"/>
      <p:bldP spid="13329" grpId="0" animBg="1"/>
      <p:bldP spid="13330" grpId="0" animBg="1"/>
      <p:bldP spid="13331" grpId="0" animBg="1"/>
      <p:bldP spid="13332" grpId="0"/>
      <p:bldP spid="13333" grpId="0"/>
      <p:bldP spid="13363" grpId="0" animBg="1"/>
      <p:bldP spid="13560" grpId="0" animBg="1"/>
      <p:bldP spid="135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2916238" y="263683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2F</a:t>
            </a:r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1258888" y="227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2a</a:t>
            </a: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334963" y="2708275"/>
            <a:ext cx="4524375" cy="865188"/>
            <a:chOff x="211" y="1933"/>
            <a:chExt cx="2850" cy="545"/>
          </a:xfrm>
        </p:grpSpPr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1429" y="2160"/>
              <a:ext cx="1088" cy="136"/>
              <a:chOff x="1711" y="2115"/>
              <a:chExt cx="1476" cy="259"/>
            </a:xfrm>
          </p:grpSpPr>
          <p:sp>
            <p:nvSpPr>
              <p:cNvPr id="14420" name="Arc 84"/>
              <p:cNvSpPr>
                <a:spLocks/>
              </p:cNvSpPr>
              <p:nvPr/>
            </p:nvSpPr>
            <p:spPr bwMode="auto">
              <a:xfrm>
                <a:off x="1711" y="2124"/>
                <a:ext cx="215" cy="247"/>
              </a:xfrm>
              <a:custGeom>
                <a:avLst/>
                <a:gdLst>
                  <a:gd name="G0" fmla="+- 21559 0 0"/>
                  <a:gd name="G1" fmla="+- 21600 0 0"/>
                  <a:gd name="G2" fmla="+- 21600 0 0"/>
                  <a:gd name="T0" fmla="*/ 0 w 43159"/>
                  <a:gd name="T1" fmla="*/ 20264 h 37094"/>
                  <a:gd name="T2" fmla="*/ 36608 w 43159"/>
                  <a:gd name="T3" fmla="*/ 37094 h 37094"/>
                  <a:gd name="T4" fmla="*/ 21559 w 43159"/>
                  <a:gd name="T5" fmla="*/ 21600 h 37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9" h="37094" fill="none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</a:path>
                  <a:path w="43159" h="37094" stroke="0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  <a:lnTo>
                      <a:pt x="2155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1" name="Arc 85"/>
              <p:cNvSpPr>
                <a:spLocks/>
              </p:cNvSpPr>
              <p:nvPr/>
            </p:nvSpPr>
            <p:spPr bwMode="auto">
              <a:xfrm>
                <a:off x="1850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2" name="Arc 86"/>
              <p:cNvSpPr>
                <a:spLocks/>
              </p:cNvSpPr>
              <p:nvPr/>
            </p:nvSpPr>
            <p:spPr bwMode="auto">
              <a:xfrm>
                <a:off x="1995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3" name="Arc 87"/>
              <p:cNvSpPr>
                <a:spLocks/>
              </p:cNvSpPr>
              <p:nvPr/>
            </p:nvSpPr>
            <p:spPr bwMode="auto">
              <a:xfrm>
                <a:off x="2139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4" name="Arc 88"/>
              <p:cNvSpPr>
                <a:spLocks/>
              </p:cNvSpPr>
              <p:nvPr/>
            </p:nvSpPr>
            <p:spPr bwMode="auto">
              <a:xfrm>
                <a:off x="2283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5" name="Arc 89"/>
              <p:cNvSpPr>
                <a:spLocks/>
              </p:cNvSpPr>
              <p:nvPr/>
            </p:nvSpPr>
            <p:spPr bwMode="auto">
              <a:xfrm>
                <a:off x="2428" y="2116"/>
                <a:ext cx="215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8090"/>
                  <a:gd name="T2" fmla="*/ 35551 w 43200"/>
                  <a:gd name="T3" fmla="*/ 38090 h 38090"/>
                  <a:gd name="T4" fmla="*/ 21600 w 43200"/>
                  <a:gd name="T5" fmla="*/ 21600 h 38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090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</a:path>
                  <a:path w="43200" h="38090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6" name="Arc 90"/>
              <p:cNvSpPr>
                <a:spLocks/>
              </p:cNvSpPr>
              <p:nvPr/>
            </p:nvSpPr>
            <p:spPr bwMode="auto">
              <a:xfrm>
                <a:off x="2562" y="2115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7" name="Arc 91"/>
              <p:cNvSpPr>
                <a:spLocks/>
              </p:cNvSpPr>
              <p:nvPr/>
            </p:nvSpPr>
            <p:spPr bwMode="auto">
              <a:xfrm>
                <a:off x="2973" y="2117"/>
                <a:ext cx="214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42701 w 43200"/>
                  <a:gd name="T3" fmla="*/ 26216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8" name="Arc 92"/>
              <p:cNvSpPr>
                <a:spLocks/>
              </p:cNvSpPr>
              <p:nvPr/>
            </p:nvSpPr>
            <p:spPr bwMode="auto">
              <a:xfrm>
                <a:off x="2702" y="2118"/>
                <a:ext cx="215" cy="25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272 w 43200"/>
                  <a:gd name="T1" fmla="*/ 37764 h 38393"/>
                  <a:gd name="T2" fmla="*/ 35185 w 43200"/>
                  <a:gd name="T3" fmla="*/ 38393 h 38393"/>
                  <a:gd name="T4" fmla="*/ 21600 w 43200"/>
                  <a:gd name="T5" fmla="*/ 21600 h 38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393" fill="none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</a:path>
                  <a:path w="43200" h="38393" stroke="0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29" name="Arc 93"/>
              <p:cNvSpPr>
                <a:spLocks/>
              </p:cNvSpPr>
              <p:nvPr/>
            </p:nvSpPr>
            <p:spPr bwMode="auto">
              <a:xfrm>
                <a:off x="2837" y="2117"/>
                <a:ext cx="215" cy="25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962 w 43200"/>
                  <a:gd name="T1" fmla="*/ 38350 h 38634"/>
                  <a:gd name="T2" fmla="*/ 34882 w 43200"/>
                  <a:gd name="T3" fmla="*/ 38634 h 38634"/>
                  <a:gd name="T4" fmla="*/ 21600 w 43200"/>
                  <a:gd name="T5" fmla="*/ 21600 h 38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634" fill="none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</a:path>
                  <a:path w="43200" h="38634" stroke="0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451" name="Line 115"/>
            <p:cNvSpPr>
              <a:spLocks noChangeShapeType="1"/>
            </p:cNvSpPr>
            <p:nvPr/>
          </p:nvSpPr>
          <p:spPr bwMode="auto">
            <a:xfrm flipV="1">
              <a:off x="2517" y="2250"/>
              <a:ext cx="259" cy="1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2" name="Oval 116"/>
            <p:cNvSpPr>
              <a:spLocks noChangeArrowheads="1"/>
            </p:cNvSpPr>
            <p:nvPr/>
          </p:nvSpPr>
          <p:spPr bwMode="auto">
            <a:xfrm>
              <a:off x="427" y="2262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3" name="Line 117"/>
            <p:cNvSpPr>
              <a:spLocks noChangeShapeType="1"/>
            </p:cNvSpPr>
            <p:nvPr/>
          </p:nvSpPr>
          <p:spPr bwMode="auto">
            <a:xfrm flipH="1">
              <a:off x="211" y="20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4" name="Line 118"/>
            <p:cNvSpPr>
              <a:spLocks noChangeShapeType="1"/>
            </p:cNvSpPr>
            <p:nvPr/>
          </p:nvSpPr>
          <p:spPr bwMode="auto">
            <a:xfrm>
              <a:off x="211" y="2046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5" name="Line 119"/>
            <p:cNvSpPr>
              <a:spLocks noChangeShapeType="1"/>
            </p:cNvSpPr>
            <p:nvPr/>
          </p:nvSpPr>
          <p:spPr bwMode="auto">
            <a:xfrm flipH="1">
              <a:off x="211" y="2118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6" name="Line 120"/>
            <p:cNvSpPr>
              <a:spLocks noChangeShapeType="1"/>
            </p:cNvSpPr>
            <p:nvPr/>
          </p:nvSpPr>
          <p:spPr bwMode="auto">
            <a:xfrm>
              <a:off x="283" y="2118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7" name="Line 121"/>
            <p:cNvSpPr>
              <a:spLocks noChangeShapeType="1"/>
            </p:cNvSpPr>
            <p:nvPr/>
          </p:nvSpPr>
          <p:spPr bwMode="auto">
            <a:xfrm>
              <a:off x="1435" y="2118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643" y="233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283" y="233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>
              <a:off x="1291" y="233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1" name="Freeform 125"/>
            <p:cNvSpPr>
              <a:spLocks/>
            </p:cNvSpPr>
            <p:nvPr/>
          </p:nvSpPr>
          <p:spPr bwMode="auto">
            <a:xfrm>
              <a:off x="211" y="2046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283" y="2118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3" name="Oval 127"/>
            <p:cNvSpPr>
              <a:spLocks noChangeArrowheads="1"/>
            </p:cNvSpPr>
            <p:nvPr/>
          </p:nvSpPr>
          <p:spPr bwMode="auto">
            <a:xfrm>
              <a:off x="427" y="2262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4" name="Oval 128"/>
            <p:cNvSpPr>
              <a:spLocks noChangeArrowheads="1"/>
            </p:cNvSpPr>
            <p:nvPr/>
          </p:nvSpPr>
          <p:spPr bwMode="auto">
            <a:xfrm>
              <a:off x="1075" y="2262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5" name="Oval 129"/>
            <p:cNvSpPr>
              <a:spLocks noChangeArrowheads="1"/>
            </p:cNvSpPr>
            <p:nvPr/>
          </p:nvSpPr>
          <p:spPr bwMode="auto">
            <a:xfrm>
              <a:off x="499" y="2334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6" name="Oval 130"/>
            <p:cNvSpPr>
              <a:spLocks noChangeArrowheads="1"/>
            </p:cNvSpPr>
            <p:nvPr/>
          </p:nvSpPr>
          <p:spPr bwMode="auto">
            <a:xfrm>
              <a:off x="1147" y="2334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7" name="Oval 131"/>
            <p:cNvSpPr>
              <a:spLocks noChangeArrowheads="1"/>
            </p:cNvSpPr>
            <p:nvPr/>
          </p:nvSpPr>
          <p:spPr bwMode="auto">
            <a:xfrm>
              <a:off x="715" y="2262"/>
              <a:ext cx="288" cy="21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2640" y="1933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olidFill>
                    <a:srgbClr val="FF9900"/>
                  </a:solidFill>
                  <a:sym typeface="Wingdings" pitchFamily="2" charset="2"/>
                </a:rPr>
                <a:t></a:t>
              </a:r>
            </a:p>
          </p:txBody>
        </p:sp>
      </p:grpSp>
      <p:sp>
        <p:nvSpPr>
          <p:cNvPr id="14469" name="Rectangle 133"/>
          <p:cNvSpPr>
            <a:spLocks noChangeArrowheads="1"/>
          </p:cNvSpPr>
          <p:nvPr/>
        </p:nvSpPr>
        <p:spPr bwMode="auto">
          <a:xfrm>
            <a:off x="323850" y="3573463"/>
            <a:ext cx="8820150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481" name="Line 145"/>
          <p:cNvSpPr>
            <a:spLocks noChangeShapeType="1"/>
          </p:cNvSpPr>
          <p:nvPr/>
        </p:nvSpPr>
        <p:spPr bwMode="auto">
          <a:xfrm>
            <a:off x="1116013" y="693738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4482" name="Rectangle 146"/>
          <p:cNvSpPr>
            <a:spLocks noChangeArrowheads="1"/>
          </p:cNvSpPr>
          <p:nvPr/>
        </p:nvSpPr>
        <p:spPr bwMode="auto">
          <a:xfrm>
            <a:off x="1116013" y="18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</a:p>
        </p:txBody>
      </p:sp>
      <p:sp>
        <p:nvSpPr>
          <p:cNvPr id="14483" name="Rectangle 147"/>
          <p:cNvSpPr>
            <a:spLocks noChangeArrowheads="1"/>
          </p:cNvSpPr>
          <p:nvPr/>
        </p:nvSpPr>
        <p:spPr bwMode="auto">
          <a:xfrm>
            <a:off x="2686050" y="404813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</a:t>
            </a:r>
          </a:p>
        </p:txBody>
      </p:sp>
      <p:sp>
        <p:nvSpPr>
          <p:cNvPr id="14484" name="Rectangle 148"/>
          <p:cNvSpPr>
            <a:spLocks noChangeArrowheads="1"/>
          </p:cNvSpPr>
          <p:nvPr/>
        </p:nvSpPr>
        <p:spPr bwMode="auto">
          <a:xfrm>
            <a:off x="395288" y="1485900"/>
            <a:ext cx="8748712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4" name="Group 179"/>
          <p:cNvGrpSpPr>
            <a:grpSpLocks/>
          </p:cNvGrpSpPr>
          <p:nvPr/>
        </p:nvGrpSpPr>
        <p:grpSpPr bwMode="auto">
          <a:xfrm>
            <a:off x="323850" y="547688"/>
            <a:ext cx="3878263" cy="936625"/>
            <a:chOff x="450" y="1389"/>
            <a:chExt cx="2443" cy="590"/>
          </a:xfrm>
        </p:grpSpPr>
        <p:grpSp>
          <p:nvGrpSpPr>
            <p:cNvPr id="5" name="Group 180"/>
            <p:cNvGrpSpPr>
              <a:grpSpLocks/>
            </p:cNvGrpSpPr>
            <p:nvPr/>
          </p:nvGrpSpPr>
          <p:grpSpPr bwMode="auto">
            <a:xfrm>
              <a:off x="1655" y="1616"/>
              <a:ext cx="680" cy="136"/>
              <a:chOff x="1711" y="2115"/>
              <a:chExt cx="1476" cy="259"/>
            </a:xfrm>
          </p:grpSpPr>
          <p:sp>
            <p:nvSpPr>
              <p:cNvPr id="14517" name="Arc 181"/>
              <p:cNvSpPr>
                <a:spLocks/>
              </p:cNvSpPr>
              <p:nvPr/>
            </p:nvSpPr>
            <p:spPr bwMode="auto">
              <a:xfrm>
                <a:off x="1711" y="2124"/>
                <a:ext cx="215" cy="247"/>
              </a:xfrm>
              <a:custGeom>
                <a:avLst/>
                <a:gdLst>
                  <a:gd name="G0" fmla="+- 21559 0 0"/>
                  <a:gd name="G1" fmla="+- 21600 0 0"/>
                  <a:gd name="G2" fmla="+- 21600 0 0"/>
                  <a:gd name="T0" fmla="*/ 0 w 43159"/>
                  <a:gd name="T1" fmla="*/ 20264 h 37094"/>
                  <a:gd name="T2" fmla="*/ 36608 w 43159"/>
                  <a:gd name="T3" fmla="*/ 37094 h 37094"/>
                  <a:gd name="T4" fmla="*/ 21559 w 43159"/>
                  <a:gd name="T5" fmla="*/ 21600 h 37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9" h="37094" fill="none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</a:path>
                  <a:path w="43159" h="37094" stroke="0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  <a:lnTo>
                      <a:pt x="2155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8" name="Arc 182"/>
              <p:cNvSpPr>
                <a:spLocks/>
              </p:cNvSpPr>
              <p:nvPr/>
            </p:nvSpPr>
            <p:spPr bwMode="auto">
              <a:xfrm>
                <a:off x="1850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9" name="Arc 183"/>
              <p:cNvSpPr>
                <a:spLocks/>
              </p:cNvSpPr>
              <p:nvPr/>
            </p:nvSpPr>
            <p:spPr bwMode="auto">
              <a:xfrm>
                <a:off x="1995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0" name="Arc 184"/>
              <p:cNvSpPr>
                <a:spLocks/>
              </p:cNvSpPr>
              <p:nvPr/>
            </p:nvSpPr>
            <p:spPr bwMode="auto">
              <a:xfrm>
                <a:off x="2139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1" name="Arc 185"/>
              <p:cNvSpPr>
                <a:spLocks/>
              </p:cNvSpPr>
              <p:nvPr/>
            </p:nvSpPr>
            <p:spPr bwMode="auto">
              <a:xfrm>
                <a:off x="2283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2" name="Arc 186"/>
              <p:cNvSpPr>
                <a:spLocks/>
              </p:cNvSpPr>
              <p:nvPr/>
            </p:nvSpPr>
            <p:spPr bwMode="auto">
              <a:xfrm>
                <a:off x="2428" y="2116"/>
                <a:ext cx="215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8090"/>
                  <a:gd name="T2" fmla="*/ 35551 w 43200"/>
                  <a:gd name="T3" fmla="*/ 38090 h 38090"/>
                  <a:gd name="T4" fmla="*/ 21600 w 43200"/>
                  <a:gd name="T5" fmla="*/ 21600 h 38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090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</a:path>
                  <a:path w="43200" h="38090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3" name="Arc 187"/>
              <p:cNvSpPr>
                <a:spLocks/>
              </p:cNvSpPr>
              <p:nvPr/>
            </p:nvSpPr>
            <p:spPr bwMode="auto">
              <a:xfrm>
                <a:off x="2562" y="2115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4" name="Arc 188"/>
              <p:cNvSpPr>
                <a:spLocks/>
              </p:cNvSpPr>
              <p:nvPr/>
            </p:nvSpPr>
            <p:spPr bwMode="auto">
              <a:xfrm>
                <a:off x="2973" y="2117"/>
                <a:ext cx="214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42701 w 43200"/>
                  <a:gd name="T3" fmla="*/ 26216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5" name="Arc 189"/>
              <p:cNvSpPr>
                <a:spLocks/>
              </p:cNvSpPr>
              <p:nvPr/>
            </p:nvSpPr>
            <p:spPr bwMode="auto">
              <a:xfrm>
                <a:off x="2702" y="2118"/>
                <a:ext cx="215" cy="25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272 w 43200"/>
                  <a:gd name="T1" fmla="*/ 37764 h 38393"/>
                  <a:gd name="T2" fmla="*/ 35185 w 43200"/>
                  <a:gd name="T3" fmla="*/ 38393 h 38393"/>
                  <a:gd name="T4" fmla="*/ 21600 w 43200"/>
                  <a:gd name="T5" fmla="*/ 21600 h 38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393" fill="none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</a:path>
                  <a:path w="43200" h="38393" stroke="0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6" name="Arc 190"/>
              <p:cNvSpPr>
                <a:spLocks/>
              </p:cNvSpPr>
              <p:nvPr/>
            </p:nvSpPr>
            <p:spPr bwMode="auto">
              <a:xfrm>
                <a:off x="2837" y="2117"/>
                <a:ext cx="215" cy="25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962 w 43200"/>
                  <a:gd name="T1" fmla="*/ 38350 h 38634"/>
                  <a:gd name="T2" fmla="*/ 34882 w 43200"/>
                  <a:gd name="T3" fmla="*/ 38634 h 38634"/>
                  <a:gd name="T4" fmla="*/ 21600 w 43200"/>
                  <a:gd name="T5" fmla="*/ 21600 h 38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634" fill="none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</a:path>
                  <a:path w="43200" h="38634" stroke="0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527" name="Line 191"/>
            <p:cNvSpPr>
              <a:spLocks noChangeShapeType="1"/>
            </p:cNvSpPr>
            <p:nvPr/>
          </p:nvSpPr>
          <p:spPr bwMode="auto">
            <a:xfrm>
              <a:off x="2336" y="1706"/>
              <a:ext cx="272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28" name="Oval 192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29" name="Line 193"/>
            <p:cNvSpPr>
              <a:spLocks noChangeShapeType="1"/>
            </p:cNvSpPr>
            <p:nvPr/>
          </p:nvSpPr>
          <p:spPr bwMode="auto">
            <a:xfrm flipH="1">
              <a:off x="450" y="1547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0" name="Line 194"/>
            <p:cNvSpPr>
              <a:spLocks noChangeShapeType="1"/>
            </p:cNvSpPr>
            <p:nvPr/>
          </p:nvSpPr>
          <p:spPr bwMode="auto">
            <a:xfrm>
              <a:off x="450" y="1547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1" name="Line 195"/>
            <p:cNvSpPr>
              <a:spLocks noChangeShapeType="1"/>
            </p:cNvSpPr>
            <p:nvPr/>
          </p:nvSpPr>
          <p:spPr bwMode="auto">
            <a:xfrm flipH="1">
              <a:off x="450" y="161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2" name="Line 196"/>
            <p:cNvSpPr>
              <a:spLocks noChangeShapeType="1"/>
            </p:cNvSpPr>
            <p:nvPr/>
          </p:nvSpPr>
          <p:spPr bwMode="auto">
            <a:xfrm>
              <a:off x="522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3" name="Line 197"/>
            <p:cNvSpPr>
              <a:spLocks noChangeShapeType="1"/>
            </p:cNvSpPr>
            <p:nvPr/>
          </p:nvSpPr>
          <p:spPr bwMode="auto">
            <a:xfrm>
              <a:off x="1674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4" name="Line 198"/>
            <p:cNvSpPr>
              <a:spLocks noChangeShapeType="1"/>
            </p:cNvSpPr>
            <p:nvPr/>
          </p:nvSpPr>
          <p:spPr bwMode="auto">
            <a:xfrm>
              <a:off x="882" y="183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5" name="Line 199"/>
            <p:cNvSpPr>
              <a:spLocks noChangeShapeType="1"/>
            </p:cNvSpPr>
            <p:nvPr/>
          </p:nvSpPr>
          <p:spPr bwMode="auto">
            <a:xfrm>
              <a:off x="522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6" name="Line 200"/>
            <p:cNvSpPr>
              <a:spLocks noChangeShapeType="1"/>
            </p:cNvSpPr>
            <p:nvPr/>
          </p:nvSpPr>
          <p:spPr bwMode="auto">
            <a:xfrm>
              <a:off x="1530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7" name="Freeform 201"/>
            <p:cNvSpPr>
              <a:spLocks/>
            </p:cNvSpPr>
            <p:nvPr/>
          </p:nvSpPr>
          <p:spPr bwMode="auto">
            <a:xfrm>
              <a:off x="450" y="1547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8" name="Line 202"/>
            <p:cNvSpPr>
              <a:spLocks noChangeShapeType="1"/>
            </p:cNvSpPr>
            <p:nvPr/>
          </p:nvSpPr>
          <p:spPr bwMode="auto">
            <a:xfrm>
              <a:off x="522" y="1619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39" name="Oval 203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40" name="Oval 204"/>
            <p:cNvSpPr>
              <a:spLocks noChangeArrowheads="1"/>
            </p:cNvSpPr>
            <p:nvPr/>
          </p:nvSpPr>
          <p:spPr bwMode="auto">
            <a:xfrm>
              <a:off x="1314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41" name="Oval 205"/>
            <p:cNvSpPr>
              <a:spLocks noChangeArrowheads="1"/>
            </p:cNvSpPr>
            <p:nvPr/>
          </p:nvSpPr>
          <p:spPr bwMode="auto">
            <a:xfrm>
              <a:off x="738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42" name="Oval 206"/>
            <p:cNvSpPr>
              <a:spLocks noChangeArrowheads="1"/>
            </p:cNvSpPr>
            <p:nvPr/>
          </p:nvSpPr>
          <p:spPr bwMode="auto">
            <a:xfrm>
              <a:off x="1386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43" name="Oval 207"/>
            <p:cNvSpPr>
              <a:spLocks noChangeArrowheads="1"/>
            </p:cNvSpPr>
            <p:nvPr/>
          </p:nvSpPr>
          <p:spPr bwMode="auto">
            <a:xfrm>
              <a:off x="954" y="1763"/>
              <a:ext cx="288" cy="21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44" name="Rectangle 208"/>
            <p:cNvSpPr>
              <a:spLocks noChangeArrowheads="1"/>
            </p:cNvSpPr>
            <p:nvPr/>
          </p:nvSpPr>
          <p:spPr bwMode="auto">
            <a:xfrm>
              <a:off x="2472" y="1389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olidFill>
                    <a:srgbClr val="CC6600"/>
                  </a:solidFill>
                  <a:sym typeface="Wingdings" pitchFamily="2" charset="2"/>
                </a:rPr>
                <a:t></a:t>
              </a:r>
            </a:p>
          </p:txBody>
        </p:sp>
      </p:grpSp>
      <p:sp>
        <p:nvSpPr>
          <p:cNvPr id="14545" name="Line 209"/>
          <p:cNvSpPr>
            <a:spLocks noChangeShapeType="1"/>
          </p:cNvSpPr>
          <p:nvPr/>
        </p:nvSpPr>
        <p:spPr bwMode="auto">
          <a:xfrm>
            <a:off x="2268538" y="1052513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6" name="Group 239"/>
          <p:cNvGrpSpPr>
            <a:grpSpLocks/>
          </p:cNvGrpSpPr>
          <p:nvPr/>
        </p:nvGrpSpPr>
        <p:grpSpPr bwMode="auto">
          <a:xfrm>
            <a:off x="323850" y="549275"/>
            <a:ext cx="3878263" cy="936625"/>
            <a:chOff x="450" y="1389"/>
            <a:chExt cx="2443" cy="590"/>
          </a:xfrm>
        </p:grpSpPr>
        <p:grpSp>
          <p:nvGrpSpPr>
            <p:cNvPr id="7" name="Group 240"/>
            <p:cNvGrpSpPr>
              <a:grpSpLocks/>
            </p:cNvGrpSpPr>
            <p:nvPr/>
          </p:nvGrpSpPr>
          <p:grpSpPr bwMode="auto">
            <a:xfrm>
              <a:off x="1655" y="1616"/>
              <a:ext cx="680" cy="136"/>
              <a:chOff x="1711" y="2115"/>
              <a:chExt cx="1476" cy="259"/>
            </a:xfrm>
          </p:grpSpPr>
          <p:sp>
            <p:nvSpPr>
              <p:cNvPr id="14577" name="Arc 241"/>
              <p:cNvSpPr>
                <a:spLocks/>
              </p:cNvSpPr>
              <p:nvPr/>
            </p:nvSpPr>
            <p:spPr bwMode="auto">
              <a:xfrm>
                <a:off x="1711" y="2124"/>
                <a:ext cx="215" cy="247"/>
              </a:xfrm>
              <a:custGeom>
                <a:avLst/>
                <a:gdLst>
                  <a:gd name="G0" fmla="+- 21559 0 0"/>
                  <a:gd name="G1" fmla="+- 21600 0 0"/>
                  <a:gd name="G2" fmla="+- 21600 0 0"/>
                  <a:gd name="T0" fmla="*/ 0 w 43159"/>
                  <a:gd name="T1" fmla="*/ 20264 h 37094"/>
                  <a:gd name="T2" fmla="*/ 36608 w 43159"/>
                  <a:gd name="T3" fmla="*/ 37094 h 37094"/>
                  <a:gd name="T4" fmla="*/ 21559 w 43159"/>
                  <a:gd name="T5" fmla="*/ 21600 h 37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9" h="37094" fill="none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</a:path>
                  <a:path w="43159" h="37094" stroke="0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  <a:lnTo>
                      <a:pt x="2155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78" name="Arc 242"/>
              <p:cNvSpPr>
                <a:spLocks/>
              </p:cNvSpPr>
              <p:nvPr/>
            </p:nvSpPr>
            <p:spPr bwMode="auto">
              <a:xfrm>
                <a:off x="1850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79" name="Arc 243"/>
              <p:cNvSpPr>
                <a:spLocks/>
              </p:cNvSpPr>
              <p:nvPr/>
            </p:nvSpPr>
            <p:spPr bwMode="auto">
              <a:xfrm>
                <a:off x="1995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0" name="Arc 244"/>
              <p:cNvSpPr>
                <a:spLocks/>
              </p:cNvSpPr>
              <p:nvPr/>
            </p:nvSpPr>
            <p:spPr bwMode="auto">
              <a:xfrm>
                <a:off x="2139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1" name="Arc 245"/>
              <p:cNvSpPr>
                <a:spLocks/>
              </p:cNvSpPr>
              <p:nvPr/>
            </p:nvSpPr>
            <p:spPr bwMode="auto">
              <a:xfrm>
                <a:off x="2283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2" name="Arc 246"/>
              <p:cNvSpPr>
                <a:spLocks/>
              </p:cNvSpPr>
              <p:nvPr/>
            </p:nvSpPr>
            <p:spPr bwMode="auto">
              <a:xfrm>
                <a:off x="2428" y="2116"/>
                <a:ext cx="215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8090"/>
                  <a:gd name="T2" fmla="*/ 35551 w 43200"/>
                  <a:gd name="T3" fmla="*/ 38090 h 38090"/>
                  <a:gd name="T4" fmla="*/ 21600 w 43200"/>
                  <a:gd name="T5" fmla="*/ 21600 h 38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090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</a:path>
                  <a:path w="43200" h="38090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3" name="Arc 247"/>
              <p:cNvSpPr>
                <a:spLocks/>
              </p:cNvSpPr>
              <p:nvPr/>
            </p:nvSpPr>
            <p:spPr bwMode="auto">
              <a:xfrm>
                <a:off x="2562" y="2115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4" name="Arc 248"/>
              <p:cNvSpPr>
                <a:spLocks/>
              </p:cNvSpPr>
              <p:nvPr/>
            </p:nvSpPr>
            <p:spPr bwMode="auto">
              <a:xfrm>
                <a:off x="2973" y="2117"/>
                <a:ext cx="214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42701 w 43200"/>
                  <a:gd name="T3" fmla="*/ 26216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5" name="Arc 249"/>
              <p:cNvSpPr>
                <a:spLocks/>
              </p:cNvSpPr>
              <p:nvPr/>
            </p:nvSpPr>
            <p:spPr bwMode="auto">
              <a:xfrm>
                <a:off x="2702" y="2118"/>
                <a:ext cx="215" cy="25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272 w 43200"/>
                  <a:gd name="T1" fmla="*/ 37764 h 38393"/>
                  <a:gd name="T2" fmla="*/ 35185 w 43200"/>
                  <a:gd name="T3" fmla="*/ 38393 h 38393"/>
                  <a:gd name="T4" fmla="*/ 21600 w 43200"/>
                  <a:gd name="T5" fmla="*/ 21600 h 38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393" fill="none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</a:path>
                  <a:path w="43200" h="38393" stroke="0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86" name="Arc 250"/>
              <p:cNvSpPr>
                <a:spLocks/>
              </p:cNvSpPr>
              <p:nvPr/>
            </p:nvSpPr>
            <p:spPr bwMode="auto">
              <a:xfrm>
                <a:off x="2837" y="2117"/>
                <a:ext cx="215" cy="25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962 w 43200"/>
                  <a:gd name="T1" fmla="*/ 38350 h 38634"/>
                  <a:gd name="T2" fmla="*/ 34882 w 43200"/>
                  <a:gd name="T3" fmla="*/ 38634 h 38634"/>
                  <a:gd name="T4" fmla="*/ 21600 w 43200"/>
                  <a:gd name="T5" fmla="*/ 21600 h 38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634" fill="none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</a:path>
                  <a:path w="43200" h="38634" stroke="0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587" name="Line 251"/>
            <p:cNvSpPr>
              <a:spLocks noChangeShapeType="1"/>
            </p:cNvSpPr>
            <p:nvPr/>
          </p:nvSpPr>
          <p:spPr bwMode="auto">
            <a:xfrm>
              <a:off x="2336" y="1706"/>
              <a:ext cx="272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88" name="Oval 252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89" name="Line 253"/>
            <p:cNvSpPr>
              <a:spLocks noChangeShapeType="1"/>
            </p:cNvSpPr>
            <p:nvPr/>
          </p:nvSpPr>
          <p:spPr bwMode="auto">
            <a:xfrm flipH="1">
              <a:off x="450" y="1547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0" name="Line 254"/>
            <p:cNvSpPr>
              <a:spLocks noChangeShapeType="1"/>
            </p:cNvSpPr>
            <p:nvPr/>
          </p:nvSpPr>
          <p:spPr bwMode="auto">
            <a:xfrm>
              <a:off x="450" y="1547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1" name="Line 255"/>
            <p:cNvSpPr>
              <a:spLocks noChangeShapeType="1"/>
            </p:cNvSpPr>
            <p:nvPr/>
          </p:nvSpPr>
          <p:spPr bwMode="auto">
            <a:xfrm flipH="1">
              <a:off x="450" y="161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2" name="Line 256"/>
            <p:cNvSpPr>
              <a:spLocks noChangeShapeType="1"/>
            </p:cNvSpPr>
            <p:nvPr/>
          </p:nvSpPr>
          <p:spPr bwMode="auto">
            <a:xfrm>
              <a:off x="522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3" name="Line 257"/>
            <p:cNvSpPr>
              <a:spLocks noChangeShapeType="1"/>
            </p:cNvSpPr>
            <p:nvPr/>
          </p:nvSpPr>
          <p:spPr bwMode="auto">
            <a:xfrm>
              <a:off x="1674" y="1619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4" name="Line 258"/>
            <p:cNvSpPr>
              <a:spLocks noChangeShapeType="1"/>
            </p:cNvSpPr>
            <p:nvPr/>
          </p:nvSpPr>
          <p:spPr bwMode="auto">
            <a:xfrm>
              <a:off x="882" y="183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5" name="Line 259"/>
            <p:cNvSpPr>
              <a:spLocks noChangeShapeType="1"/>
            </p:cNvSpPr>
            <p:nvPr/>
          </p:nvSpPr>
          <p:spPr bwMode="auto">
            <a:xfrm>
              <a:off x="522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6" name="Line 260"/>
            <p:cNvSpPr>
              <a:spLocks noChangeShapeType="1"/>
            </p:cNvSpPr>
            <p:nvPr/>
          </p:nvSpPr>
          <p:spPr bwMode="auto">
            <a:xfrm>
              <a:off x="1530" y="183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7" name="Freeform 261"/>
            <p:cNvSpPr>
              <a:spLocks/>
            </p:cNvSpPr>
            <p:nvPr/>
          </p:nvSpPr>
          <p:spPr bwMode="auto">
            <a:xfrm>
              <a:off x="450" y="1547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8" name="Line 262"/>
            <p:cNvSpPr>
              <a:spLocks noChangeShapeType="1"/>
            </p:cNvSpPr>
            <p:nvPr/>
          </p:nvSpPr>
          <p:spPr bwMode="auto">
            <a:xfrm>
              <a:off x="522" y="1619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599" name="Oval 263"/>
            <p:cNvSpPr>
              <a:spLocks noChangeArrowheads="1"/>
            </p:cNvSpPr>
            <p:nvPr/>
          </p:nvSpPr>
          <p:spPr bwMode="auto">
            <a:xfrm>
              <a:off x="666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00" name="Oval 264"/>
            <p:cNvSpPr>
              <a:spLocks noChangeArrowheads="1"/>
            </p:cNvSpPr>
            <p:nvPr/>
          </p:nvSpPr>
          <p:spPr bwMode="auto">
            <a:xfrm>
              <a:off x="1314" y="1763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01" name="Oval 265"/>
            <p:cNvSpPr>
              <a:spLocks noChangeArrowheads="1"/>
            </p:cNvSpPr>
            <p:nvPr/>
          </p:nvSpPr>
          <p:spPr bwMode="auto">
            <a:xfrm>
              <a:off x="738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02" name="Oval 266"/>
            <p:cNvSpPr>
              <a:spLocks noChangeArrowheads="1"/>
            </p:cNvSpPr>
            <p:nvPr/>
          </p:nvSpPr>
          <p:spPr bwMode="auto">
            <a:xfrm>
              <a:off x="1386" y="1835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03" name="Oval 267"/>
            <p:cNvSpPr>
              <a:spLocks noChangeArrowheads="1"/>
            </p:cNvSpPr>
            <p:nvPr/>
          </p:nvSpPr>
          <p:spPr bwMode="auto">
            <a:xfrm>
              <a:off x="954" y="1763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04" name="Rectangle 268"/>
            <p:cNvSpPr>
              <a:spLocks noChangeArrowheads="1"/>
            </p:cNvSpPr>
            <p:nvPr/>
          </p:nvSpPr>
          <p:spPr bwMode="auto">
            <a:xfrm>
              <a:off x="2472" y="1389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olidFill>
                    <a:srgbClr val="CC6600"/>
                  </a:solidFill>
                  <a:sym typeface="Wingdings" pitchFamily="2" charset="2"/>
                </a:rPr>
                <a:t></a:t>
              </a:r>
            </a:p>
          </p:txBody>
        </p:sp>
      </p:grpSp>
      <p:grpSp>
        <p:nvGrpSpPr>
          <p:cNvPr id="8" name="Group 269"/>
          <p:cNvGrpSpPr>
            <a:grpSpLocks/>
          </p:cNvGrpSpPr>
          <p:nvPr/>
        </p:nvGrpSpPr>
        <p:grpSpPr bwMode="auto">
          <a:xfrm>
            <a:off x="323850" y="2708275"/>
            <a:ext cx="4524375" cy="865188"/>
            <a:chOff x="211" y="1933"/>
            <a:chExt cx="2850" cy="545"/>
          </a:xfrm>
        </p:grpSpPr>
        <p:grpSp>
          <p:nvGrpSpPr>
            <p:cNvPr id="9" name="Group 270"/>
            <p:cNvGrpSpPr>
              <a:grpSpLocks/>
            </p:cNvGrpSpPr>
            <p:nvPr/>
          </p:nvGrpSpPr>
          <p:grpSpPr bwMode="auto">
            <a:xfrm>
              <a:off x="1429" y="2160"/>
              <a:ext cx="1088" cy="136"/>
              <a:chOff x="1711" y="2115"/>
              <a:chExt cx="1476" cy="259"/>
            </a:xfrm>
          </p:grpSpPr>
          <p:sp>
            <p:nvSpPr>
              <p:cNvPr id="14607" name="Arc 271"/>
              <p:cNvSpPr>
                <a:spLocks/>
              </p:cNvSpPr>
              <p:nvPr/>
            </p:nvSpPr>
            <p:spPr bwMode="auto">
              <a:xfrm>
                <a:off x="1711" y="2124"/>
                <a:ext cx="215" cy="247"/>
              </a:xfrm>
              <a:custGeom>
                <a:avLst/>
                <a:gdLst>
                  <a:gd name="G0" fmla="+- 21559 0 0"/>
                  <a:gd name="G1" fmla="+- 21600 0 0"/>
                  <a:gd name="G2" fmla="+- 21600 0 0"/>
                  <a:gd name="T0" fmla="*/ 0 w 43159"/>
                  <a:gd name="T1" fmla="*/ 20264 h 37094"/>
                  <a:gd name="T2" fmla="*/ 36608 w 43159"/>
                  <a:gd name="T3" fmla="*/ 37094 h 37094"/>
                  <a:gd name="T4" fmla="*/ 21559 w 43159"/>
                  <a:gd name="T5" fmla="*/ 21600 h 37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9" h="37094" fill="none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</a:path>
                  <a:path w="43159" h="37094" stroke="0" extrusionOk="0">
                    <a:moveTo>
                      <a:pt x="0" y="20264"/>
                    </a:moveTo>
                    <a:cubicBezTo>
                      <a:pt x="706" y="8875"/>
                      <a:pt x="10148" y="-1"/>
                      <a:pt x="21559" y="0"/>
                    </a:cubicBezTo>
                    <a:cubicBezTo>
                      <a:pt x="33488" y="0"/>
                      <a:pt x="43159" y="9670"/>
                      <a:pt x="43159" y="21600"/>
                    </a:cubicBezTo>
                    <a:cubicBezTo>
                      <a:pt x="43159" y="27437"/>
                      <a:pt x="40796" y="33027"/>
                      <a:pt x="36608" y="37094"/>
                    </a:cubicBezTo>
                    <a:lnTo>
                      <a:pt x="2155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8" name="Arc 272"/>
              <p:cNvSpPr>
                <a:spLocks/>
              </p:cNvSpPr>
              <p:nvPr/>
            </p:nvSpPr>
            <p:spPr bwMode="auto">
              <a:xfrm>
                <a:off x="1850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9" name="Arc 273"/>
              <p:cNvSpPr>
                <a:spLocks/>
              </p:cNvSpPr>
              <p:nvPr/>
            </p:nvSpPr>
            <p:spPr bwMode="auto">
              <a:xfrm>
                <a:off x="1995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0" name="Arc 274"/>
              <p:cNvSpPr>
                <a:spLocks/>
              </p:cNvSpPr>
              <p:nvPr/>
            </p:nvSpPr>
            <p:spPr bwMode="auto">
              <a:xfrm>
                <a:off x="2139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1" name="Arc 275"/>
              <p:cNvSpPr>
                <a:spLocks/>
              </p:cNvSpPr>
              <p:nvPr/>
            </p:nvSpPr>
            <p:spPr bwMode="auto">
              <a:xfrm>
                <a:off x="2283" y="2116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884 w 43200"/>
                  <a:gd name="T3" fmla="*/ 36863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323"/>
                      <a:pt x="40928" y="32813"/>
                      <a:pt x="36884" y="368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2" name="Arc 276"/>
              <p:cNvSpPr>
                <a:spLocks/>
              </p:cNvSpPr>
              <p:nvPr/>
            </p:nvSpPr>
            <p:spPr bwMode="auto">
              <a:xfrm>
                <a:off x="2428" y="2116"/>
                <a:ext cx="215" cy="25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8090"/>
                  <a:gd name="T2" fmla="*/ 35551 w 43200"/>
                  <a:gd name="T3" fmla="*/ 38090 h 38090"/>
                  <a:gd name="T4" fmla="*/ 21600 w 43200"/>
                  <a:gd name="T5" fmla="*/ 21600 h 38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090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</a:path>
                  <a:path w="43200" h="38090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954"/>
                      <a:pt x="40402" y="33986"/>
                      <a:pt x="35551" y="380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3" name="Arc 277"/>
              <p:cNvSpPr>
                <a:spLocks/>
              </p:cNvSpPr>
              <p:nvPr/>
            </p:nvSpPr>
            <p:spPr bwMode="auto">
              <a:xfrm>
                <a:off x="2562" y="2115"/>
                <a:ext cx="215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36275 w 43200"/>
                  <a:gd name="T3" fmla="*/ 37449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7616"/>
                      <a:pt x="40690" y="33361"/>
                      <a:pt x="36275" y="374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4" name="Arc 278"/>
              <p:cNvSpPr>
                <a:spLocks/>
              </p:cNvSpPr>
              <p:nvPr/>
            </p:nvSpPr>
            <p:spPr bwMode="auto">
              <a:xfrm>
                <a:off x="2973" y="2117"/>
                <a:ext cx="214" cy="25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194 w 43200"/>
                  <a:gd name="T1" fmla="*/ 37694 h 37694"/>
                  <a:gd name="T2" fmla="*/ 42701 w 43200"/>
                  <a:gd name="T3" fmla="*/ 26216 h 37694"/>
                  <a:gd name="T4" fmla="*/ 21600 w 43200"/>
                  <a:gd name="T5" fmla="*/ 21600 h 37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7694" fill="none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</a:path>
                  <a:path w="43200" h="37694" stroke="0" extrusionOk="0">
                    <a:moveTo>
                      <a:pt x="7193" y="37694"/>
                    </a:moveTo>
                    <a:cubicBezTo>
                      <a:pt x="2616" y="33596"/>
                      <a:pt x="0" y="277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152"/>
                      <a:pt x="43032" y="24699"/>
                      <a:pt x="42701" y="262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5" name="Arc 279"/>
              <p:cNvSpPr>
                <a:spLocks/>
              </p:cNvSpPr>
              <p:nvPr/>
            </p:nvSpPr>
            <p:spPr bwMode="auto">
              <a:xfrm>
                <a:off x="2702" y="2118"/>
                <a:ext cx="215" cy="25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272 w 43200"/>
                  <a:gd name="T1" fmla="*/ 37764 h 38393"/>
                  <a:gd name="T2" fmla="*/ 35185 w 43200"/>
                  <a:gd name="T3" fmla="*/ 38393 h 38393"/>
                  <a:gd name="T4" fmla="*/ 21600 w 43200"/>
                  <a:gd name="T5" fmla="*/ 21600 h 38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393" fill="none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</a:path>
                  <a:path w="43200" h="38393" stroke="0" extrusionOk="0">
                    <a:moveTo>
                      <a:pt x="7272" y="37763"/>
                    </a:moveTo>
                    <a:cubicBezTo>
                      <a:pt x="2647" y="33664"/>
                      <a:pt x="0" y="27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120"/>
                      <a:pt x="40254" y="34292"/>
                      <a:pt x="35185" y="3839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6" name="Arc 280"/>
              <p:cNvSpPr>
                <a:spLocks/>
              </p:cNvSpPr>
              <p:nvPr/>
            </p:nvSpPr>
            <p:spPr bwMode="auto">
              <a:xfrm>
                <a:off x="2837" y="2117"/>
                <a:ext cx="215" cy="25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962 w 43200"/>
                  <a:gd name="T1" fmla="*/ 38350 h 38634"/>
                  <a:gd name="T2" fmla="*/ 34882 w 43200"/>
                  <a:gd name="T3" fmla="*/ 38634 h 38634"/>
                  <a:gd name="T4" fmla="*/ 21600 w 43200"/>
                  <a:gd name="T5" fmla="*/ 21600 h 38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8634" fill="none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</a:path>
                  <a:path w="43200" h="38634" stroke="0" extrusionOk="0">
                    <a:moveTo>
                      <a:pt x="7961" y="38350"/>
                    </a:moveTo>
                    <a:cubicBezTo>
                      <a:pt x="2924" y="34248"/>
                      <a:pt x="0" y="2809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256"/>
                      <a:pt x="40131" y="34540"/>
                      <a:pt x="34881" y="38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617" name="Line 281"/>
            <p:cNvSpPr>
              <a:spLocks noChangeShapeType="1"/>
            </p:cNvSpPr>
            <p:nvPr/>
          </p:nvSpPr>
          <p:spPr bwMode="auto">
            <a:xfrm flipV="1">
              <a:off x="2517" y="2250"/>
              <a:ext cx="259" cy="1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18" name="Oval 282"/>
            <p:cNvSpPr>
              <a:spLocks noChangeArrowheads="1"/>
            </p:cNvSpPr>
            <p:nvPr/>
          </p:nvSpPr>
          <p:spPr bwMode="auto">
            <a:xfrm>
              <a:off x="427" y="2262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19" name="Line 283"/>
            <p:cNvSpPr>
              <a:spLocks noChangeShapeType="1"/>
            </p:cNvSpPr>
            <p:nvPr/>
          </p:nvSpPr>
          <p:spPr bwMode="auto">
            <a:xfrm flipH="1">
              <a:off x="211" y="20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0" name="Line 284"/>
            <p:cNvSpPr>
              <a:spLocks noChangeShapeType="1"/>
            </p:cNvSpPr>
            <p:nvPr/>
          </p:nvSpPr>
          <p:spPr bwMode="auto">
            <a:xfrm>
              <a:off x="211" y="2046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1" name="Line 285"/>
            <p:cNvSpPr>
              <a:spLocks noChangeShapeType="1"/>
            </p:cNvSpPr>
            <p:nvPr/>
          </p:nvSpPr>
          <p:spPr bwMode="auto">
            <a:xfrm flipH="1">
              <a:off x="211" y="2118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2" name="Line 286"/>
            <p:cNvSpPr>
              <a:spLocks noChangeShapeType="1"/>
            </p:cNvSpPr>
            <p:nvPr/>
          </p:nvSpPr>
          <p:spPr bwMode="auto">
            <a:xfrm>
              <a:off x="283" y="2118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3" name="Line 287"/>
            <p:cNvSpPr>
              <a:spLocks noChangeShapeType="1"/>
            </p:cNvSpPr>
            <p:nvPr/>
          </p:nvSpPr>
          <p:spPr bwMode="auto">
            <a:xfrm>
              <a:off x="1435" y="2118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4" name="Line 288"/>
            <p:cNvSpPr>
              <a:spLocks noChangeShapeType="1"/>
            </p:cNvSpPr>
            <p:nvPr/>
          </p:nvSpPr>
          <p:spPr bwMode="auto">
            <a:xfrm>
              <a:off x="643" y="233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5" name="Line 289"/>
            <p:cNvSpPr>
              <a:spLocks noChangeShapeType="1"/>
            </p:cNvSpPr>
            <p:nvPr/>
          </p:nvSpPr>
          <p:spPr bwMode="auto">
            <a:xfrm>
              <a:off x="283" y="233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6" name="Line 290"/>
            <p:cNvSpPr>
              <a:spLocks noChangeShapeType="1"/>
            </p:cNvSpPr>
            <p:nvPr/>
          </p:nvSpPr>
          <p:spPr bwMode="auto">
            <a:xfrm>
              <a:off x="1291" y="233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7" name="Freeform 291"/>
            <p:cNvSpPr>
              <a:spLocks/>
            </p:cNvSpPr>
            <p:nvPr/>
          </p:nvSpPr>
          <p:spPr bwMode="auto">
            <a:xfrm>
              <a:off x="211" y="2046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8" name="Line 292"/>
            <p:cNvSpPr>
              <a:spLocks noChangeShapeType="1"/>
            </p:cNvSpPr>
            <p:nvPr/>
          </p:nvSpPr>
          <p:spPr bwMode="auto">
            <a:xfrm>
              <a:off x="283" y="2118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29" name="Oval 293"/>
            <p:cNvSpPr>
              <a:spLocks noChangeArrowheads="1"/>
            </p:cNvSpPr>
            <p:nvPr/>
          </p:nvSpPr>
          <p:spPr bwMode="auto">
            <a:xfrm>
              <a:off x="427" y="2262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30" name="Oval 294"/>
            <p:cNvSpPr>
              <a:spLocks noChangeArrowheads="1"/>
            </p:cNvSpPr>
            <p:nvPr/>
          </p:nvSpPr>
          <p:spPr bwMode="auto">
            <a:xfrm>
              <a:off x="1075" y="2262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31" name="Oval 295"/>
            <p:cNvSpPr>
              <a:spLocks noChangeArrowheads="1"/>
            </p:cNvSpPr>
            <p:nvPr/>
          </p:nvSpPr>
          <p:spPr bwMode="auto">
            <a:xfrm>
              <a:off x="499" y="2334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32" name="Oval 296"/>
            <p:cNvSpPr>
              <a:spLocks noChangeArrowheads="1"/>
            </p:cNvSpPr>
            <p:nvPr/>
          </p:nvSpPr>
          <p:spPr bwMode="auto">
            <a:xfrm>
              <a:off x="1147" y="2334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33" name="Oval 297"/>
            <p:cNvSpPr>
              <a:spLocks noChangeArrowheads="1"/>
            </p:cNvSpPr>
            <p:nvPr/>
          </p:nvSpPr>
          <p:spPr bwMode="auto">
            <a:xfrm>
              <a:off x="715" y="2262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634" name="Rectangle 298"/>
            <p:cNvSpPr>
              <a:spLocks noChangeArrowheads="1"/>
            </p:cNvSpPr>
            <p:nvPr/>
          </p:nvSpPr>
          <p:spPr bwMode="auto">
            <a:xfrm>
              <a:off x="2640" y="1933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olidFill>
                    <a:srgbClr val="CC6600"/>
                  </a:solidFill>
                  <a:sym typeface="Wingdings" pitchFamily="2" charset="2"/>
                </a:rPr>
                <a:t></a:t>
              </a:r>
            </a:p>
          </p:txBody>
        </p:sp>
      </p:grpSp>
      <p:sp>
        <p:nvSpPr>
          <p:cNvPr id="14403" name="Line 67"/>
          <p:cNvSpPr>
            <a:spLocks noChangeShapeType="1"/>
          </p:cNvSpPr>
          <p:nvPr/>
        </p:nvSpPr>
        <p:spPr bwMode="auto">
          <a:xfrm>
            <a:off x="2268538" y="3140075"/>
            <a:ext cx="1512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4438" name="Line 102"/>
          <p:cNvSpPr>
            <a:spLocks noChangeShapeType="1"/>
          </p:cNvSpPr>
          <p:nvPr/>
        </p:nvSpPr>
        <p:spPr bwMode="auto">
          <a:xfrm>
            <a:off x="1042988" y="2781300"/>
            <a:ext cx="865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4635" name="Object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98104"/>
              </p:ext>
            </p:extLst>
          </p:nvPr>
        </p:nvGraphicFramePr>
        <p:xfrm>
          <a:off x="3826905" y="4039193"/>
          <a:ext cx="9366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419040" imgH="368280" progId="Equation.3">
                  <p:embed/>
                </p:oleObj>
              </mc:Choice>
              <mc:Fallback>
                <p:oleObj name="Equation" r:id="rId3" imgW="4190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905" y="4039193"/>
                        <a:ext cx="9366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6" name="Object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29272"/>
              </p:ext>
            </p:extLst>
          </p:nvPr>
        </p:nvGraphicFramePr>
        <p:xfrm>
          <a:off x="3826905" y="5191718"/>
          <a:ext cx="12239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469800" imgH="164880" progId="Equation.3">
                  <p:embed/>
                </p:oleObj>
              </mc:Choice>
              <mc:Fallback>
                <p:oleObj name="Equation" r:id="rId5" imgW="46980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905" y="5191718"/>
                        <a:ext cx="1223962" cy="430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37" name="Rectangle 301"/>
          <p:cNvSpPr>
            <a:spLocks noChangeArrowheads="1"/>
          </p:cNvSpPr>
          <p:nvPr/>
        </p:nvSpPr>
        <p:spPr bwMode="auto">
          <a:xfrm>
            <a:off x="1510507" y="5888735"/>
            <a:ext cx="669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dirty="0"/>
              <a:t>Drugi Newtonov zakon ili temeljni zakon gibanja </a:t>
            </a:r>
          </a:p>
        </p:txBody>
      </p:sp>
      <p:sp>
        <p:nvSpPr>
          <p:cNvPr id="14638" name="Rectangle 302"/>
          <p:cNvSpPr>
            <a:spLocks noChangeArrowheads="1"/>
          </p:cNvSpPr>
          <p:nvPr/>
        </p:nvSpPr>
        <p:spPr bwMode="auto">
          <a:xfrm>
            <a:off x="5050867" y="5191718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>
                <a:latin typeface="Times New Roman" pitchFamily="18" charset="0"/>
              </a:rPr>
              <a:t>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948E-6 L 1.09444 -3.2948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21387E-6 L 2.14201 -1.21387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6" grpId="0"/>
      <p:bldP spid="14437" grpId="0"/>
      <p:bldP spid="14469" grpId="0" animBg="1"/>
      <p:bldP spid="14481" grpId="0" animBg="1"/>
      <p:bldP spid="14482" grpId="0"/>
      <p:bldP spid="14483" grpId="0"/>
      <p:bldP spid="14484" grpId="0" animBg="1"/>
      <p:bldP spid="14545" grpId="0" animBg="1"/>
      <p:bldP spid="14403" grpId="0" animBg="1"/>
      <p:bldP spid="14438" grpId="0" animBg="1"/>
      <p:bldP spid="146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Svojstvo tijela da se opire promjeni brzine naziva se tromost ili inercija.</a:t>
            </a:r>
          </a:p>
          <a:p>
            <a:endParaRPr lang="hr-HR" dirty="0"/>
          </a:p>
          <a:p>
            <a:r>
              <a:rPr lang="hr-HR" dirty="0"/>
              <a:t>Masa je veličina koja pokazuje kolika je tromost tijela, tj. u kolikoj se mjeri tijelo opire promjeni brzine.</a:t>
            </a:r>
          </a:p>
          <a:p>
            <a:r>
              <a:rPr lang="hr-HR" dirty="0"/>
              <a:t>Jedinica za masu je kilogram (kg).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Temeljna jednadžba gibanja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Sile je jednaka umnošku mase tijela i akceleracije koju je tijelo dobilo djelovanjem sile.</a:t>
            </a:r>
          </a:p>
          <a:p>
            <a:r>
              <a:rPr lang="hr-HR" dirty="0"/>
              <a:t>Jedinica za silu je njutn (N).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5650" y="549275"/>
            <a:ext cx="684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Kada na tijelo istodobno djeluje više sila, tada je: </a:t>
            </a:r>
            <a:endParaRPr lang="hr-HR" sz="2400" i="1">
              <a:latin typeface="Times New Roman" pitchFamily="18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827088" y="2636838"/>
            <a:ext cx="3692525" cy="1008062"/>
            <a:chOff x="521" y="1661"/>
            <a:chExt cx="2326" cy="635"/>
          </a:xfrm>
        </p:grpSpPr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1882" y="1979"/>
              <a:ext cx="68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877" y="1958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881" y="2035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H="1">
              <a:off x="665" y="181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665" y="1819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665" y="1891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737" y="189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097" y="2107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737" y="210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745" y="210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665" y="1819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737" y="1891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881" y="2035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1529" y="2035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953" y="2107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1601" y="2107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H="1">
              <a:off x="612" y="1979"/>
              <a:ext cx="1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1169" y="2035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>
              <a:off x="521" y="2296"/>
              <a:ext cx="2088" cy="0"/>
            </a:xfrm>
            <a:prstGeom prst="line">
              <a:avLst/>
            </a:prstGeom>
            <a:noFill/>
            <a:ln w="130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3" name="Rectangle 39"/>
            <p:cNvSpPr>
              <a:spLocks noChangeArrowheads="1"/>
            </p:cNvSpPr>
            <p:nvPr/>
          </p:nvSpPr>
          <p:spPr bwMode="auto">
            <a:xfrm>
              <a:off x="2426" y="1661"/>
              <a:ext cx="42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4800">
                  <a:solidFill>
                    <a:srgbClr val="CC6600"/>
                  </a:solidFill>
                  <a:sym typeface="Wingdings" pitchFamily="2" charset="2"/>
                </a:rPr>
                <a:t></a:t>
              </a:r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5219700" y="2781300"/>
            <a:ext cx="3384550" cy="914400"/>
            <a:chOff x="3288" y="1752"/>
            <a:chExt cx="2132" cy="576"/>
          </a:xfrm>
        </p:grpSpPr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4124" y="197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7" name="Oval 43"/>
            <p:cNvSpPr>
              <a:spLocks noChangeArrowheads="1"/>
            </p:cNvSpPr>
            <p:nvPr/>
          </p:nvSpPr>
          <p:spPr bwMode="auto">
            <a:xfrm>
              <a:off x="3845" y="1958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3849" y="2035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>
              <a:off x="4929" y="1819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 flipH="1">
              <a:off x="3633" y="1819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>
              <a:off x="3633" y="1819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 flipH="1">
              <a:off x="3633" y="1891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>
              <a:off x="3705" y="189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4857" y="189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>
              <a:off x="4065" y="2107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>
              <a:off x="3705" y="210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>
              <a:off x="4713" y="210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8" name="Freeform 54"/>
            <p:cNvSpPr>
              <a:spLocks/>
            </p:cNvSpPr>
            <p:nvPr/>
          </p:nvSpPr>
          <p:spPr bwMode="auto">
            <a:xfrm>
              <a:off x="3633" y="1819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>
              <a:off x="3705" y="1891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0" name="Oval 56"/>
            <p:cNvSpPr>
              <a:spLocks noChangeArrowheads="1"/>
            </p:cNvSpPr>
            <p:nvPr/>
          </p:nvSpPr>
          <p:spPr bwMode="auto">
            <a:xfrm>
              <a:off x="3849" y="2035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1" name="Oval 57"/>
            <p:cNvSpPr>
              <a:spLocks noChangeArrowheads="1"/>
            </p:cNvSpPr>
            <p:nvPr/>
          </p:nvSpPr>
          <p:spPr bwMode="auto">
            <a:xfrm>
              <a:off x="4497" y="2035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2" name="Oval 58"/>
            <p:cNvSpPr>
              <a:spLocks noChangeArrowheads="1"/>
            </p:cNvSpPr>
            <p:nvPr/>
          </p:nvSpPr>
          <p:spPr bwMode="auto">
            <a:xfrm>
              <a:off x="3921" y="2107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3" name="Oval 59"/>
            <p:cNvSpPr>
              <a:spLocks noChangeArrowheads="1"/>
            </p:cNvSpPr>
            <p:nvPr/>
          </p:nvSpPr>
          <p:spPr bwMode="auto">
            <a:xfrm>
              <a:off x="4569" y="2107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5" name="Line 61"/>
            <p:cNvSpPr>
              <a:spLocks noChangeShapeType="1"/>
            </p:cNvSpPr>
            <p:nvPr/>
          </p:nvSpPr>
          <p:spPr bwMode="auto">
            <a:xfrm flipH="1">
              <a:off x="3716" y="1979"/>
              <a:ext cx="1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6" name="Oval 62"/>
            <p:cNvSpPr>
              <a:spLocks noChangeArrowheads="1"/>
            </p:cNvSpPr>
            <p:nvPr/>
          </p:nvSpPr>
          <p:spPr bwMode="auto">
            <a:xfrm>
              <a:off x="4137" y="2035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7" name="Line 63"/>
            <p:cNvSpPr>
              <a:spLocks noChangeShapeType="1"/>
            </p:cNvSpPr>
            <p:nvPr/>
          </p:nvSpPr>
          <p:spPr bwMode="auto">
            <a:xfrm>
              <a:off x="3288" y="2296"/>
              <a:ext cx="2088" cy="0"/>
            </a:xfrm>
            <a:prstGeom prst="line">
              <a:avLst/>
            </a:prstGeom>
            <a:noFill/>
            <a:ln w="1270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209" name="Rectangle 65"/>
            <p:cNvSpPr>
              <a:spLocks noChangeArrowheads="1"/>
            </p:cNvSpPr>
            <p:nvPr/>
          </p:nvSpPr>
          <p:spPr bwMode="auto">
            <a:xfrm>
              <a:off x="3288" y="1752"/>
              <a:ext cx="52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5400">
                  <a:solidFill>
                    <a:srgbClr val="CC6600"/>
                  </a:solidFill>
                  <a:sym typeface="Wingdings" pitchFamily="2" charset="2"/>
                </a:rPr>
                <a:t></a:t>
              </a:r>
            </a:p>
          </p:txBody>
        </p:sp>
      </p:grp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3203575" y="263683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827088" y="1989138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Hvatište sile</a:t>
            </a:r>
            <a:r>
              <a:rPr lang="hr-HR"/>
              <a:t> </a:t>
            </a:r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5940425" y="263683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</a:p>
        </p:txBody>
      </p:sp>
      <p:sp>
        <p:nvSpPr>
          <p:cNvPr id="6219" name="Rectangle 75"/>
          <p:cNvSpPr>
            <a:spLocks noChangeArrowheads="1"/>
          </p:cNvSpPr>
          <p:nvPr/>
        </p:nvSpPr>
        <p:spPr bwMode="auto">
          <a:xfrm>
            <a:off x="3635375" y="1125538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 </a:t>
            </a:r>
            <a:r>
              <a:rPr lang="hr-HR" sz="2400" i="1">
                <a:latin typeface="Times New Roman" pitchFamily="18" charset="0"/>
              </a:rPr>
              <a:t>= ma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987675" y="3141663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6208" name="Line 64"/>
          <p:cNvSpPr>
            <a:spLocks noChangeShapeType="1"/>
          </p:cNvSpPr>
          <p:nvPr/>
        </p:nvSpPr>
        <p:spPr bwMode="auto">
          <a:xfrm>
            <a:off x="5915025" y="3141663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211" grpId="0"/>
      <p:bldP spid="6214" grpId="0"/>
      <p:bldP spid="6216" grpId="0"/>
      <p:bldP spid="6219" grpId="0"/>
      <p:bldP spid="6151" grpId="0" animBg="1"/>
      <p:bldP spid="62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Dinamometar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hr-HR" dirty="0"/>
              <a:t>Dinamometar je uređaj za mjerenje sile.</a:t>
            </a:r>
          </a:p>
        </p:txBody>
      </p:sp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357562"/>
            <a:ext cx="6429420" cy="85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3850" y="260350"/>
            <a:ext cx="86407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Automobil mase 1 t ima brzinu 40 km h</a:t>
            </a:r>
            <a:r>
              <a:rPr lang="hr-HR" sz="2400" baseline="30000" dirty="0"/>
              <a:t>-1</a:t>
            </a:r>
            <a:r>
              <a:rPr lang="hr-HR" sz="2400" dirty="0"/>
              <a:t> kada je od semafora udaljen 20 m. Kolika je sila potrebna da bi se automobil zaustavio kod semafora ako je cesta ravna i horizontalna? Pretpostavimo da je usporavanje jednoliko.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5288" y="18923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8313" y="2324100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 = </a:t>
            </a:r>
            <a:r>
              <a:rPr lang="hr-HR" sz="2400">
                <a:latin typeface="Times New Roman" pitchFamily="18" charset="0"/>
              </a:rPr>
              <a:t>1t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8313" y="3476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?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539750" y="3476625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924300" y="4051300"/>
          <a:ext cx="12239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558720" imgH="241200" progId="Equation.3">
                  <p:embed/>
                </p:oleObj>
              </mc:Choice>
              <mc:Fallback>
                <p:oleObj name="Equation" r:id="rId3" imgW="5587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51300"/>
                        <a:ext cx="12239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148263" y="4051300"/>
            <a:ext cx="48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5581650" y="3835400"/>
          <a:ext cx="9350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835400"/>
                        <a:ext cx="9350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557463" y="4051300"/>
            <a:ext cx="110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ma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700338" y="5780088"/>
            <a:ext cx="163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3080 N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331913" y="2324100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1000 kg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195513" y="2684463"/>
            <a:ext cx="173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11,1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2628900" y="4772025"/>
          <a:ext cx="1511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672840" imgH="393480" progId="Equation.3">
                  <p:embed/>
                </p:oleObj>
              </mc:Choice>
              <mc:Fallback>
                <p:oleObj name="Equation" r:id="rId7" imgW="672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772025"/>
                        <a:ext cx="1511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4140200" y="4843463"/>
          <a:ext cx="24479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9" imgW="1282680" imgH="393480" progId="Equation.3">
                  <p:embed/>
                </p:oleObj>
              </mc:Choice>
              <mc:Fallback>
                <p:oleObj name="Equation" r:id="rId9" imgW="12826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843463"/>
                        <a:ext cx="24479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68313" y="2659063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40 km h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8313" y="3043238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</a:t>
            </a:r>
            <a:r>
              <a:rPr lang="hr-HR" sz="2400">
                <a:latin typeface="Times New Roman" pitchFamily="18" charset="0"/>
              </a:rPr>
              <a:t>20 m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 animBg="1"/>
      <p:bldP spid="9233" grpId="0"/>
      <p:bldP spid="9234" grpId="0"/>
      <p:bldP spid="9235" grpId="0"/>
      <p:bldP spid="9236" grpId="0"/>
      <p:bldP spid="9240" grpId="0"/>
      <p:bldP spid="92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Equation</vt:lpstr>
      <vt:lpstr>SILE I POLJA</vt:lpstr>
      <vt:lpstr>Drugi Newtonov zakon</vt:lpstr>
      <vt:lpstr>PowerPoint Presentation</vt:lpstr>
      <vt:lpstr>PowerPoint Presentation</vt:lpstr>
      <vt:lpstr>Masa</vt:lpstr>
      <vt:lpstr>Temeljna jednadžba gibanja</vt:lpstr>
      <vt:lpstr>PowerPoint Presentation</vt:lpstr>
      <vt:lpstr>Dinamometar</vt:lpstr>
      <vt:lpstr>PowerPoint Presentation</vt:lpstr>
      <vt:lpstr>Pitanja?</vt:lpstr>
      <vt:lpstr>Ponovimo...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Drugi Newtonov zakon</dc:title>
  <dc:creator>Vlatko</dc:creator>
  <cp:lastModifiedBy>Vlatko</cp:lastModifiedBy>
  <cp:revision>12</cp:revision>
  <dcterms:created xsi:type="dcterms:W3CDTF">2014-11-06T10:12:26Z</dcterms:created>
  <dcterms:modified xsi:type="dcterms:W3CDTF">2021-10-25T06:18:56Z</dcterms:modified>
</cp:coreProperties>
</file>