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2" r:id="rId6"/>
    <p:sldId id="258" r:id="rId7"/>
    <p:sldId id="260" r:id="rId8"/>
    <p:sldId id="261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8615-8736-4041-92B1-30981C42D8E2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EAFC-91FC-4CA7-92A7-36D953FFF6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8615-8736-4041-92B1-30981C42D8E2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EAFC-91FC-4CA7-92A7-36D953FFF6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8615-8736-4041-92B1-30981C42D8E2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EAFC-91FC-4CA7-92A7-36D953FFF6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12A8C3-FC5B-4E60-83E1-554B8F02CBBA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8615-8736-4041-92B1-30981C42D8E2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EAFC-91FC-4CA7-92A7-36D953FFF6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8615-8736-4041-92B1-30981C42D8E2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EAFC-91FC-4CA7-92A7-36D953FFF6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8615-8736-4041-92B1-30981C42D8E2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EAFC-91FC-4CA7-92A7-36D953FFF6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8615-8736-4041-92B1-30981C42D8E2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EAFC-91FC-4CA7-92A7-36D953FFF6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8615-8736-4041-92B1-30981C42D8E2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EAFC-91FC-4CA7-92A7-36D953FFF6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8615-8736-4041-92B1-30981C42D8E2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EAFC-91FC-4CA7-92A7-36D953FFF6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8615-8736-4041-92B1-30981C42D8E2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EAFC-91FC-4CA7-92A7-36D953FFF6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8615-8736-4041-92B1-30981C42D8E2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EAFC-91FC-4CA7-92A7-36D953FFF6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8615-8736-4041-92B1-30981C42D8E2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6EAFC-91FC-4CA7-92A7-36D953FFF603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png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Elastična sila, sila napetosti i sila podloge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7950" y="5857892"/>
            <a:ext cx="2486020" cy="685808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Opiši elastičnu silu.</a:t>
            </a:r>
          </a:p>
          <a:p>
            <a:endParaRPr lang="hr-HR" dirty="0"/>
          </a:p>
          <a:p>
            <a:r>
              <a:rPr lang="hr-HR" dirty="0"/>
              <a:t>Opiši silu napetosti.</a:t>
            </a:r>
          </a:p>
          <a:p>
            <a:endParaRPr lang="hr-HR" dirty="0"/>
          </a:p>
          <a:p>
            <a:r>
              <a:rPr lang="hr-HR" dirty="0"/>
              <a:t>Opiši silu podloge.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Rješavanje zadataka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Str.: 25.</a:t>
            </a:r>
          </a:p>
          <a:p>
            <a:r>
              <a:rPr lang="hr-HR" dirty="0"/>
              <a:t>Zadaci: 1. - 5.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39750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hr-HR" sz="4000" dirty="0"/>
              <a:t>Elastična sila</a:t>
            </a:r>
          </a:p>
        </p:txBody>
      </p:sp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2771775" y="1916113"/>
          <a:ext cx="479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3" imgW="228600" imgH="241200" progId="Equation.3">
                  <p:embed/>
                </p:oleObj>
              </mc:Choice>
              <mc:Fallback>
                <p:oleObj name="Equation" r:id="rId3" imgW="2286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916113"/>
                        <a:ext cx="479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1" name="Object 45"/>
          <p:cNvGraphicFramePr>
            <a:graphicFrameLocks noChangeAspect="1"/>
          </p:cNvGraphicFramePr>
          <p:nvPr/>
        </p:nvGraphicFramePr>
        <p:xfrm>
          <a:off x="2771775" y="5805488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805488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5" name="Line 49"/>
          <p:cNvSpPr>
            <a:spLocks noChangeShapeType="1"/>
          </p:cNvSpPr>
          <p:nvPr/>
        </p:nvSpPr>
        <p:spPr bwMode="auto">
          <a:xfrm>
            <a:off x="3348038" y="42211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3332163" y="4437063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</a:t>
            </a:r>
          </a:p>
        </p:txBody>
      </p:sp>
      <p:graphicFrame>
        <p:nvGraphicFramePr>
          <p:cNvPr id="14388" name="Object 52"/>
          <p:cNvGraphicFramePr>
            <a:graphicFrameLocks noChangeAspect="1"/>
          </p:cNvGraphicFramePr>
          <p:nvPr/>
        </p:nvGraphicFramePr>
        <p:xfrm>
          <a:off x="5003800" y="3162300"/>
          <a:ext cx="12239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7" imgW="571320" imgH="241200" progId="Equation.3">
                  <p:embed/>
                </p:oleObj>
              </mc:Choice>
              <mc:Fallback>
                <p:oleObj name="Equation" r:id="rId7" imgW="5713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162300"/>
                        <a:ext cx="122396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2339975" y="2565400"/>
            <a:ext cx="719138" cy="1655763"/>
            <a:chOff x="567" y="1661"/>
            <a:chExt cx="453" cy="1043"/>
          </a:xfrm>
        </p:grpSpPr>
        <p:sp>
          <p:nvSpPr>
            <p:cNvPr id="14391" name="Line 55"/>
            <p:cNvSpPr>
              <a:spLocks noChangeShapeType="1"/>
            </p:cNvSpPr>
            <p:nvPr/>
          </p:nvSpPr>
          <p:spPr bwMode="auto">
            <a:xfrm flipH="1">
              <a:off x="567" y="1661"/>
              <a:ext cx="22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>
              <a:off x="567" y="1706"/>
              <a:ext cx="45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93" name="Line 57"/>
            <p:cNvSpPr>
              <a:spLocks noChangeShapeType="1"/>
            </p:cNvSpPr>
            <p:nvPr/>
          </p:nvSpPr>
          <p:spPr bwMode="auto">
            <a:xfrm flipH="1">
              <a:off x="567" y="1751"/>
              <a:ext cx="453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96" name="Line 60"/>
            <p:cNvSpPr>
              <a:spLocks noChangeShapeType="1"/>
            </p:cNvSpPr>
            <p:nvPr/>
          </p:nvSpPr>
          <p:spPr bwMode="auto">
            <a:xfrm>
              <a:off x="567" y="1797"/>
              <a:ext cx="45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97" name="Line 61"/>
            <p:cNvSpPr>
              <a:spLocks noChangeShapeType="1"/>
            </p:cNvSpPr>
            <p:nvPr/>
          </p:nvSpPr>
          <p:spPr bwMode="auto">
            <a:xfrm flipH="1">
              <a:off x="567" y="1842"/>
              <a:ext cx="453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98" name="Line 62"/>
            <p:cNvSpPr>
              <a:spLocks noChangeShapeType="1"/>
            </p:cNvSpPr>
            <p:nvPr/>
          </p:nvSpPr>
          <p:spPr bwMode="auto">
            <a:xfrm>
              <a:off x="567" y="1888"/>
              <a:ext cx="45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99" name="Line 63"/>
            <p:cNvSpPr>
              <a:spLocks noChangeShapeType="1"/>
            </p:cNvSpPr>
            <p:nvPr/>
          </p:nvSpPr>
          <p:spPr bwMode="auto">
            <a:xfrm flipH="1">
              <a:off x="567" y="1932"/>
              <a:ext cx="453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00" name="Line 64"/>
            <p:cNvSpPr>
              <a:spLocks noChangeShapeType="1"/>
            </p:cNvSpPr>
            <p:nvPr/>
          </p:nvSpPr>
          <p:spPr bwMode="auto">
            <a:xfrm>
              <a:off x="567" y="1978"/>
              <a:ext cx="45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01" name="Line 65"/>
            <p:cNvSpPr>
              <a:spLocks noChangeShapeType="1"/>
            </p:cNvSpPr>
            <p:nvPr/>
          </p:nvSpPr>
          <p:spPr bwMode="auto">
            <a:xfrm flipH="1">
              <a:off x="567" y="2023"/>
              <a:ext cx="453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02" name="Line 66"/>
            <p:cNvSpPr>
              <a:spLocks noChangeShapeType="1"/>
            </p:cNvSpPr>
            <p:nvPr/>
          </p:nvSpPr>
          <p:spPr bwMode="auto">
            <a:xfrm>
              <a:off x="567" y="2069"/>
              <a:ext cx="45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03" name="Line 67"/>
            <p:cNvSpPr>
              <a:spLocks noChangeShapeType="1"/>
            </p:cNvSpPr>
            <p:nvPr/>
          </p:nvSpPr>
          <p:spPr bwMode="auto">
            <a:xfrm flipH="1">
              <a:off x="567" y="2113"/>
              <a:ext cx="453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04" name="Line 68"/>
            <p:cNvSpPr>
              <a:spLocks noChangeShapeType="1"/>
            </p:cNvSpPr>
            <p:nvPr/>
          </p:nvSpPr>
          <p:spPr bwMode="auto">
            <a:xfrm>
              <a:off x="567" y="2159"/>
              <a:ext cx="45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05" name="Line 69"/>
            <p:cNvSpPr>
              <a:spLocks noChangeShapeType="1"/>
            </p:cNvSpPr>
            <p:nvPr/>
          </p:nvSpPr>
          <p:spPr bwMode="auto">
            <a:xfrm flipH="1">
              <a:off x="567" y="2204"/>
              <a:ext cx="453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06" name="Line 70"/>
            <p:cNvSpPr>
              <a:spLocks noChangeShapeType="1"/>
            </p:cNvSpPr>
            <p:nvPr/>
          </p:nvSpPr>
          <p:spPr bwMode="auto">
            <a:xfrm>
              <a:off x="567" y="2250"/>
              <a:ext cx="45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07" name="Line 71"/>
            <p:cNvSpPr>
              <a:spLocks noChangeShapeType="1"/>
            </p:cNvSpPr>
            <p:nvPr/>
          </p:nvSpPr>
          <p:spPr bwMode="auto">
            <a:xfrm flipH="1">
              <a:off x="567" y="2295"/>
              <a:ext cx="453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08" name="Line 72"/>
            <p:cNvSpPr>
              <a:spLocks noChangeShapeType="1"/>
            </p:cNvSpPr>
            <p:nvPr/>
          </p:nvSpPr>
          <p:spPr bwMode="auto">
            <a:xfrm>
              <a:off x="567" y="2341"/>
              <a:ext cx="45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09" name="Line 73"/>
            <p:cNvSpPr>
              <a:spLocks noChangeShapeType="1"/>
            </p:cNvSpPr>
            <p:nvPr/>
          </p:nvSpPr>
          <p:spPr bwMode="auto">
            <a:xfrm flipH="1">
              <a:off x="567" y="2386"/>
              <a:ext cx="453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10" name="Line 74"/>
            <p:cNvSpPr>
              <a:spLocks noChangeShapeType="1"/>
            </p:cNvSpPr>
            <p:nvPr/>
          </p:nvSpPr>
          <p:spPr bwMode="auto">
            <a:xfrm>
              <a:off x="567" y="2432"/>
              <a:ext cx="45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11" name="Line 75"/>
            <p:cNvSpPr>
              <a:spLocks noChangeShapeType="1"/>
            </p:cNvSpPr>
            <p:nvPr/>
          </p:nvSpPr>
          <p:spPr bwMode="auto">
            <a:xfrm flipH="1">
              <a:off x="567" y="2476"/>
              <a:ext cx="453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12" name="Line 76"/>
            <p:cNvSpPr>
              <a:spLocks noChangeShapeType="1"/>
            </p:cNvSpPr>
            <p:nvPr/>
          </p:nvSpPr>
          <p:spPr bwMode="auto">
            <a:xfrm>
              <a:off x="567" y="2522"/>
              <a:ext cx="45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13" name="Line 77"/>
            <p:cNvSpPr>
              <a:spLocks noChangeShapeType="1"/>
            </p:cNvSpPr>
            <p:nvPr/>
          </p:nvSpPr>
          <p:spPr bwMode="auto">
            <a:xfrm flipH="1">
              <a:off x="567" y="2567"/>
              <a:ext cx="453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14" name="Line 78"/>
            <p:cNvSpPr>
              <a:spLocks noChangeShapeType="1"/>
            </p:cNvSpPr>
            <p:nvPr/>
          </p:nvSpPr>
          <p:spPr bwMode="auto">
            <a:xfrm>
              <a:off x="567" y="2613"/>
              <a:ext cx="45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15" name="Line 79"/>
            <p:cNvSpPr>
              <a:spLocks noChangeShapeType="1"/>
            </p:cNvSpPr>
            <p:nvPr/>
          </p:nvSpPr>
          <p:spPr bwMode="auto">
            <a:xfrm flipH="1">
              <a:off x="793" y="2659"/>
              <a:ext cx="22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3" name="Group 237"/>
          <p:cNvGrpSpPr>
            <a:grpSpLocks/>
          </p:cNvGrpSpPr>
          <p:nvPr/>
        </p:nvGrpSpPr>
        <p:grpSpPr bwMode="auto">
          <a:xfrm>
            <a:off x="2339975" y="2565400"/>
            <a:ext cx="719138" cy="1944688"/>
            <a:chOff x="975" y="1661"/>
            <a:chExt cx="453" cy="1225"/>
          </a:xfrm>
        </p:grpSpPr>
        <p:sp>
          <p:nvSpPr>
            <p:cNvPr id="14548" name="Rectangle 212"/>
            <p:cNvSpPr>
              <a:spLocks noChangeArrowheads="1"/>
            </p:cNvSpPr>
            <p:nvPr/>
          </p:nvSpPr>
          <p:spPr bwMode="auto">
            <a:xfrm>
              <a:off x="975" y="2750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grpSp>
          <p:nvGrpSpPr>
            <p:cNvPr id="4" name="Group 213"/>
            <p:cNvGrpSpPr>
              <a:grpSpLocks/>
            </p:cNvGrpSpPr>
            <p:nvPr/>
          </p:nvGrpSpPr>
          <p:grpSpPr bwMode="auto">
            <a:xfrm>
              <a:off x="975" y="1661"/>
              <a:ext cx="453" cy="1089"/>
              <a:chOff x="567" y="1661"/>
              <a:chExt cx="453" cy="1043"/>
            </a:xfrm>
          </p:grpSpPr>
          <p:sp>
            <p:nvSpPr>
              <p:cNvPr id="14550" name="Line 214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51" name="Line 215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52" name="Line 216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53" name="Line 217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54" name="Line 218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55" name="Line 219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56" name="Line 220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57" name="Line 221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58" name="Line 222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59" name="Line 223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60" name="Line 224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61" name="Line 225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62" name="Line 226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63" name="Line 227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64" name="Line 228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65" name="Line 229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66" name="Line 230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67" name="Line 231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68" name="Line 232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69" name="Line 233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70" name="Line 234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71" name="Line 235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72" name="Line 236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</p:grpSp>
      <p:grpSp>
        <p:nvGrpSpPr>
          <p:cNvPr id="5" name="Group 184"/>
          <p:cNvGrpSpPr>
            <a:grpSpLocks/>
          </p:cNvGrpSpPr>
          <p:nvPr/>
        </p:nvGrpSpPr>
        <p:grpSpPr bwMode="auto">
          <a:xfrm>
            <a:off x="2339975" y="2565400"/>
            <a:ext cx="720725" cy="2016125"/>
            <a:chOff x="1655" y="1706"/>
            <a:chExt cx="454" cy="1270"/>
          </a:xfrm>
        </p:grpSpPr>
        <p:grpSp>
          <p:nvGrpSpPr>
            <p:cNvPr id="6" name="Group 108"/>
            <p:cNvGrpSpPr>
              <a:grpSpLocks/>
            </p:cNvGrpSpPr>
            <p:nvPr/>
          </p:nvGrpSpPr>
          <p:grpSpPr bwMode="auto">
            <a:xfrm>
              <a:off x="1656" y="1706"/>
              <a:ext cx="453" cy="1134"/>
              <a:chOff x="567" y="1661"/>
              <a:chExt cx="453" cy="1043"/>
            </a:xfrm>
          </p:grpSpPr>
          <p:sp>
            <p:nvSpPr>
              <p:cNvPr id="14445" name="Line 109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46" name="Line 110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47" name="Line 111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48" name="Line 112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49" name="Line 113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50" name="Line 114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51" name="Line 115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52" name="Line 116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53" name="Line 117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54" name="Line 118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55" name="Line 119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56" name="Line 120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57" name="Line 121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58" name="Line 122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59" name="Line 123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60" name="Line 124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61" name="Line 125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62" name="Line 126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63" name="Line 127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64" name="Line 128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65" name="Line 129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66" name="Line 130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67" name="Line 131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468" name="Rectangle 132"/>
            <p:cNvSpPr>
              <a:spLocks noChangeArrowheads="1"/>
            </p:cNvSpPr>
            <p:nvPr/>
          </p:nvSpPr>
          <p:spPr bwMode="auto">
            <a:xfrm>
              <a:off x="1655" y="2840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" name="Group 185"/>
          <p:cNvGrpSpPr>
            <a:grpSpLocks/>
          </p:cNvGrpSpPr>
          <p:nvPr/>
        </p:nvGrpSpPr>
        <p:grpSpPr bwMode="auto">
          <a:xfrm>
            <a:off x="2339975" y="2565400"/>
            <a:ext cx="720725" cy="2089150"/>
            <a:chOff x="2200" y="1706"/>
            <a:chExt cx="454" cy="1316"/>
          </a:xfrm>
        </p:grpSpPr>
        <p:grpSp>
          <p:nvGrpSpPr>
            <p:cNvPr id="8" name="Group 133"/>
            <p:cNvGrpSpPr>
              <a:grpSpLocks/>
            </p:cNvGrpSpPr>
            <p:nvPr/>
          </p:nvGrpSpPr>
          <p:grpSpPr bwMode="auto">
            <a:xfrm>
              <a:off x="2201" y="1706"/>
              <a:ext cx="453" cy="1180"/>
              <a:chOff x="567" y="1661"/>
              <a:chExt cx="453" cy="1043"/>
            </a:xfrm>
          </p:grpSpPr>
          <p:sp>
            <p:nvSpPr>
              <p:cNvPr id="14470" name="Line 134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71" name="Line 135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72" name="Line 136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73" name="Line 137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74" name="Line 138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75" name="Line 139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76" name="Line 140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77" name="Line 141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78" name="Line 142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79" name="Line 143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80" name="Line 144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81" name="Line 145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82" name="Line 146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83" name="Line 147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84" name="Line 148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85" name="Line 149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86" name="Line 150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87" name="Line 151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88" name="Line 152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89" name="Line 153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90" name="Line 154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91" name="Line 155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92" name="Line 156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493" name="Rectangle 157"/>
            <p:cNvSpPr>
              <a:spLocks noChangeArrowheads="1"/>
            </p:cNvSpPr>
            <p:nvPr/>
          </p:nvSpPr>
          <p:spPr bwMode="auto">
            <a:xfrm>
              <a:off x="2200" y="2886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9" name="Group 289"/>
          <p:cNvGrpSpPr>
            <a:grpSpLocks/>
          </p:cNvGrpSpPr>
          <p:nvPr/>
        </p:nvGrpSpPr>
        <p:grpSpPr bwMode="auto">
          <a:xfrm>
            <a:off x="2339975" y="2565400"/>
            <a:ext cx="719138" cy="2160588"/>
            <a:chOff x="1927" y="1661"/>
            <a:chExt cx="453" cy="1361"/>
          </a:xfrm>
        </p:grpSpPr>
        <p:sp>
          <p:nvSpPr>
            <p:cNvPr id="14600" name="Rectangle 264"/>
            <p:cNvSpPr>
              <a:spLocks noChangeArrowheads="1"/>
            </p:cNvSpPr>
            <p:nvPr/>
          </p:nvSpPr>
          <p:spPr bwMode="auto">
            <a:xfrm>
              <a:off x="1927" y="2886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grpSp>
          <p:nvGrpSpPr>
            <p:cNvPr id="10" name="Group 265"/>
            <p:cNvGrpSpPr>
              <a:grpSpLocks/>
            </p:cNvGrpSpPr>
            <p:nvPr/>
          </p:nvGrpSpPr>
          <p:grpSpPr bwMode="auto">
            <a:xfrm>
              <a:off x="1927" y="1661"/>
              <a:ext cx="453" cy="1225"/>
              <a:chOff x="567" y="1661"/>
              <a:chExt cx="453" cy="1043"/>
            </a:xfrm>
          </p:grpSpPr>
          <p:sp>
            <p:nvSpPr>
              <p:cNvPr id="14602" name="Line 266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03" name="Line 267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04" name="Line 268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05" name="Line 269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06" name="Line 270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07" name="Line 271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08" name="Line 272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09" name="Line 273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0" name="Line 274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1" name="Line 275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2" name="Line 276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3" name="Line 277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4" name="Line 278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5" name="Line 279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6" name="Line 280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7" name="Line 281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8" name="Line 282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19" name="Line 283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20" name="Line 284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21" name="Line 285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22" name="Line 286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23" name="Line 287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24" name="Line 288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</p:grpSp>
      <p:grpSp>
        <p:nvGrpSpPr>
          <p:cNvPr id="11" name="Group 211"/>
          <p:cNvGrpSpPr>
            <a:grpSpLocks/>
          </p:cNvGrpSpPr>
          <p:nvPr/>
        </p:nvGrpSpPr>
        <p:grpSpPr bwMode="auto">
          <a:xfrm>
            <a:off x="2339975" y="2565400"/>
            <a:ext cx="720725" cy="2233613"/>
            <a:chOff x="2744" y="1660"/>
            <a:chExt cx="454" cy="1407"/>
          </a:xfrm>
        </p:grpSpPr>
        <p:grpSp>
          <p:nvGrpSpPr>
            <p:cNvPr id="12" name="Group 158"/>
            <p:cNvGrpSpPr>
              <a:grpSpLocks/>
            </p:cNvGrpSpPr>
            <p:nvPr/>
          </p:nvGrpSpPr>
          <p:grpSpPr bwMode="auto">
            <a:xfrm>
              <a:off x="2745" y="1660"/>
              <a:ext cx="453" cy="1271"/>
              <a:chOff x="567" y="1661"/>
              <a:chExt cx="453" cy="1043"/>
            </a:xfrm>
          </p:grpSpPr>
          <p:sp>
            <p:nvSpPr>
              <p:cNvPr id="14495" name="Line 159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96" name="Line 160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97" name="Line 161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98" name="Line 162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499" name="Line 163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00" name="Line 164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01" name="Line 165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02" name="Line 166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03" name="Line 167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04" name="Line 168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05" name="Line 169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06" name="Line 170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07" name="Line 171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08" name="Line 172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09" name="Line 173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10" name="Line 174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11" name="Line 175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12" name="Line 176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13" name="Line 177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14" name="Line 178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15" name="Line 179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16" name="Line 180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17" name="Line 181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518" name="Rectangle 182"/>
            <p:cNvSpPr>
              <a:spLocks noChangeArrowheads="1"/>
            </p:cNvSpPr>
            <p:nvPr/>
          </p:nvSpPr>
          <p:spPr bwMode="auto">
            <a:xfrm>
              <a:off x="2744" y="2931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3" name="Group 315"/>
          <p:cNvGrpSpPr>
            <a:grpSpLocks/>
          </p:cNvGrpSpPr>
          <p:nvPr/>
        </p:nvGrpSpPr>
        <p:grpSpPr bwMode="auto">
          <a:xfrm>
            <a:off x="2339975" y="2563813"/>
            <a:ext cx="720725" cy="2305050"/>
            <a:chOff x="1474" y="1660"/>
            <a:chExt cx="454" cy="1452"/>
          </a:xfrm>
        </p:grpSpPr>
        <p:grpSp>
          <p:nvGrpSpPr>
            <p:cNvPr id="14" name="Group 186"/>
            <p:cNvGrpSpPr>
              <a:grpSpLocks/>
            </p:cNvGrpSpPr>
            <p:nvPr/>
          </p:nvGrpSpPr>
          <p:grpSpPr bwMode="auto">
            <a:xfrm>
              <a:off x="1475" y="1660"/>
              <a:ext cx="453" cy="1316"/>
              <a:chOff x="567" y="1661"/>
              <a:chExt cx="453" cy="1043"/>
            </a:xfrm>
          </p:grpSpPr>
          <p:sp>
            <p:nvSpPr>
              <p:cNvPr id="14523" name="Line 187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24" name="Line 188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25" name="Line 189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26" name="Line 190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27" name="Line 191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28" name="Line 192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29" name="Line 193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30" name="Line 194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31" name="Line 195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32" name="Line 196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33" name="Line 197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34" name="Line 198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35" name="Line 199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36" name="Line 200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37" name="Line 201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38" name="Line 202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39" name="Line 203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40" name="Line 204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41" name="Line 205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42" name="Line 206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43" name="Line 207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44" name="Line 208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545" name="Line 209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546" name="Rectangle 210"/>
            <p:cNvSpPr>
              <a:spLocks noChangeArrowheads="1"/>
            </p:cNvSpPr>
            <p:nvPr/>
          </p:nvSpPr>
          <p:spPr bwMode="auto">
            <a:xfrm>
              <a:off x="1474" y="2976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5" name="Group 341"/>
          <p:cNvGrpSpPr>
            <a:grpSpLocks/>
          </p:cNvGrpSpPr>
          <p:nvPr/>
        </p:nvGrpSpPr>
        <p:grpSpPr bwMode="auto">
          <a:xfrm>
            <a:off x="2339975" y="2563813"/>
            <a:ext cx="720725" cy="2378075"/>
            <a:chOff x="2109" y="1660"/>
            <a:chExt cx="454" cy="1498"/>
          </a:xfrm>
        </p:grpSpPr>
        <p:grpSp>
          <p:nvGrpSpPr>
            <p:cNvPr id="16" name="Group 290"/>
            <p:cNvGrpSpPr>
              <a:grpSpLocks/>
            </p:cNvGrpSpPr>
            <p:nvPr/>
          </p:nvGrpSpPr>
          <p:grpSpPr bwMode="auto">
            <a:xfrm>
              <a:off x="2110" y="1660"/>
              <a:ext cx="453" cy="1362"/>
              <a:chOff x="567" y="1661"/>
              <a:chExt cx="453" cy="1043"/>
            </a:xfrm>
          </p:grpSpPr>
          <p:sp>
            <p:nvSpPr>
              <p:cNvPr id="14627" name="Line 291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28" name="Line 292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29" name="Line 293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30" name="Line 294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31" name="Line 295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32" name="Line 296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33" name="Line 297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34" name="Line 298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35" name="Line 299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36" name="Line 300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37" name="Line 301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38" name="Line 302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39" name="Line 303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40" name="Line 304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41" name="Line 305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42" name="Line 306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43" name="Line 307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44" name="Line 308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45" name="Line 309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46" name="Line 310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47" name="Line 311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48" name="Line 312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49" name="Line 313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650" name="Rectangle 314"/>
            <p:cNvSpPr>
              <a:spLocks noChangeArrowheads="1"/>
            </p:cNvSpPr>
            <p:nvPr/>
          </p:nvSpPr>
          <p:spPr bwMode="auto">
            <a:xfrm>
              <a:off x="2109" y="3022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7" name="Group 367"/>
          <p:cNvGrpSpPr>
            <a:grpSpLocks/>
          </p:cNvGrpSpPr>
          <p:nvPr/>
        </p:nvGrpSpPr>
        <p:grpSpPr bwMode="auto">
          <a:xfrm>
            <a:off x="2339975" y="2563813"/>
            <a:ext cx="720725" cy="2449512"/>
            <a:chOff x="2018" y="1660"/>
            <a:chExt cx="454" cy="1543"/>
          </a:xfrm>
        </p:grpSpPr>
        <p:grpSp>
          <p:nvGrpSpPr>
            <p:cNvPr id="18" name="Group 342"/>
            <p:cNvGrpSpPr>
              <a:grpSpLocks/>
            </p:cNvGrpSpPr>
            <p:nvPr/>
          </p:nvGrpSpPr>
          <p:grpSpPr bwMode="auto">
            <a:xfrm>
              <a:off x="2019" y="1660"/>
              <a:ext cx="453" cy="1407"/>
              <a:chOff x="567" y="1661"/>
              <a:chExt cx="453" cy="1043"/>
            </a:xfrm>
          </p:grpSpPr>
          <p:sp>
            <p:nvSpPr>
              <p:cNvPr id="14679" name="Line 343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80" name="Line 344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81" name="Line 345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82" name="Line 346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83" name="Line 347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84" name="Line 34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85" name="Line 349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86" name="Line 350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87" name="Line 351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88" name="Line 352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89" name="Line 353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90" name="Line 354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91" name="Line 355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92" name="Line 356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93" name="Line 357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94" name="Line 358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95" name="Line 359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96" name="Line 360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97" name="Line 361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98" name="Line 362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99" name="Line 363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00" name="Line 364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01" name="Line 365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702" name="Rectangle 366"/>
            <p:cNvSpPr>
              <a:spLocks noChangeArrowheads="1"/>
            </p:cNvSpPr>
            <p:nvPr/>
          </p:nvSpPr>
          <p:spPr bwMode="auto">
            <a:xfrm>
              <a:off x="2018" y="3067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9" name="Group 393"/>
          <p:cNvGrpSpPr>
            <a:grpSpLocks/>
          </p:cNvGrpSpPr>
          <p:nvPr/>
        </p:nvGrpSpPr>
        <p:grpSpPr bwMode="auto">
          <a:xfrm>
            <a:off x="2339975" y="2563813"/>
            <a:ext cx="720725" cy="2522537"/>
            <a:chOff x="1973" y="1660"/>
            <a:chExt cx="454" cy="1589"/>
          </a:xfrm>
        </p:grpSpPr>
        <p:grpSp>
          <p:nvGrpSpPr>
            <p:cNvPr id="20" name="Group 368"/>
            <p:cNvGrpSpPr>
              <a:grpSpLocks/>
            </p:cNvGrpSpPr>
            <p:nvPr/>
          </p:nvGrpSpPr>
          <p:grpSpPr bwMode="auto">
            <a:xfrm>
              <a:off x="1974" y="1660"/>
              <a:ext cx="453" cy="1453"/>
              <a:chOff x="567" y="1661"/>
              <a:chExt cx="453" cy="1043"/>
            </a:xfrm>
          </p:grpSpPr>
          <p:sp>
            <p:nvSpPr>
              <p:cNvPr id="14705" name="Line 369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06" name="Line 370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07" name="Line 371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08" name="Line 372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09" name="Line 373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10" name="Line 374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11" name="Line 375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12" name="Line 376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13" name="Line 377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14" name="Line 378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15" name="Line 379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16" name="Line 380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17" name="Line 381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18" name="Line 382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19" name="Line 383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20" name="Line 384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21" name="Line 385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22" name="Line 386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23" name="Line 387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24" name="Line 388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25" name="Line 389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26" name="Line 390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27" name="Line 391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728" name="Rectangle 392"/>
            <p:cNvSpPr>
              <a:spLocks noChangeArrowheads="1"/>
            </p:cNvSpPr>
            <p:nvPr/>
          </p:nvSpPr>
          <p:spPr bwMode="auto">
            <a:xfrm>
              <a:off x="1973" y="3113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1" name="Group 419"/>
          <p:cNvGrpSpPr>
            <a:grpSpLocks/>
          </p:cNvGrpSpPr>
          <p:nvPr/>
        </p:nvGrpSpPr>
        <p:grpSpPr bwMode="auto">
          <a:xfrm>
            <a:off x="2339975" y="2563813"/>
            <a:ext cx="720725" cy="2593975"/>
            <a:chOff x="1655" y="1660"/>
            <a:chExt cx="454" cy="1634"/>
          </a:xfrm>
        </p:grpSpPr>
        <p:grpSp>
          <p:nvGrpSpPr>
            <p:cNvPr id="22" name="Group 394"/>
            <p:cNvGrpSpPr>
              <a:grpSpLocks/>
            </p:cNvGrpSpPr>
            <p:nvPr/>
          </p:nvGrpSpPr>
          <p:grpSpPr bwMode="auto">
            <a:xfrm>
              <a:off x="1656" y="1660"/>
              <a:ext cx="453" cy="1498"/>
              <a:chOff x="567" y="1661"/>
              <a:chExt cx="453" cy="1043"/>
            </a:xfrm>
          </p:grpSpPr>
          <p:sp>
            <p:nvSpPr>
              <p:cNvPr id="14731" name="Line 395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32" name="Line 396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33" name="Line 397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34" name="Line 398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35" name="Line 399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36" name="Line 400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37" name="Line 401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38" name="Line 402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39" name="Line 403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40" name="Line 404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41" name="Line 405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42" name="Line 406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43" name="Line 407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44" name="Line 408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45" name="Line 409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46" name="Line 410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47" name="Line 411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48" name="Line 412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49" name="Line 413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50" name="Line 414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51" name="Line 415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52" name="Line 416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53" name="Line 417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754" name="Rectangle 418"/>
            <p:cNvSpPr>
              <a:spLocks noChangeArrowheads="1"/>
            </p:cNvSpPr>
            <p:nvPr/>
          </p:nvSpPr>
          <p:spPr bwMode="auto">
            <a:xfrm>
              <a:off x="1655" y="3158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3" name="Group 472"/>
          <p:cNvGrpSpPr>
            <a:grpSpLocks/>
          </p:cNvGrpSpPr>
          <p:nvPr/>
        </p:nvGrpSpPr>
        <p:grpSpPr bwMode="auto">
          <a:xfrm>
            <a:off x="2339975" y="2565400"/>
            <a:ext cx="720725" cy="2665413"/>
            <a:chOff x="2472" y="1660"/>
            <a:chExt cx="454" cy="1679"/>
          </a:xfrm>
        </p:grpSpPr>
        <p:grpSp>
          <p:nvGrpSpPr>
            <p:cNvPr id="24" name="Group 446"/>
            <p:cNvGrpSpPr>
              <a:grpSpLocks/>
            </p:cNvGrpSpPr>
            <p:nvPr/>
          </p:nvGrpSpPr>
          <p:grpSpPr bwMode="auto">
            <a:xfrm>
              <a:off x="2473" y="1660"/>
              <a:ext cx="453" cy="1543"/>
              <a:chOff x="567" y="1661"/>
              <a:chExt cx="453" cy="1043"/>
            </a:xfrm>
          </p:grpSpPr>
          <p:sp>
            <p:nvSpPr>
              <p:cNvPr id="14783" name="Line 447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84" name="Line 448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85" name="Line 449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86" name="Line 450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87" name="Line 451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88" name="Line 452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89" name="Line 453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90" name="Line 454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91" name="Line 455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92" name="Line 456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93" name="Line 457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94" name="Line 458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95" name="Line 459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96" name="Line 460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97" name="Line 461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98" name="Line 462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99" name="Line 463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00" name="Line 464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01" name="Line 465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02" name="Line 466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03" name="Line 467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04" name="Line 468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05" name="Line 469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806" name="Rectangle 470"/>
            <p:cNvSpPr>
              <a:spLocks noChangeArrowheads="1"/>
            </p:cNvSpPr>
            <p:nvPr/>
          </p:nvSpPr>
          <p:spPr bwMode="auto">
            <a:xfrm>
              <a:off x="2472" y="3203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5" name="Group 525"/>
          <p:cNvGrpSpPr>
            <a:grpSpLocks/>
          </p:cNvGrpSpPr>
          <p:nvPr/>
        </p:nvGrpSpPr>
        <p:grpSpPr bwMode="auto">
          <a:xfrm>
            <a:off x="2339975" y="2565400"/>
            <a:ext cx="720725" cy="2735263"/>
            <a:chOff x="1519" y="1616"/>
            <a:chExt cx="454" cy="1723"/>
          </a:xfrm>
        </p:grpSpPr>
        <p:grpSp>
          <p:nvGrpSpPr>
            <p:cNvPr id="26" name="Group 500"/>
            <p:cNvGrpSpPr>
              <a:grpSpLocks/>
            </p:cNvGrpSpPr>
            <p:nvPr/>
          </p:nvGrpSpPr>
          <p:grpSpPr bwMode="auto">
            <a:xfrm>
              <a:off x="1520" y="1616"/>
              <a:ext cx="453" cy="1587"/>
              <a:chOff x="567" y="1661"/>
              <a:chExt cx="453" cy="1043"/>
            </a:xfrm>
          </p:grpSpPr>
          <p:sp>
            <p:nvSpPr>
              <p:cNvPr id="14837" name="Line 501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38" name="Line 502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39" name="Line 503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40" name="Line 504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41" name="Line 505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42" name="Line 506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43" name="Line 507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44" name="Line 508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45" name="Line 509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46" name="Line 510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47" name="Line 511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48" name="Line 512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49" name="Line 513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50" name="Line 514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51" name="Line 515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52" name="Line 516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53" name="Line 517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54" name="Line 518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55" name="Line 519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56" name="Line 520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57" name="Line 521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58" name="Line 522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59" name="Line 523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860" name="Rectangle 524"/>
            <p:cNvSpPr>
              <a:spLocks noChangeArrowheads="1"/>
            </p:cNvSpPr>
            <p:nvPr/>
          </p:nvSpPr>
          <p:spPr bwMode="auto">
            <a:xfrm>
              <a:off x="1519" y="3203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7" name="Group 445"/>
          <p:cNvGrpSpPr>
            <a:grpSpLocks/>
          </p:cNvGrpSpPr>
          <p:nvPr/>
        </p:nvGrpSpPr>
        <p:grpSpPr bwMode="auto">
          <a:xfrm>
            <a:off x="2339975" y="2565400"/>
            <a:ext cx="720725" cy="2809875"/>
            <a:chOff x="1338" y="1660"/>
            <a:chExt cx="454" cy="1770"/>
          </a:xfrm>
        </p:grpSpPr>
        <p:grpSp>
          <p:nvGrpSpPr>
            <p:cNvPr id="28" name="Group 420"/>
            <p:cNvGrpSpPr>
              <a:grpSpLocks/>
            </p:cNvGrpSpPr>
            <p:nvPr/>
          </p:nvGrpSpPr>
          <p:grpSpPr bwMode="auto">
            <a:xfrm>
              <a:off x="1339" y="1660"/>
              <a:ext cx="453" cy="1634"/>
              <a:chOff x="567" y="1661"/>
              <a:chExt cx="453" cy="1043"/>
            </a:xfrm>
          </p:grpSpPr>
          <p:sp>
            <p:nvSpPr>
              <p:cNvPr id="14757" name="Line 421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58" name="Line 422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59" name="Line 423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60" name="Line 424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61" name="Line 425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62" name="Line 426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63" name="Line 427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64" name="Line 428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65" name="Line 429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66" name="Line 430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67" name="Line 431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68" name="Line 432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69" name="Line 433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70" name="Line 434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71" name="Line 435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72" name="Line 436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73" name="Line 437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74" name="Line 438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75" name="Line 439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76" name="Line 440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77" name="Line 441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78" name="Line 442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779" name="Line 443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780" name="Rectangle 444"/>
            <p:cNvSpPr>
              <a:spLocks noChangeArrowheads="1"/>
            </p:cNvSpPr>
            <p:nvPr/>
          </p:nvSpPr>
          <p:spPr bwMode="auto">
            <a:xfrm>
              <a:off x="1338" y="3294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9" name="Group 471"/>
          <p:cNvGrpSpPr>
            <a:grpSpLocks/>
          </p:cNvGrpSpPr>
          <p:nvPr/>
        </p:nvGrpSpPr>
        <p:grpSpPr bwMode="auto">
          <a:xfrm>
            <a:off x="2339975" y="2565400"/>
            <a:ext cx="720725" cy="2881313"/>
            <a:chOff x="1927" y="1660"/>
            <a:chExt cx="454" cy="1815"/>
          </a:xfrm>
        </p:grpSpPr>
        <p:grpSp>
          <p:nvGrpSpPr>
            <p:cNvPr id="30" name="Group 316"/>
            <p:cNvGrpSpPr>
              <a:grpSpLocks/>
            </p:cNvGrpSpPr>
            <p:nvPr/>
          </p:nvGrpSpPr>
          <p:grpSpPr bwMode="auto">
            <a:xfrm>
              <a:off x="1928" y="1660"/>
              <a:ext cx="453" cy="1679"/>
              <a:chOff x="567" y="1661"/>
              <a:chExt cx="453" cy="1043"/>
            </a:xfrm>
          </p:grpSpPr>
          <p:sp>
            <p:nvSpPr>
              <p:cNvPr id="14653" name="Line 317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54" name="Line 318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55" name="Line 319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56" name="Line 320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57" name="Line 321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58" name="Line 322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59" name="Line 323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60" name="Line 324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61" name="Line 325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62" name="Line 326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63" name="Line 327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64" name="Line 328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65" name="Line 329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66" name="Line 330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67" name="Line 331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68" name="Line 332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69" name="Line 333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70" name="Line 334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71" name="Line 335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72" name="Line 336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73" name="Line 337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74" name="Line 338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675" name="Line 339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676" name="Rectangle 340"/>
            <p:cNvSpPr>
              <a:spLocks noChangeArrowheads="1"/>
            </p:cNvSpPr>
            <p:nvPr/>
          </p:nvSpPr>
          <p:spPr bwMode="auto">
            <a:xfrm>
              <a:off x="1927" y="3339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1" name="Group 526"/>
          <p:cNvGrpSpPr>
            <a:grpSpLocks/>
          </p:cNvGrpSpPr>
          <p:nvPr/>
        </p:nvGrpSpPr>
        <p:grpSpPr bwMode="auto">
          <a:xfrm>
            <a:off x="2339975" y="2565400"/>
            <a:ext cx="720725" cy="2952750"/>
            <a:chOff x="1882" y="1661"/>
            <a:chExt cx="454" cy="1860"/>
          </a:xfrm>
        </p:grpSpPr>
        <p:grpSp>
          <p:nvGrpSpPr>
            <p:cNvPr id="14729" name="Group 474"/>
            <p:cNvGrpSpPr>
              <a:grpSpLocks/>
            </p:cNvGrpSpPr>
            <p:nvPr/>
          </p:nvGrpSpPr>
          <p:grpSpPr bwMode="auto">
            <a:xfrm>
              <a:off x="1883" y="1661"/>
              <a:ext cx="453" cy="1724"/>
              <a:chOff x="567" y="1661"/>
              <a:chExt cx="453" cy="1043"/>
            </a:xfrm>
          </p:grpSpPr>
          <p:sp>
            <p:nvSpPr>
              <p:cNvPr id="14811" name="Line 475"/>
              <p:cNvSpPr>
                <a:spLocks noChangeShapeType="1"/>
              </p:cNvSpPr>
              <p:nvPr/>
            </p:nvSpPr>
            <p:spPr bwMode="auto">
              <a:xfrm flipH="1">
                <a:off x="567" y="1661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12" name="Line 476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13" name="Line 477"/>
              <p:cNvSpPr>
                <a:spLocks noChangeShapeType="1"/>
              </p:cNvSpPr>
              <p:nvPr/>
            </p:nvSpPr>
            <p:spPr bwMode="auto">
              <a:xfrm flipH="1">
                <a:off x="567" y="1751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14" name="Line 478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15" name="Line 479"/>
              <p:cNvSpPr>
                <a:spLocks noChangeShapeType="1"/>
              </p:cNvSpPr>
              <p:nvPr/>
            </p:nvSpPr>
            <p:spPr bwMode="auto">
              <a:xfrm flipH="1">
                <a:off x="567" y="184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16" name="Line 480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17" name="Line 481"/>
              <p:cNvSpPr>
                <a:spLocks noChangeShapeType="1"/>
              </p:cNvSpPr>
              <p:nvPr/>
            </p:nvSpPr>
            <p:spPr bwMode="auto">
              <a:xfrm flipH="1">
                <a:off x="567" y="1932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18" name="Line 482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19" name="Line 483"/>
              <p:cNvSpPr>
                <a:spLocks noChangeShapeType="1"/>
              </p:cNvSpPr>
              <p:nvPr/>
            </p:nvSpPr>
            <p:spPr bwMode="auto">
              <a:xfrm flipH="1">
                <a:off x="567" y="202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20" name="Line 484"/>
              <p:cNvSpPr>
                <a:spLocks noChangeShapeType="1"/>
              </p:cNvSpPr>
              <p:nvPr/>
            </p:nvSpPr>
            <p:spPr bwMode="auto">
              <a:xfrm>
                <a:off x="567" y="206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21" name="Line 485"/>
              <p:cNvSpPr>
                <a:spLocks noChangeShapeType="1"/>
              </p:cNvSpPr>
              <p:nvPr/>
            </p:nvSpPr>
            <p:spPr bwMode="auto">
              <a:xfrm flipH="1">
                <a:off x="567" y="2113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22" name="Line 486"/>
              <p:cNvSpPr>
                <a:spLocks noChangeShapeType="1"/>
              </p:cNvSpPr>
              <p:nvPr/>
            </p:nvSpPr>
            <p:spPr bwMode="auto">
              <a:xfrm>
                <a:off x="567" y="2159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23" name="Line 487"/>
              <p:cNvSpPr>
                <a:spLocks noChangeShapeType="1"/>
              </p:cNvSpPr>
              <p:nvPr/>
            </p:nvSpPr>
            <p:spPr bwMode="auto">
              <a:xfrm flipH="1">
                <a:off x="567" y="2204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24" name="Line 488"/>
              <p:cNvSpPr>
                <a:spLocks noChangeShapeType="1"/>
              </p:cNvSpPr>
              <p:nvPr/>
            </p:nvSpPr>
            <p:spPr bwMode="auto">
              <a:xfrm>
                <a:off x="567" y="2250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25" name="Line 489"/>
              <p:cNvSpPr>
                <a:spLocks noChangeShapeType="1"/>
              </p:cNvSpPr>
              <p:nvPr/>
            </p:nvSpPr>
            <p:spPr bwMode="auto">
              <a:xfrm flipH="1">
                <a:off x="567" y="2295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26" name="Line 490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27" name="Line 491"/>
              <p:cNvSpPr>
                <a:spLocks noChangeShapeType="1"/>
              </p:cNvSpPr>
              <p:nvPr/>
            </p:nvSpPr>
            <p:spPr bwMode="auto">
              <a:xfrm flipH="1">
                <a:off x="567" y="238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28" name="Line 492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29" name="Line 493"/>
              <p:cNvSpPr>
                <a:spLocks noChangeShapeType="1"/>
              </p:cNvSpPr>
              <p:nvPr/>
            </p:nvSpPr>
            <p:spPr bwMode="auto">
              <a:xfrm flipH="1">
                <a:off x="567" y="2476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30" name="Line 494"/>
              <p:cNvSpPr>
                <a:spLocks noChangeShapeType="1"/>
              </p:cNvSpPr>
              <p:nvPr/>
            </p:nvSpPr>
            <p:spPr bwMode="auto">
              <a:xfrm>
                <a:off x="567" y="2522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31" name="Line 495"/>
              <p:cNvSpPr>
                <a:spLocks noChangeShapeType="1"/>
              </p:cNvSpPr>
              <p:nvPr/>
            </p:nvSpPr>
            <p:spPr bwMode="auto">
              <a:xfrm flipH="1">
                <a:off x="567" y="2567"/>
                <a:ext cx="453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32" name="Line 496"/>
              <p:cNvSpPr>
                <a:spLocks noChangeShapeType="1"/>
              </p:cNvSpPr>
              <p:nvPr/>
            </p:nvSpPr>
            <p:spPr bwMode="auto">
              <a:xfrm>
                <a:off x="567" y="2613"/>
                <a:ext cx="45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4833" name="Line 497"/>
              <p:cNvSpPr>
                <a:spLocks noChangeShapeType="1"/>
              </p:cNvSpPr>
              <p:nvPr/>
            </p:nvSpPr>
            <p:spPr bwMode="auto">
              <a:xfrm flipH="1">
                <a:off x="793" y="2659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4834" name="Rectangle 498"/>
            <p:cNvSpPr>
              <a:spLocks noChangeArrowheads="1"/>
            </p:cNvSpPr>
            <p:nvPr/>
          </p:nvSpPr>
          <p:spPr bwMode="auto">
            <a:xfrm>
              <a:off x="1882" y="3385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2051050" y="2565400"/>
            <a:ext cx="1223963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4863" name="Line 527"/>
          <p:cNvSpPr>
            <a:spLocks noChangeShapeType="1"/>
          </p:cNvSpPr>
          <p:nvPr/>
        </p:nvSpPr>
        <p:spPr bwMode="auto">
          <a:xfrm>
            <a:off x="3059113" y="42211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4864" name="Line 528"/>
          <p:cNvSpPr>
            <a:spLocks noChangeShapeType="1"/>
          </p:cNvSpPr>
          <p:nvPr/>
        </p:nvSpPr>
        <p:spPr bwMode="auto">
          <a:xfrm>
            <a:off x="3132138" y="53006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2698750" y="5445125"/>
            <a:ext cx="0" cy="685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 flipV="1">
            <a:off x="2698750" y="4759325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aphicFrame>
        <p:nvGraphicFramePr>
          <p:cNvPr id="14382" name="Object 46"/>
          <p:cNvGraphicFramePr>
            <a:graphicFrameLocks noChangeAspect="1"/>
          </p:cNvGraphicFramePr>
          <p:nvPr/>
        </p:nvGraphicFramePr>
        <p:xfrm>
          <a:off x="1979613" y="4797425"/>
          <a:ext cx="4048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9" imgW="215640" imgH="266400" progId="Equation.3">
                  <p:embed/>
                </p:oleObj>
              </mc:Choice>
              <mc:Fallback>
                <p:oleObj name="Equation" r:id="rId9" imgW="215640" imgH="26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97425"/>
                        <a:ext cx="4048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0" name="Line 44"/>
          <p:cNvSpPr>
            <a:spLocks noChangeShapeType="1"/>
          </p:cNvSpPr>
          <p:nvPr/>
        </p:nvSpPr>
        <p:spPr bwMode="auto">
          <a:xfrm flipV="1">
            <a:off x="2698750" y="1879600"/>
            <a:ext cx="0" cy="685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2698750" y="25654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1962150" y="2781300"/>
          <a:ext cx="4492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11" imgW="215640" imgH="241200" progId="Equation.3">
                  <p:embed/>
                </p:oleObj>
              </mc:Choice>
              <mc:Fallback>
                <p:oleObj name="Equation" r:id="rId11" imgW="2156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2781300"/>
                        <a:ext cx="4492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66" name="Object 530"/>
          <p:cNvGraphicFramePr>
            <a:graphicFrameLocks noChangeAspect="1"/>
          </p:cNvGraphicFramePr>
          <p:nvPr/>
        </p:nvGraphicFramePr>
        <p:xfrm>
          <a:off x="5003800" y="3954463"/>
          <a:ext cx="863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13" imgW="419040" imgH="393480" progId="Equation.3">
                  <p:embed/>
                </p:oleObj>
              </mc:Choice>
              <mc:Fallback>
                <p:oleObj name="Equation" r:id="rId13" imgW="41904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954463"/>
                        <a:ext cx="8636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867" name="Object 531"/>
              <p:cNvSpPr txBox="1"/>
              <p:nvPr/>
            </p:nvSpPr>
            <p:spPr bwMode="auto">
              <a:xfrm>
                <a:off x="5938838" y="3978275"/>
                <a:ext cx="2520950" cy="819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r-H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r-H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hr-H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hr-H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14867" name="Object 5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8838" y="3978275"/>
                <a:ext cx="2520950" cy="81915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30" name="Group 547"/>
          <p:cNvGrpSpPr>
            <a:grpSpLocks/>
          </p:cNvGrpSpPr>
          <p:nvPr/>
        </p:nvGrpSpPr>
        <p:grpSpPr bwMode="auto">
          <a:xfrm>
            <a:off x="1692275" y="3789363"/>
            <a:ext cx="2016125" cy="1158875"/>
            <a:chOff x="1066" y="2387"/>
            <a:chExt cx="1270" cy="730"/>
          </a:xfrm>
        </p:grpSpPr>
        <p:sp>
          <p:nvSpPr>
            <p:cNvPr id="14418" name="Rectangle 82"/>
            <p:cNvSpPr>
              <a:spLocks noChangeArrowheads="1"/>
            </p:cNvSpPr>
            <p:nvPr/>
          </p:nvSpPr>
          <p:spPr bwMode="auto">
            <a:xfrm>
              <a:off x="1474" y="2659"/>
              <a:ext cx="453" cy="13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grpSp>
          <p:nvGrpSpPr>
            <p:cNvPr id="14755" name="Group 535"/>
            <p:cNvGrpSpPr>
              <a:grpSpLocks/>
            </p:cNvGrpSpPr>
            <p:nvPr/>
          </p:nvGrpSpPr>
          <p:grpSpPr bwMode="auto">
            <a:xfrm>
              <a:off x="1066" y="2568"/>
              <a:ext cx="730" cy="402"/>
              <a:chOff x="2835" y="1026"/>
              <a:chExt cx="730" cy="402"/>
            </a:xfrm>
          </p:grpSpPr>
          <p:sp>
            <p:nvSpPr>
              <p:cNvPr id="14868" name="Rectangle 532"/>
              <p:cNvSpPr>
                <a:spLocks noChangeArrowheads="1"/>
              </p:cNvSpPr>
              <p:nvPr/>
            </p:nvSpPr>
            <p:spPr bwMode="auto">
              <a:xfrm rot="5400000">
                <a:off x="2999" y="862"/>
                <a:ext cx="402" cy="7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7000">
                    <a:solidFill>
                      <a:srgbClr val="FF9999"/>
                    </a:solidFill>
                    <a:sym typeface="Wingdings 2" pitchFamily="18" charset="2"/>
                  </a:rPr>
                  <a:t></a:t>
                </a:r>
              </a:p>
            </p:txBody>
          </p:sp>
          <p:sp>
            <p:nvSpPr>
              <p:cNvPr id="14870" name="Freeform 534"/>
              <p:cNvSpPr>
                <a:spLocks/>
              </p:cNvSpPr>
              <p:nvPr/>
            </p:nvSpPr>
            <p:spPr bwMode="auto">
              <a:xfrm>
                <a:off x="3018" y="1099"/>
                <a:ext cx="229" cy="77"/>
              </a:xfrm>
              <a:custGeom>
                <a:avLst/>
                <a:gdLst/>
                <a:ahLst/>
                <a:cxnLst>
                  <a:cxn ang="0">
                    <a:pos x="203" y="77"/>
                  </a:cxn>
                  <a:cxn ang="0">
                    <a:pos x="32" y="69"/>
                  </a:cxn>
                  <a:cxn ang="0">
                    <a:pos x="8" y="61"/>
                  </a:cxn>
                  <a:cxn ang="0">
                    <a:pos x="16" y="12"/>
                  </a:cxn>
                  <a:cxn ang="0">
                    <a:pos x="178" y="21"/>
                  </a:cxn>
                  <a:cxn ang="0">
                    <a:pos x="203" y="77"/>
                  </a:cxn>
                </a:cxnLst>
                <a:rect l="0" t="0" r="r" b="b"/>
                <a:pathLst>
                  <a:path w="229" h="77">
                    <a:moveTo>
                      <a:pt x="203" y="77"/>
                    </a:moveTo>
                    <a:cubicBezTo>
                      <a:pt x="128" y="62"/>
                      <a:pt x="128" y="62"/>
                      <a:pt x="32" y="69"/>
                    </a:cubicBezTo>
                    <a:cubicBezTo>
                      <a:pt x="24" y="66"/>
                      <a:pt x="10" y="69"/>
                      <a:pt x="8" y="61"/>
                    </a:cubicBezTo>
                    <a:cubicBezTo>
                      <a:pt x="4" y="45"/>
                      <a:pt x="0" y="16"/>
                      <a:pt x="16" y="12"/>
                    </a:cubicBezTo>
                    <a:cubicBezTo>
                      <a:pt x="69" y="0"/>
                      <a:pt x="124" y="18"/>
                      <a:pt x="178" y="21"/>
                    </a:cubicBezTo>
                    <a:cubicBezTo>
                      <a:pt x="219" y="34"/>
                      <a:pt x="229" y="39"/>
                      <a:pt x="203" y="7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grpSp>
          <p:nvGrpSpPr>
            <p:cNvPr id="14756" name="Group 542"/>
            <p:cNvGrpSpPr>
              <a:grpSpLocks/>
            </p:cNvGrpSpPr>
            <p:nvPr/>
          </p:nvGrpSpPr>
          <p:grpSpPr bwMode="auto">
            <a:xfrm>
              <a:off x="1690" y="2387"/>
              <a:ext cx="646" cy="730"/>
              <a:chOff x="4105" y="1162"/>
              <a:chExt cx="646" cy="730"/>
            </a:xfrm>
          </p:grpSpPr>
          <p:sp>
            <p:nvSpPr>
              <p:cNvPr id="14875" name="Rectangle 539"/>
              <p:cNvSpPr>
                <a:spLocks noChangeArrowheads="1"/>
              </p:cNvSpPr>
              <p:nvPr/>
            </p:nvSpPr>
            <p:spPr bwMode="auto">
              <a:xfrm rot="10800000">
                <a:off x="4105" y="1162"/>
                <a:ext cx="646" cy="7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7000">
                    <a:solidFill>
                      <a:srgbClr val="FF9999"/>
                    </a:solidFill>
                    <a:sym typeface="Wingdings 2" pitchFamily="18" charset="2"/>
                  </a:rPr>
                  <a:t></a:t>
                </a:r>
              </a:p>
            </p:txBody>
          </p:sp>
          <p:sp>
            <p:nvSpPr>
              <p:cNvPr id="14876" name="Freeform 540"/>
              <p:cNvSpPr>
                <a:spLocks/>
              </p:cNvSpPr>
              <p:nvPr/>
            </p:nvSpPr>
            <p:spPr bwMode="auto">
              <a:xfrm>
                <a:off x="4377" y="1434"/>
                <a:ext cx="217" cy="46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71" y="40"/>
                  </a:cxn>
                  <a:cxn ang="0">
                    <a:pos x="162" y="16"/>
                  </a:cxn>
                  <a:cxn ang="0">
                    <a:pos x="114" y="0"/>
                  </a:cxn>
                  <a:cxn ang="0">
                    <a:pos x="49" y="8"/>
                  </a:cxn>
                  <a:cxn ang="0">
                    <a:pos x="0" y="40"/>
                  </a:cxn>
                </a:cxnLst>
                <a:rect l="0" t="0" r="r" b="b"/>
                <a:pathLst>
                  <a:path w="179" h="63">
                    <a:moveTo>
                      <a:pt x="0" y="40"/>
                    </a:moveTo>
                    <a:cubicBezTo>
                      <a:pt x="64" y="54"/>
                      <a:pt x="87" y="63"/>
                      <a:pt x="171" y="40"/>
                    </a:cubicBezTo>
                    <a:cubicBezTo>
                      <a:pt x="179" y="38"/>
                      <a:pt x="169" y="21"/>
                      <a:pt x="162" y="16"/>
                    </a:cubicBezTo>
                    <a:cubicBezTo>
                      <a:pt x="148" y="6"/>
                      <a:pt x="114" y="0"/>
                      <a:pt x="114" y="0"/>
                    </a:cubicBezTo>
                    <a:cubicBezTo>
                      <a:pt x="92" y="3"/>
                      <a:pt x="70" y="2"/>
                      <a:pt x="49" y="8"/>
                    </a:cubicBezTo>
                    <a:cubicBezTo>
                      <a:pt x="28" y="14"/>
                      <a:pt x="21" y="40"/>
                      <a:pt x="0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4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"/>
                                        <p:tgtEl>
                                          <p:spTgt spid="14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0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"/>
                            </p:stCondLst>
                            <p:childTnLst>
                              <p:par>
                                <p:cTn id="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10"/>
                            </p:stCondLst>
                            <p:childTnLst>
                              <p:par>
                                <p:cTn id="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10"/>
                            </p:stCondLst>
                            <p:childTnLst>
                              <p:par>
                                <p:cTn id="4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"/>
                            </p:stCondLst>
                            <p:childTnLst>
                              <p:par>
                                <p:cTn id="5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10"/>
                            </p:stCondLst>
                            <p:childTnLst>
                              <p:par>
                                <p:cTn id="5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10"/>
                            </p:stCondLst>
                            <p:childTnLst>
                              <p:par>
                                <p:cTn id="5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10"/>
                            </p:stCondLst>
                            <p:childTnLst>
                              <p:par>
                                <p:cTn id="5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10"/>
                            </p:stCondLst>
                            <p:childTnLst>
                              <p:par>
                                <p:cTn id="6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10"/>
                            </p:stCondLst>
                            <p:childTnLst>
                              <p:par>
                                <p:cTn id="6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10"/>
                            </p:stCondLst>
                            <p:childTnLst>
                              <p:par>
                                <p:cTn id="6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1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1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91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41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5" grpId="0" animBg="1"/>
      <p:bldP spid="14386" grpId="0"/>
      <p:bldP spid="14375" grpId="0" animBg="1"/>
      <p:bldP spid="14863" grpId="0" animBg="1"/>
      <p:bldP spid="14864" grpId="0" animBg="1"/>
      <p:bldP spid="14377" grpId="0" animBg="1"/>
      <p:bldP spid="14378" grpId="0" animBg="1"/>
      <p:bldP spid="14380" grpId="0" animBg="1"/>
      <p:bldP spid="143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686952" y="476250"/>
            <a:ext cx="29715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r-HR" sz="4000" dirty="0"/>
              <a:t>Sila napetosti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7453313" y="3141663"/>
            <a:ext cx="215900" cy="215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7669213" y="328612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7597775" y="4294188"/>
            <a:ext cx="142875" cy="28733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5581650" y="3141663"/>
            <a:ext cx="19431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5724525" y="3573463"/>
            <a:ext cx="7207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7669213" y="3502025"/>
            <a:ext cx="0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 rot="-1300385">
            <a:off x="5292725" y="3862388"/>
            <a:ext cx="431800" cy="217487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133" name="Freeform 13"/>
          <p:cNvSpPr>
            <a:spLocks/>
          </p:cNvSpPr>
          <p:nvPr/>
        </p:nvSpPr>
        <p:spPr bwMode="auto">
          <a:xfrm>
            <a:off x="4140200" y="3357563"/>
            <a:ext cx="3313113" cy="1296987"/>
          </a:xfrm>
          <a:custGeom>
            <a:avLst/>
            <a:gdLst/>
            <a:ahLst/>
            <a:cxnLst>
              <a:cxn ang="0">
                <a:pos x="0" y="1980"/>
              </a:cxn>
              <a:cxn ang="0">
                <a:pos x="4680" y="1980"/>
              </a:cxn>
              <a:cxn ang="0">
                <a:pos x="4680" y="0"/>
              </a:cxn>
              <a:cxn ang="0">
                <a:pos x="0" y="1980"/>
              </a:cxn>
            </a:cxnLst>
            <a:rect l="0" t="0" r="r" b="b"/>
            <a:pathLst>
              <a:path w="4680" h="1980">
                <a:moveTo>
                  <a:pt x="0" y="1980"/>
                </a:moveTo>
                <a:lnTo>
                  <a:pt x="4680" y="1980"/>
                </a:lnTo>
                <a:lnTo>
                  <a:pt x="4680" y="0"/>
                </a:lnTo>
                <a:lnTo>
                  <a:pt x="0" y="198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5795963" y="321468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7669213" y="36449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1547813" y="5086350"/>
            <a:ext cx="576262" cy="5762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V="1">
            <a:off x="1547813" y="3284538"/>
            <a:ext cx="5762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 flipV="1">
            <a:off x="1835150" y="32845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1835150" y="5086350"/>
            <a:ext cx="0" cy="79216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1835150" y="3286125"/>
            <a:ext cx="0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1835150" y="4294188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1835150" y="45085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1835150" y="2493963"/>
            <a:ext cx="0" cy="792162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48" name="Rectangle 28"/>
          <p:cNvSpPr>
            <a:spLocks noChangeArrowheads="1"/>
          </p:cNvSpPr>
          <p:nvPr/>
        </p:nvSpPr>
        <p:spPr bwMode="auto">
          <a:xfrm>
            <a:off x="1908175" y="335597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5149" name="Rectangle 29"/>
          <p:cNvSpPr>
            <a:spLocks noChangeArrowheads="1"/>
          </p:cNvSpPr>
          <p:nvPr/>
        </p:nvSpPr>
        <p:spPr bwMode="auto">
          <a:xfrm>
            <a:off x="1835150" y="57340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G</a:t>
            </a:r>
          </a:p>
        </p:txBody>
      </p:sp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1835150" y="2420938"/>
            <a:ext cx="56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ov</a:t>
            </a:r>
            <a:endParaRPr lang="hr-HR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  <p:bldP spid="5127" grpId="0" animBg="1"/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/>
      <p:bldP spid="5135" grpId="0"/>
      <p:bldP spid="5137" grpId="0" animBg="1"/>
      <p:bldP spid="5138" grpId="0" animBg="1"/>
      <p:bldP spid="5139" grpId="0" animBg="1"/>
      <p:bldP spid="5140" grpId="0" animBg="1"/>
      <p:bldP spid="5141" grpId="0" animBg="1"/>
      <p:bldP spid="5145" grpId="0" animBg="1"/>
      <p:bldP spid="5146" grpId="0"/>
      <p:bldP spid="5147" grpId="0" animBg="1"/>
      <p:bldP spid="5148" grpId="0"/>
      <p:bldP spid="5149" grpId="0"/>
      <p:bldP spid="51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Sila napetosti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Silu koja se javlja kao posljedica rastezanja niti nazivamo </a:t>
            </a:r>
            <a:r>
              <a:rPr lang="hr-HR" u="sng" dirty="0"/>
              <a:t>sila napetosti</a:t>
            </a:r>
            <a:r>
              <a:rPr lang="hr-HR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0" name="Freeform 26"/>
          <p:cNvSpPr>
            <a:spLocks/>
          </p:cNvSpPr>
          <p:nvPr/>
        </p:nvSpPr>
        <p:spPr bwMode="auto">
          <a:xfrm>
            <a:off x="4427538" y="2565400"/>
            <a:ext cx="3313112" cy="12954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2087" y="0"/>
              </a:cxn>
              <a:cxn ang="0">
                <a:pos x="2087" y="816"/>
              </a:cxn>
              <a:cxn ang="0">
                <a:pos x="0" y="816"/>
              </a:cxn>
            </a:cxnLst>
            <a:rect l="0" t="0" r="r" b="b"/>
            <a:pathLst>
              <a:path w="2087" h="816">
                <a:moveTo>
                  <a:pt x="0" y="816"/>
                </a:moveTo>
                <a:lnTo>
                  <a:pt x="2087" y="0"/>
                </a:lnTo>
                <a:lnTo>
                  <a:pt x="2087" y="816"/>
                </a:lnTo>
                <a:lnTo>
                  <a:pt x="0" y="816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/>
              <a:t>Sila podloge</a:t>
            </a:r>
          </a:p>
        </p:txBody>
      </p:sp>
      <p:graphicFrame>
        <p:nvGraphicFramePr>
          <p:cNvPr id="6154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2268538" y="40767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76700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87450" y="3429000"/>
            <a:ext cx="2089150" cy="576263"/>
          </a:xfrm>
          <a:prstGeom prst="rect">
            <a:avLst/>
          </a:prstGeom>
          <a:gradFill rotWithShape="1">
            <a:gsLst>
              <a:gs pos="0">
                <a:srgbClr val="FF0000">
                  <a:alpha val="58000"/>
                </a:srgbClr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763713" y="3068638"/>
            <a:ext cx="936625" cy="3603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195513" y="3429000"/>
            <a:ext cx="0" cy="8651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195513" y="2565400"/>
            <a:ext cx="0" cy="865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 rot="-1311775">
            <a:off x="5940425" y="2708275"/>
            <a:ext cx="936625" cy="3603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6443663" y="3068638"/>
            <a:ext cx="215900" cy="576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6227763" y="2492375"/>
            <a:ext cx="21590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6300788" y="2060575"/>
          <a:ext cx="409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5" imgW="215640" imgH="241200" progId="Equation.3">
                  <p:embed/>
                </p:oleObj>
              </mc:Choice>
              <mc:Fallback>
                <p:oleObj name="Equation" r:id="rId5" imgW="2156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060575"/>
                        <a:ext cx="409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659563" y="3284538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284538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2268538" y="2349500"/>
          <a:ext cx="409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9" imgW="215640" imgH="241200" progId="Equation.3">
                  <p:embed/>
                </p:oleObj>
              </mc:Choice>
              <mc:Fallback>
                <p:oleObj name="Equation" r:id="rId9" imgW="2156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349500"/>
                        <a:ext cx="409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0" grpId="0" animBg="1"/>
      <p:bldP spid="6150" grpId="0" animBg="1"/>
      <p:bldP spid="6151" grpId="0" animBg="1"/>
      <p:bldP spid="6152" grpId="0" animBg="1"/>
      <p:bldP spid="6153" grpId="0" animBg="1"/>
      <p:bldP spid="6161" grpId="0" animBg="1"/>
      <p:bldP spid="6162" grpId="0" animBg="1"/>
      <p:bldP spid="61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95288" y="349161"/>
            <a:ext cx="77103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/>
            <a:r>
              <a:rPr lang="hr-HR" sz="2400" b="1" dirty="0"/>
              <a:t>Primjer 1: </a:t>
            </a:r>
            <a:r>
              <a:rPr lang="hr-HR" sz="2400" dirty="0"/>
              <a:t>Ovjesimo li o elastičnu oprugu duljine 20 cm uteg </a:t>
            </a:r>
          </a:p>
          <a:p>
            <a:pPr marL="342900" indent="-342900"/>
            <a:r>
              <a:rPr lang="hr-HR" sz="2400" dirty="0"/>
              <a:t>mase 400 g njezina se duljina poveća na 35 cm. Kolika je </a:t>
            </a:r>
          </a:p>
          <a:p>
            <a:pPr marL="342900" indent="-342900"/>
            <a:r>
              <a:rPr lang="hr-HR" sz="2400" dirty="0"/>
              <a:t>konstanta elastičnosti</a:t>
            </a:r>
            <a:r>
              <a:rPr lang="hr-HR" dirty="0"/>
              <a:t> </a:t>
            </a:r>
            <a:r>
              <a:rPr lang="hr-HR" sz="2400" dirty="0"/>
              <a:t>opruge?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95288" y="1555750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39750" y="2062163"/>
            <a:ext cx="14811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l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en-GB" sz="2400">
                <a:latin typeface="Times New Roman" pitchFamily="18" charset="0"/>
              </a:rPr>
              <a:t>20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en-GB" sz="2400">
                <a:latin typeface="Times New Roman" pitchFamily="18" charset="0"/>
              </a:rPr>
              <a:t>cm</a:t>
            </a:r>
            <a:endParaRPr lang="hr-HR" sz="2400">
              <a:latin typeface="Times New Roman" pitchFamily="18" charset="0"/>
            </a:endParaRPr>
          </a:p>
          <a:p>
            <a:r>
              <a:rPr lang="hr-HR" sz="2400" i="1">
                <a:latin typeface="Times New Roman" pitchFamily="18" charset="0"/>
              </a:rPr>
              <a:t>m = </a:t>
            </a:r>
            <a:r>
              <a:rPr lang="hr-HR" sz="2400">
                <a:latin typeface="Times New Roman" pitchFamily="18" charset="0"/>
              </a:rPr>
              <a:t>400 g</a:t>
            </a:r>
            <a:endParaRPr lang="hr-HR" sz="2400" i="1">
              <a:latin typeface="Times New Roman" pitchFamily="18" charset="0"/>
            </a:endParaRPr>
          </a:p>
          <a:p>
            <a:r>
              <a:rPr lang="hr-HR" sz="2400" i="1">
                <a:latin typeface="Times New Roman" pitchFamily="18" charset="0"/>
              </a:rPr>
              <a:t>l = </a:t>
            </a:r>
            <a:r>
              <a:rPr lang="hr-HR" sz="2400">
                <a:latin typeface="Times New Roman" pitchFamily="18" charset="0"/>
              </a:rPr>
              <a:t>35 cm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611188" y="3284538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68313" y="3355975"/>
            <a:ext cx="830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k = ?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66725" y="3860800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el</a:t>
            </a:r>
            <a:r>
              <a:rPr lang="hr-HR" sz="2400" i="1">
                <a:latin typeface="Times New Roman" pitchFamily="18" charset="0"/>
              </a:rPr>
              <a:t> = ks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466725" y="4364038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el</a:t>
            </a:r>
            <a:r>
              <a:rPr lang="hr-HR" sz="2400" i="1">
                <a:latin typeface="Times New Roman" pitchFamily="18" charset="0"/>
              </a:rPr>
              <a:t> = G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95288" y="4941888"/>
            <a:ext cx="1169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ks = mg</a:t>
            </a: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1547813" y="50133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476375" y="49418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s</a:t>
            </a: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538163" y="5589588"/>
          <a:ext cx="108108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469800" imgH="368280" progId="Equation.3">
                  <p:embed/>
                </p:oleObj>
              </mc:Choice>
              <mc:Fallback>
                <p:oleObj name="Equation" r:id="rId3" imgW="46980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589588"/>
                        <a:ext cx="108108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2338388" y="4364038"/>
            <a:ext cx="128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 = l – l</a:t>
            </a:r>
            <a:r>
              <a:rPr lang="hr-HR" sz="2400" i="1" baseline="-25000">
                <a:latin typeface="Times New Roman" pitchFamily="18" charset="0"/>
              </a:rPr>
              <a:t>o 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482850" y="486886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0,35 m – 0,20 m</a:t>
            </a:r>
            <a:r>
              <a:rPr lang="hr-HR" sz="2400" i="1" baseline="-25000">
                <a:latin typeface="Times New Roman" pitchFamily="18" charset="0"/>
              </a:rPr>
              <a:t> 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2266950" y="5300663"/>
            <a:ext cx="150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 =</a:t>
            </a:r>
            <a:r>
              <a:rPr lang="hr-HR" sz="2400">
                <a:latin typeface="Times New Roman" pitchFamily="18" charset="0"/>
              </a:rPr>
              <a:t> 0,15 m</a:t>
            </a:r>
            <a:endParaRPr lang="hr-HR" sz="2400" i="1">
              <a:latin typeface="Times New Roman" pitchFamily="18" charset="0"/>
            </a:endParaRPr>
          </a:p>
        </p:txBody>
      </p:sp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5364163" y="3860800"/>
          <a:ext cx="324008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1384200" imgH="419040" progId="Equation.3">
                  <p:embed/>
                </p:oleObj>
              </mc:Choice>
              <mc:Fallback>
                <p:oleObj name="Equation" r:id="rId5" imgW="138420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324008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364163" y="5013325"/>
            <a:ext cx="214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k = </a:t>
            </a:r>
            <a:r>
              <a:rPr lang="hr-HR" sz="2400">
                <a:latin typeface="Times New Roman" pitchFamily="18" charset="0"/>
              </a:rPr>
              <a:t>26,16 N m</a:t>
            </a:r>
            <a:r>
              <a:rPr lang="hr-HR" sz="2400" baseline="30000">
                <a:latin typeface="Times New Roman" pitchFamily="18" charset="0"/>
              </a:rPr>
              <a:t>-1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1835150" y="2060575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i="1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0,20 m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1835150" y="2420938"/>
            <a:ext cx="143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i="1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0,40 kg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1763713" y="2781300"/>
            <a:ext cx="137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i="1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0,35 m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2482850" y="3860800"/>
            <a:ext cx="81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1" grpId="0" animBg="1"/>
      <p:bldP spid="11272" grpId="0"/>
      <p:bldP spid="11273" grpId="0"/>
      <p:bldP spid="11274" grpId="0"/>
      <p:bldP spid="11275" grpId="0"/>
      <p:bldP spid="11276" grpId="0" animBg="1"/>
      <p:bldP spid="11277" grpId="0"/>
      <p:bldP spid="11282" grpId="0"/>
      <p:bldP spid="11285" grpId="0"/>
      <p:bldP spid="11286" grpId="0"/>
      <p:bldP spid="11287" grpId="0"/>
      <p:bldP spid="11288" grpId="0"/>
      <p:bldP spid="112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0825" y="260350"/>
            <a:ext cx="813145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hr-HR" sz="2400" b="1" dirty="0"/>
              <a:t>Primjer 2: </a:t>
            </a:r>
            <a:r>
              <a:rPr lang="hr-HR" sz="2400" dirty="0"/>
              <a:t>Uteg mase 100 g ovjesimo o nit zanemarive mase. </a:t>
            </a:r>
          </a:p>
          <a:p>
            <a:pPr marL="342900" indent="-342900"/>
            <a:r>
              <a:rPr lang="hr-HR" sz="2400" dirty="0"/>
              <a:t>Kolika je napetost niti pri: a) ovjesu tijela, b) ovjesu niti? </a:t>
            </a:r>
          </a:p>
          <a:p>
            <a:pPr marL="342900" indent="-342900"/>
            <a:r>
              <a:rPr lang="hr-HR" sz="2400" dirty="0"/>
              <a:t>Kolika je napetost niti u svakom od ovih slučajeva ako je njezina </a:t>
            </a:r>
          </a:p>
          <a:p>
            <a:pPr marL="342900" indent="-342900"/>
            <a:r>
              <a:rPr lang="hr-HR" sz="2400" dirty="0"/>
              <a:t>masa 10 g?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23850" y="1773238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95288" y="2179638"/>
            <a:ext cx="1487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t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100</a:t>
            </a:r>
            <a:r>
              <a:rPr lang="hr-HR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g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466725" y="2636838"/>
            <a:ext cx="6119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762125" y="2178050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i="1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0,100 kg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39750" y="28527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a)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950913" y="4006850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1311275" y="400685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239838" y="5735638"/>
            <a:ext cx="142875" cy="3603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1311275" y="5735638"/>
            <a:ext cx="0" cy="576262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1311275" y="5159375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463800" y="4313238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Nt</a:t>
            </a:r>
            <a:r>
              <a:rPr lang="hr-HR" sz="2400" i="1">
                <a:latin typeface="Times New Roman" pitchFamily="18" charset="0"/>
              </a:rPr>
              <a:t> = G</a:t>
            </a:r>
            <a:r>
              <a:rPr lang="hr-HR" sz="2400" i="1" baseline="-25000">
                <a:latin typeface="Times New Roman" pitchFamily="18" charset="0"/>
              </a:rPr>
              <a:t>t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463800" y="4816475"/>
            <a:ext cx="142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Nt</a:t>
            </a:r>
            <a:r>
              <a:rPr lang="hr-HR" sz="2400" i="1">
                <a:latin typeface="Times New Roman" pitchFamily="18" charset="0"/>
              </a:rPr>
              <a:t> = m</a:t>
            </a:r>
            <a:r>
              <a:rPr lang="hr-HR" sz="2400" i="1" baseline="-25000">
                <a:latin typeface="Times New Roman" pitchFamily="18" charset="0"/>
              </a:rPr>
              <a:t>t</a:t>
            </a:r>
            <a:r>
              <a:rPr lang="hr-HR" sz="2400" i="1">
                <a:latin typeface="Times New Roman" pitchFamily="18" charset="0"/>
              </a:rPr>
              <a:t> g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851275" y="484505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0,100 kg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9,81 m s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</a:rPr>
              <a:t>-2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2484438" y="5348288"/>
            <a:ext cx="190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Nt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0,981 N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1311275" y="4006850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1311275" y="5230813"/>
          <a:ext cx="504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241200" imgH="241200" progId="Equation.3">
                  <p:embed/>
                </p:oleObj>
              </mc:Choice>
              <mc:Fallback>
                <p:oleObj name="Equation" r:id="rId3" imgW="2412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5230813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508625" y="2854325"/>
            <a:ext cx="2684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Nn</a:t>
            </a:r>
            <a:r>
              <a:rPr lang="hr-HR" sz="2400" i="1">
                <a:latin typeface="Times New Roman" pitchFamily="18" charset="0"/>
              </a:rPr>
              <a:t> = F</a:t>
            </a:r>
            <a:r>
              <a:rPr lang="hr-HR" sz="2400" i="1" baseline="-25000">
                <a:latin typeface="Times New Roman" pitchFamily="18" charset="0"/>
              </a:rPr>
              <a:t>Nt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0,981 N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5148263" y="2852738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b)</a:t>
            </a:r>
          </a:p>
        </p:txBody>
      </p:sp>
      <p:graphicFrame>
        <p:nvGraphicFramePr>
          <p:cNvPr id="12331" name="Object 43"/>
          <p:cNvGraphicFramePr>
            <a:graphicFrameLocks noChangeAspect="1"/>
          </p:cNvGraphicFramePr>
          <p:nvPr/>
        </p:nvGraphicFramePr>
        <p:xfrm>
          <a:off x="1382713" y="5949950"/>
          <a:ext cx="3794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5949950"/>
                        <a:ext cx="3794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3" name="Object 45"/>
          <p:cNvGraphicFramePr>
            <a:graphicFrameLocks noChangeAspect="1"/>
          </p:cNvGraphicFramePr>
          <p:nvPr/>
        </p:nvGraphicFramePr>
        <p:xfrm>
          <a:off x="1311275" y="4078288"/>
          <a:ext cx="5048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7" imgW="253800" imgH="241200" progId="Equation.3">
                  <p:embed/>
                </p:oleObj>
              </mc:Choice>
              <mc:Fallback>
                <p:oleObj name="Equation" r:id="rId7" imgW="2538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4078288"/>
                        <a:ext cx="5048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3541713" y="2178050"/>
            <a:ext cx="139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10 g</a:t>
            </a:r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4910138" y="2178050"/>
            <a:ext cx="153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0,010 kg</a:t>
            </a:r>
          </a:p>
        </p:txBody>
      </p:sp>
      <p:sp>
        <p:nvSpPr>
          <p:cNvPr id="12341" name="Line 53"/>
          <p:cNvSpPr>
            <a:spLocks noChangeShapeType="1"/>
          </p:cNvSpPr>
          <p:nvPr/>
        </p:nvSpPr>
        <p:spPr bwMode="auto">
          <a:xfrm>
            <a:off x="1311275" y="3430588"/>
            <a:ext cx="0" cy="576262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12343" name="Object 55"/>
          <p:cNvGraphicFramePr>
            <a:graphicFrameLocks noChangeAspect="1"/>
          </p:cNvGraphicFramePr>
          <p:nvPr/>
        </p:nvGraphicFramePr>
        <p:xfrm>
          <a:off x="1382713" y="3359150"/>
          <a:ext cx="454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9" imgW="228600" imgH="241200" progId="Equation.3">
                  <p:embed/>
                </p:oleObj>
              </mc:Choice>
              <mc:Fallback>
                <p:oleObj name="Equation" r:id="rId9" imgW="2286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3359150"/>
                        <a:ext cx="4540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5" grpId="0" animBg="1"/>
      <p:bldP spid="12296" grpId="0"/>
      <p:bldP spid="12297" grpId="0"/>
      <p:bldP spid="12298" grpId="0" animBg="1"/>
      <p:bldP spid="12299" grpId="0" animBg="1"/>
      <p:bldP spid="12300" grpId="0" animBg="1"/>
      <p:bldP spid="12301" grpId="0" animBg="1"/>
      <p:bldP spid="12302" grpId="0" animBg="1"/>
      <p:bldP spid="12306" grpId="0"/>
      <p:bldP spid="12307" grpId="0"/>
      <p:bldP spid="12308" grpId="0"/>
      <p:bldP spid="12309" grpId="0"/>
      <p:bldP spid="12310" grpId="0" animBg="1"/>
      <p:bldP spid="12315" grpId="0"/>
      <p:bldP spid="12316" grpId="0"/>
      <p:bldP spid="12340" grpId="0"/>
      <p:bldP spid="123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98475" y="9080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a’)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27050" y="220503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b’)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971550" y="908050"/>
            <a:ext cx="190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Nt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0,981 N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958850" y="2205038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Nn</a:t>
            </a:r>
            <a:r>
              <a:rPr lang="hr-HR" sz="2400" i="1">
                <a:latin typeface="Times New Roman" pitchFamily="18" charset="0"/>
              </a:rPr>
              <a:t> = G</a:t>
            </a:r>
            <a:r>
              <a:rPr lang="hr-HR" sz="2400" i="1" baseline="-25000">
                <a:latin typeface="Times New Roman" pitchFamily="18" charset="0"/>
              </a:rPr>
              <a:t>t</a:t>
            </a:r>
            <a:r>
              <a:rPr lang="hr-HR" sz="2400" i="1">
                <a:latin typeface="Times New Roman" pitchFamily="18" charset="0"/>
              </a:rPr>
              <a:t> + G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971550" y="2781300"/>
            <a:ext cx="227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Nn</a:t>
            </a:r>
            <a:r>
              <a:rPr lang="hr-HR" sz="2400" i="1">
                <a:latin typeface="Times New Roman" pitchFamily="18" charset="0"/>
              </a:rPr>
              <a:t> = (m</a:t>
            </a:r>
            <a:r>
              <a:rPr lang="hr-HR" sz="2400" i="1" baseline="-25000">
                <a:latin typeface="Times New Roman" pitchFamily="18" charset="0"/>
              </a:rPr>
              <a:t>t</a:t>
            </a:r>
            <a:r>
              <a:rPr lang="hr-HR" sz="2400" i="1">
                <a:latin typeface="Times New Roman" pitchFamily="18" charset="0"/>
              </a:rPr>
              <a:t> + m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r>
              <a:rPr lang="hr-HR" sz="2400" i="1">
                <a:latin typeface="Times New Roman" pitchFamily="18" charset="0"/>
              </a:rPr>
              <a:t>)g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700338" y="2205038"/>
            <a:ext cx="178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i="1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= m</a:t>
            </a:r>
            <a:r>
              <a:rPr lang="hr-HR" sz="2400" i="1" baseline="-25000">
                <a:latin typeface="Times New Roman" pitchFamily="18" charset="0"/>
              </a:rPr>
              <a:t>t</a:t>
            </a:r>
            <a:r>
              <a:rPr lang="hr-HR" sz="2400" i="1">
                <a:latin typeface="Times New Roman" pitchFamily="18" charset="0"/>
              </a:rPr>
              <a:t> g+ m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r>
              <a:rPr lang="hr-HR" sz="2400" i="1">
                <a:latin typeface="Times New Roman" pitchFamily="18" charset="0"/>
              </a:rPr>
              <a:t>g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132138" y="2852738"/>
            <a:ext cx="422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(0,100 </a:t>
            </a:r>
            <a:r>
              <a:rPr lang="hr-HR" sz="2400" i="1">
                <a:latin typeface="Times New Roman" pitchFamily="18" charset="0"/>
              </a:rPr>
              <a:t>+ </a:t>
            </a:r>
            <a:r>
              <a:rPr lang="hr-HR" sz="2400">
                <a:latin typeface="Times New Roman" pitchFamily="18" charset="0"/>
              </a:rPr>
              <a:t>0,010) kg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9,81 m s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</a:rPr>
              <a:t>-2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971550" y="3357563"/>
            <a:ext cx="194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Nn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1,079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8" grpId="0"/>
      <p:bldP spid="15369" grpId="0"/>
      <p:bldP spid="15370" grpId="0"/>
      <p:bldP spid="153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098" name="Picture 2" descr="Slikovni rezultat za pitan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68" y="321297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21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298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Office Theme</vt:lpstr>
      <vt:lpstr>Equation</vt:lpstr>
      <vt:lpstr>Elastična sila, sila napetosti i sila podloge</vt:lpstr>
      <vt:lpstr>PowerPoint Presentation</vt:lpstr>
      <vt:lpstr>PowerPoint Presentation</vt:lpstr>
      <vt:lpstr>Sila napetosti</vt:lpstr>
      <vt:lpstr>Sila podloge</vt:lpstr>
      <vt:lpstr>PowerPoint Presentation</vt:lpstr>
      <vt:lpstr>PowerPoint Presentation</vt:lpstr>
      <vt:lpstr>PowerPoint Presentation</vt:lpstr>
      <vt:lpstr>Pitanja?</vt:lpstr>
      <vt:lpstr>Ponovimo...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Elastična sila, sila napetosti i sila podloge</dc:title>
  <dc:creator>Vlatko</dc:creator>
  <cp:lastModifiedBy>Vlatko</cp:lastModifiedBy>
  <cp:revision>7</cp:revision>
  <dcterms:created xsi:type="dcterms:W3CDTF">2014-11-27T18:49:41Z</dcterms:created>
  <dcterms:modified xsi:type="dcterms:W3CDTF">2021-11-29T09:20:17Z</dcterms:modified>
</cp:coreProperties>
</file>