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662D-2707-45E0-82D3-708CB7CD0FDF}" type="datetimeFigureOut">
              <a:rPr lang="sr-Latn-CS" smtClean="0"/>
              <a:pPr/>
              <a:t>7.4.2022.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5BD5-E03E-4AD8-9C31-AD465EC70E02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662D-2707-45E0-82D3-708CB7CD0FDF}" type="datetimeFigureOut">
              <a:rPr lang="sr-Latn-CS" smtClean="0"/>
              <a:pPr/>
              <a:t>7.4.2022.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5BD5-E03E-4AD8-9C31-AD465EC70E02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662D-2707-45E0-82D3-708CB7CD0FDF}" type="datetimeFigureOut">
              <a:rPr lang="sr-Latn-CS" smtClean="0"/>
              <a:pPr/>
              <a:t>7.4.2022.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5BD5-E03E-4AD8-9C31-AD465EC70E02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662D-2707-45E0-82D3-708CB7CD0FDF}" type="datetimeFigureOut">
              <a:rPr lang="sr-Latn-CS" smtClean="0"/>
              <a:pPr/>
              <a:t>7.4.2022.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5BD5-E03E-4AD8-9C31-AD465EC70E02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662D-2707-45E0-82D3-708CB7CD0FDF}" type="datetimeFigureOut">
              <a:rPr lang="sr-Latn-CS" smtClean="0"/>
              <a:pPr/>
              <a:t>7.4.2022.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5BD5-E03E-4AD8-9C31-AD465EC70E02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662D-2707-45E0-82D3-708CB7CD0FDF}" type="datetimeFigureOut">
              <a:rPr lang="sr-Latn-CS" smtClean="0"/>
              <a:pPr/>
              <a:t>7.4.2022.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5BD5-E03E-4AD8-9C31-AD465EC70E02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662D-2707-45E0-82D3-708CB7CD0FDF}" type="datetimeFigureOut">
              <a:rPr lang="sr-Latn-CS" smtClean="0"/>
              <a:pPr/>
              <a:t>7.4.2022.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5BD5-E03E-4AD8-9C31-AD465EC70E02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662D-2707-45E0-82D3-708CB7CD0FDF}" type="datetimeFigureOut">
              <a:rPr lang="sr-Latn-CS" smtClean="0"/>
              <a:pPr/>
              <a:t>7.4.2022.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5BD5-E03E-4AD8-9C31-AD465EC70E02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662D-2707-45E0-82D3-708CB7CD0FDF}" type="datetimeFigureOut">
              <a:rPr lang="sr-Latn-CS" smtClean="0"/>
              <a:pPr/>
              <a:t>7.4.2022.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5BD5-E03E-4AD8-9C31-AD465EC70E02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662D-2707-45E0-82D3-708CB7CD0FDF}" type="datetimeFigureOut">
              <a:rPr lang="sr-Latn-CS" smtClean="0"/>
              <a:pPr/>
              <a:t>7.4.2022.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5BD5-E03E-4AD8-9C31-AD465EC70E02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662D-2707-45E0-82D3-708CB7CD0FDF}" type="datetimeFigureOut">
              <a:rPr lang="sr-Latn-CS" smtClean="0"/>
              <a:pPr/>
              <a:t>7.4.2022.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5BD5-E03E-4AD8-9C31-AD465EC70E02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A662D-2707-45E0-82D3-708CB7CD0FDF}" type="datetimeFigureOut">
              <a:rPr lang="sr-Latn-CS" smtClean="0"/>
              <a:pPr/>
              <a:t>7.4.2022.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A5BD5-E03E-4AD8-9C31-AD465EC70E02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1176-D374-4409-B483-B533A86B3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ELEKTROSTATIKA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E36BF8C-168B-4BCF-8BD3-48AD8B0574DD}"/>
              </a:ext>
            </a:extLst>
          </p:cNvPr>
          <p:cNvSpPr txBox="1">
            <a:spLocks/>
          </p:cNvSpPr>
          <p:nvPr/>
        </p:nvSpPr>
        <p:spPr>
          <a:xfrm>
            <a:off x="6372200" y="5805264"/>
            <a:ext cx="2400332" cy="5955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1600" dirty="0"/>
              <a:t>Srednja škola Valpovo</a:t>
            </a:r>
          </a:p>
          <a:p>
            <a:r>
              <a:rPr lang="hr-HR" sz="1600" dirty="0"/>
              <a:t>Vlatko Vujnovac</a:t>
            </a:r>
          </a:p>
          <a:p>
            <a:endParaRPr lang="hr-HR" sz="1600" dirty="0"/>
          </a:p>
        </p:txBody>
      </p:sp>
    </p:spTree>
    <p:extLst>
      <p:ext uri="{BB962C8B-B14F-4D97-AF65-F5344CB8AC3E}">
        <p14:creationId xmlns:p14="http://schemas.microsoft.com/office/powerpoint/2010/main" val="7926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Elektrostatska indukcija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Naziva se još i influencija.</a:t>
            </a:r>
          </a:p>
          <a:p>
            <a:pPr>
              <a:buNone/>
            </a:pPr>
            <a:endParaRPr lang="hr-HR" dirty="0"/>
          </a:p>
          <a:p>
            <a:r>
              <a:rPr lang="hr-HR" dirty="0"/>
              <a:t>Razdvajanje naboja u vodiču kada mu se približi električki nabijeno tijelo nazivamo </a:t>
            </a:r>
            <a:r>
              <a:rPr lang="hr-HR" dirty="0">
                <a:solidFill>
                  <a:srgbClr val="FF0000"/>
                </a:solidFill>
              </a:rPr>
              <a:t>elektrostatska indukcija</a:t>
            </a:r>
            <a:r>
              <a:rPr lang="hr-HR" dirty="0"/>
              <a:t> ili </a:t>
            </a:r>
            <a:r>
              <a:rPr lang="hr-HR" dirty="0">
                <a:solidFill>
                  <a:srgbClr val="FF0000"/>
                </a:solidFill>
              </a:rPr>
              <a:t>influencija</a:t>
            </a:r>
            <a:r>
              <a:rPr lang="hr-HR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Polarizacija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Kada tijelu s polarnim molekulama približimo nabijeno tijelo, prema nabijenom se tijelu okreću oni dijelovi polarnih molekula kojima je naboj suprotan naboju nabijenog tijela.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Pitanja?</a:t>
            </a:r>
          </a:p>
        </p:txBody>
      </p:sp>
      <p:pic>
        <p:nvPicPr>
          <p:cNvPr id="1026" name="Picture 2" descr="http://www.elumont.rs/slike/pvc-stolarija-najcesca-pitanj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4" y="2857496"/>
            <a:ext cx="1838325" cy="2828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Ponovimo...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r-HR" dirty="0"/>
              <a:t>Definiraj količinu naboja.</a:t>
            </a:r>
          </a:p>
          <a:p>
            <a:r>
              <a:rPr lang="hr-HR" dirty="0"/>
              <a:t>Nabroji vrste naboja.</a:t>
            </a:r>
          </a:p>
          <a:p>
            <a:r>
              <a:rPr lang="hr-HR" dirty="0"/>
              <a:t>Opiši elektroskop.</a:t>
            </a:r>
          </a:p>
          <a:p>
            <a:r>
              <a:rPr lang="hr-HR" dirty="0"/>
              <a:t>Definiraj zakon očuvanja naboja.</a:t>
            </a:r>
          </a:p>
          <a:p>
            <a:r>
              <a:rPr lang="hr-HR" dirty="0"/>
              <a:t>Opiši kvantiziranost naboja.</a:t>
            </a:r>
          </a:p>
          <a:p>
            <a:r>
              <a:rPr lang="hr-HR" dirty="0"/>
              <a:t>Nabroji nositelje naboja.</a:t>
            </a:r>
          </a:p>
          <a:p>
            <a:r>
              <a:rPr lang="hr-HR" dirty="0"/>
              <a:t>Definiraj vodiče i izolatore.</a:t>
            </a:r>
          </a:p>
          <a:p>
            <a:r>
              <a:rPr lang="hr-HR" dirty="0"/>
              <a:t>Objasni elektrostatsku indukciju.</a:t>
            </a:r>
          </a:p>
          <a:p>
            <a:r>
              <a:rPr lang="hr-HR" dirty="0"/>
              <a:t>Objasni pojavu polarizacije.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12955"/>
          </a:xfrm>
        </p:spPr>
        <p:txBody>
          <a:bodyPr>
            <a:normAutofit/>
          </a:bodyPr>
          <a:lstStyle/>
          <a:p>
            <a:r>
              <a:rPr lang="hr-HR" dirty="0"/>
              <a:t>Električni naboj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2200" y="5805264"/>
            <a:ext cx="2400332" cy="595560"/>
          </a:xfrm>
        </p:spPr>
        <p:txBody>
          <a:bodyPr>
            <a:normAutofit lnSpcReduction="10000"/>
          </a:bodyPr>
          <a:lstStyle/>
          <a:p>
            <a:r>
              <a:rPr lang="hr-HR" sz="1600" dirty="0"/>
              <a:t>Srednja škola Valpovo</a:t>
            </a:r>
          </a:p>
          <a:p>
            <a:r>
              <a:rPr lang="hr-HR" sz="1600" dirty="0"/>
              <a:t>Vlatko Vujnovac</a:t>
            </a:r>
          </a:p>
          <a:p>
            <a:endParaRPr lang="hr-HR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Količina naboja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Fizikala veličina koju obilježavamo s </a:t>
            </a:r>
            <a:r>
              <a:rPr lang="hr-HR" dirty="0">
                <a:solidFill>
                  <a:srgbClr val="FF0000"/>
                </a:solidFill>
              </a:rPr>
              <a:t>Q</a:t>
            </a:r>
            <a:r>
              <a:rPr lang="hr-HR" dirty="0"/>
              <a:t> ili </a:t>
            </a:r>
            <a:r>
              <a:rPr lang="hr-HR" dirty="0">
                <a:solidFill>
                  <a:srgbClr val="FF0000"/>
                </a:solidFill>
              </a:rPr>
              <a:t>q.</a:t>
            </a:r>
          </a:p>
          <a:p>
            <a:pPr>
              <a:buNone/>
            </a:pPr>
            <a:endParaRPr lang="hr-HR" dirty="0"/>
          </a:p>
          <a:p>
            <a:r>
              <a:rPr lang="hr-HR" dirty="0"/>
              <a:t>Mjerna jedinica za količinu naboja je </a:t>
            </a:r>
            <a:r>
              <a:rPr lang="hr-HR" dirty="0">
                <a:solidFill>
                  <a:srgbClr val="FF0000"/>
                </a:solidFill>
              </a:rPr>
              <a:t>kulon (C).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Vrste elektičnog naboja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Pozitivni (</a:t>
            </a:r>
            <a:r>
              <a:rPr lang="hr-HR" dirty="0">
                <a:solidFill>
                  <a:srgbClr val="FF0000"/>
                </a:solidFill>
              </a:rPr>
              <a:t>+</a:t>
            </a:r>
            <a:r>
              <a:rPr lang="hr-HR" dirty="0"/>
              <a:t>)</a:t>
            </a:r>
          </a:p>
          <a:p>
            <a:pPr>
              <a:buNone/>
            </a:pPr>
            <a:endParaRPr lang="hr-HR" dirty="0"/>
          </a:p>
          <a:p>
            <a:r>
              <a:rPr lang="hr-HR" dirty="0"/>
              <a:t>Negativni (</a:t>
            </a:r>
            <a:r>
              <a:rPr lang="hr-HR" dirty="0">
                <a:solidFill>
                  <a:srgbClr val="FF0000"/>
                </a:solidFill>
              </a:rPr>
              <a:t>-</a:t>
            </a:r>
            <a:r>
              <a:rPr lang="hr-HR" dirty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Elektroskop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14932" cy="4525963"/>
          </a:xfrm>
        </p:spPr>
        <p:txBody>
          <a:bodyPr>
            <a:normAutofit fontScale="92500" lnSpcReduction="20000"/>
          </a:bodyPr>
          <a:lstStyle/>
          <a:p>
            <a:r>
              <a:rPr lang="hr-HR" dirty="0"/>
              <a:t>Uređaj koji nam služi kako bi saznali je li neko tijelo naelektrizirano.</a:t>
            </a:r>
          </a:p>
          <a:p>
            <a:r>
              <a:rPr lang="hr-HR" dirty="0"/>
              <a:t>Sastoji se od metalog štapa na stalku i listića. Na gornjem dijelu štapa nalazi se kuglica ili ploča.</a:t>
            </a:r>
          </a:p>
          <a:p>
            <a:r>
              <a:rPr lang="hr-HR" dirty="0"/>
              <a:t>Princip rada: Kad naeletriziranim tijelom dodirnemo kuglicu listić se otkloni od štapa.</a:t>
            </a:r>
          </a:p>
        </p:txBody>
      </p:sp>
      <p:pic>
        <p:nvPicPr>
          <p:cNvPr id="18434" name="Picture 2" descr="http://www2.arnes.si/%7Eosljjk6/fizika/fizika_9/f_fizika_9/elek_naboj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2500306"/>
            <a:ext cx="2727622" cy="24003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Očuvanje električnog naboja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Zakon očuvanja naboja: </a:t>
            </a:r>
          </a:p>
          <a:p>
            <a:pPr algn="ctr">
              <a:buNone/>
            </a:pPr>
            <a:r>
              <a:rPr lang="hr-HR" dirty="0">
                <a:solidFill>
                  <a:srgbClr val="FF0000"/>
                </a:solidFill>
              </a:rPr>
              <a:t>Ukupni naboj je očuvan!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Kvantiziranost električnog naboja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/>
              <a:t>Količina naboja na naelektriziranim tijelima je uvijek višekratnik od 1,6 * 10</a:t>
            </a:r>
            <a:r>
              <a:rPr lang="hr-HR" baseline="30000" dirty="0"/>
              <a:t>-19</a:t>
            </a:r>
            <a:r>
              <a:rPr lang="hr-HR" dirty="0"/>
              <a:t> C.</a:t>
            </a:r>
          </a:p>
          <a:p>
            <a:r>
              <a:rPr lang="hr-HR" dirty="0"/>
              <a:t>To je elementarna količina naboja ili kvant električnog naboja.</a:t>
            </a:r>
          </a:p>
          <a:p>
            <a:r>
              <a:rPr lang="hr-HR" dirty="0"/>
              <a:t>Elementarni naboj obilježavamo s </a:t>
            </a:r>
            <a:r>
              <a:rPr lang="hr-HR" dirty="0">
                <a:solidFill>
                  <a:srgbClr val="FF0000"/>
                </a:solidFill>
              </a:rPr>
              <a:t>e</a:t>
            </a:r>
            <a:r>
              <a:rPr lang="hr-HR" dirty="0"/>
              <a:t>.</a:t>
            </a:r>
          </a:p>
          <a:p>
            <a:pPr algn="ctr">
              <a:buNone/>
            </a:pPr>
            <a:r>
              <a:rPr lang="hr-HR" dirty="0">
                <a:solidFill>
                  <a:srgbClr val="FF0000"/>
                </a:solidFill>
              </a:rPr>
              <a:t>e= 1,6 * 10</a:t>
            </a:r>
            <a:r>
              <a:rPr lang="hr-HR" baseline="30000" dirty="0">
                <a:solidFill>
                  <a:srgbClr val="FF0000"/>
                </a:solidFill>
              </a:rPr>
              <a:t>-19</a:t>
            </a:r>
            <a:r>
              <a:rPr lang="hr-HR" dirty="0">
                <a:solidFill>
                  <a:srgbClr val="FF0000"/>
                </a:solidFill>
              </a:rPr>
              <a:t> C</a:t>
            </a:r>
          </a:p>
          <a:p>
            <a:r>
              <a:rPr lang="hr-HR" dirty="0"/>
              <a:t>Naboj naelektizirnog tijela je: </a:t>
            </a:r>
          </a:p>
          <a:p>
            <a:pPr algn="ctr">
              <a:buNone/>
            </a:pPr>
            <a:r>
              <a:rPr lang="hr-HR" dirty="0">
                <a:solidFill>
                  <a:srgbClr val="FF0000"/>
                </a:solidFill>
              </a:rPr>
              <a:t>Q = N e</a:t>
            </a:r>
          </a:p>
          <a:p>
            <a:pPr>
              <a:buNone/>
            </a:pPr>
            <a:r>
              <a:rPr lang="hr-HR" dirty="0"/>
              <a:t>    gdje je N= +- 1, +-2, +-3 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Nositelji električnog naboja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Nositelji negativnog elementarnog naboja su </a:t>
            </a:r>
            <a:r>
              <a:rPr lang="hr-HR" dirty="0">
                <a:solidFill>
                  <a:srgbClr val="FF0000"/>
                </a:solidFill>
              </a:rPr>
              <a:t>elektroni</a:t>
            </a:r>
            <a:r>
              <a:rPr lang="hr-HR" dirty="0"/>
              <a:t>.</a:t>
            </a:r>
          </a:p>
          <a:p>
            <a:endParaRPr lang="hr-HR" dirty="0"/>
          </a:p>
          <a:p>
            <a:r>
              <a:rPr lang="hr-HR" dirty="0"/>
              <a:t>Nositelji pozitivnog elementarnog naboja su </a:t>
            </a:r>
            <a:r>
              <a:rPr lang="hr-HR" dirty="0">
                <a:solidFill>
                  <a:srgbClr val="FF0000"/>
                </a:solidFill>
              </a:rPr>
              <a:t>protoni</a:t>
            </a:r>
            <a:r>
              <a:rPr lang="hr-HR" dirty="0"/>
              <a:t>.</a:t>
            </a:r>
          </a:p>
          <a:p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Vodiči i izolatori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Tvari kojima se električni naboj može gibati nazivamo </a:t>
            </a:r>
            <a:r>
              <a:rPr lang="hr-HR" dirty="0">
                <a:solidFill>
                  <a:srgbClr val="FF0000"/>
                </a:solidFill>
              </a:rPr>
              <a:t>vodičima</a:t>
            </a:r>
            <a:r>
              <a:rPr lang="hr-HR" dirty="0"/>
              <a:t>.</a:t>
            </a:r>
          </a:p>
          <a:p>
            <a:pPr>
              <a:buNone/>
            </a:pPr>
            <a:endParaRPr lang="hr-HR" dirty="0"/>
          </a:p>
          <a:p>
            <a:r>
              <a:rPr lang="hr-HR" dirty="0"/>
              <a:t>Tvari kroz koje se električni naboj ne može gibati nazivamo </a:t>
            </a:r>
            <a:r>
              <a:rPr lang="hr-HR" dirty="0">
                <a:solidFill>
                  <a:srgbClr val="FF0000"/>
                </a:solidFill>
              </a:rPr>
              <a:t>izolatorima</a:t>
            </a:r>
            <a:r>
              <a:rPr lang="hr-HR" dirty="0"/>
              <a:t> (dielektricima).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300</Words>
  <Application>Microsoft Office PowerPoint</Application>
  <PresentationFormat>On-screen Show (4:3)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ELEKTROSTATIKA</vt:lpstr>
      <vt:lpstr>Električni naboj</vt:lpstr>
      <vt:lpstr>Količina naboja</vt:lpstr>
      <vt:lpstr>Vrste elektičnog naboja</vt:lpstr>
      <vt:lpstr>Elektroskop</vt:lpstr>
      <vt:lpstr>Očuvanje električnog naboja</vt:lpstr>
      <vt:lpstr>Kvantiziranost električnog naboja</vt:lpstr>
      <vt:lpstr>Nositelji električnog naboja</vt:lpstr>
      <vt:lpstr>Vodiči i izolatori</vt:lpstr>
      <vt:lpstr>Elektrostatska indukcija</vt:lpstr>
      <vt:lpstr>Polarizacija</vt:lpstr>
      <vt:lpstr>Pitanja?</vt:lpstr>
      <vt:lpstr>Ponovimo...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Električni naboj</dc:title>
  <dc:creator>Vlatko</dc:creator>
  <cp:lastModifiedBy>Vlatko Vujnovac</cp:lastModifiedBy>
  <cp:revision>14</cp:revision>
  <dcterms:created xsi:type="dcterms:W3CDTF">2014-09-06T12:32:02Z</dcterms:created>
  <dcterms:modified xsi:type="dcterms:W3CDTF">2022-04-07T15:47:02Z</dcterms:modified>
</cp:coreProperties>
</file>