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57" r:id="rId8"/>
    <p:sldId id="266" r:id="rId9"/>
    <p:sldId id="267" r:id="rId10"/>
    <p:sldId id="268" r:id="rId11"/>
    <p:sldId id="270" r:id="rId12"/>
    <p:sldId id="258" r:id="rId13"/>
    <p:sldId id="271" r:id="rId1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F372-852E-4035-B852-104165131362}" type="datetimeFigureOut">
              <a:rPr lang="sr-Latn-CS" smtClean="0"/>
              <a:pPr/>
              <a:t>2.5.2022.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172A-2CD8-4497-88E7-38EA5DEA0D3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Električni potencijal i napon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216" y="5877272"/>
            <a:ext cx="2399192" cy="648072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65812" y="476672"/>
            <a:ext cx="2358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 dirty="0"/>
              <a:t>Elektronvolt (eV):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485805" y="1324916"/>
            <a:ext cx="2172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 dirty="0">
                <a:latin typeface="Times New Roman" pitchFamily="18" charset="0"/>
              </a:rPr>
              <a:t>eV</a:t>
            </a:r>
            <a:r>
              <a:rPr lang="hr-HR" sz="2400" i="1" baseline="0" dirty="0">
                <a:latin typeface="Times New Roman" pitchFamily="18" charset="0"/>
              </a:rPr>
              <a:t> = </a:t>
            </a:r>
            <a:r>
              <a:rPr lang="hr-HR" sz="2400" baseline="0" dirty="0">
                <a:latin typeface="Times New Roman" pitchFamily="18" charset="0"/>
              </a:rPr>
              <a:t>1,6</a:t>
            </a:r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 baseline="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 dirty="0">
                <a:latin typeface="Times New Roman" pitchFamily="18" charset="0"/>
                <a:cs typeface="Times New Roman" pitchFamily="18" charset="0"/>
              </a:rPr>
              <a:t>-19</a:t>
            </a:r>
            <a:r>
              <a:rPr lang="hr-H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baseline="0" dirty="0">
                <a:latin typeface="Times New Roman" pitchFamily="18" charset="0"/>
                <a:cs typeface="Times New Roman" pitchFamily="18" charset="0"/>
              </a:rPr>
              <a:t>J</a:t>
            </a:r>
            <a:endParaRPr lang="hr-HR" sz="2400" baseline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5288" y="2325688"/>
            <a:ext cx="6880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800" baseline="0" dirty="0"/>
              <a:t>Veza između napona i jakosti električnog polja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5508625" y="3357563"/>
            <a:ext cx="198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W = Fd = Eqd</a:t>
            </a:r>
            <a:endParaRPr lang="hr-HR" sz="2400" i="1" baseline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5724525" y="3933825"/>
          <a:ext cx="10080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507960" imgH="406080" progId="Equation.3">
                  <p:embed/>
                </p:oleObj>
              </mc:Choice>
              <mc:Fallback>
                <p:oleObj name="Equation" r:id="rId3" imgW="50796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933825"/>
                        <a:ext cx="10080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5724525" y="4797425"/>
            <a:ext cx="110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U = Ed</a:t>
            </a:r>
            <a:endParaRPr lang="hr-HR" sz="2400" i="1" baseline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2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170178"/>
              </p:ext>
            </p:extLst>
          </p:nvPr>
        </p:nvGraphicFramePr>
        <p:xfrm>
          <a:off x="5795963" y="5516563"/>
          <a:ext cx="863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419040" imgH="368280" progId="Equation.3">
                  <p:embed/>
                </p:oleObj>
              </mc:Choice>
              <mc:Fallback>
                <p:oleObj name="Equation" r:id="rId5" imgW="4190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16563"/>
                        <a:ext cx="863600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6732588" y="5661025"/>
            <a:ext cx="1094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 dirty="0">
                <a:latin typeface="Times New Roman" pitchFamily="18" charset="0"/>
              </a:rPr>
              <a:t>[V m</a:t>
            </a:r>
            <a:r>
              <a:rPr lang="hr-HR" sz="2400" baseline="30000" dirty="0">
                <a:latin typeface="Times New Roman" pitchFamily="18" charset="0"/>
              </a:rPr>
              <a:t>-1</a:t>
            </a:r>
            <a:r>
              <a:rPr lang="hr-HR" sz="2400" baseline="0" dirty="0">
                <a:latin typeface="Times New Roman" pitchFamily="18" charset="0"/>
              </a:rPr>
              <a:t>]</a:t>
            </a:r>
            <a:endParaRPr lang="hr-HR" sz="2400" i="1" baseline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755650" y="3141663"/>
            <a:ext cx="3887788" cy="2303462"/>
            <a:chOff x="476" y="1979"/>
            <a:chExt cx="2449" cy="1451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930" y="2296"/>
              <a:ext cx="15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930" y="3067"/>
              <a:ext cx="1587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930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202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474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746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018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2290" y="197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baseline="0"/>
                <a:t>+</a:t>
              </a: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567" y="229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567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703" y="2296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476" y="256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 baseline="0">
                  <a:latin typeface="Times New Roman" pitchFamily="18" charset="0"/>
                </a:rPr>
                <a:t>d</a:t>
              </a:r>
              <a:endParaRPr lang="hr-HR" sz="2400" i="1" baseline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1020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020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2109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2109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293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293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837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1837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1565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565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2381" y="229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2381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1655" y="2296"/>
              <a:ext cx="91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graphicFrame>
          <p:nvGraphicFramePr>
            <p:cNvPr id="7203" name="Object 35"/>
            <p:cNvGraphicFramePr>
              <a:graphicFrameLocks noChangeAspect="1"/>
            </p:cNvGraphicFramePr>
            <p:nvPr/>
          </p:nvGraphicFramePr>
          <p:xfrm>
            <a:off x="1837" y="2432"/>
            <a:ext cx="23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432"/>
                          <a:ext cx="23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2517" y="306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2789" y="306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653" y="334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2699" y="33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2744" y="343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1610" y="23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 baseline="0">
                  <a:latin typeface="Times New Roman" pitchFamily="18" charset="0"/>
                </a:rPr>
                <a:t>q</a:t>
              </a:r>
              <a:endParaRPr lang="hr-HR" sz="2400" i="1" baseline="0">
                <a:latin typeface="Times New Roman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200" grpId="0"/>
      <p:bldP spid="7212" grpId="0"/>
      <p:bldP spid="72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750" y="476250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baseline="0" dirty="0"/>
              <a:t>Primjer: </a:t>
            </a:r>
            <a:r>
              <a:rPr lang="hr-HR" sz="2400" baseline="0" dirty="0"/>
              <a:t>Između dviju paralelnih metalnih ploča priključenih na napon 24 kV lebdi kapljica ulja mase 2,2</a:t>
            </a:r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 baseline="0" dirty="0">
                <a:cs typeface="Times New Roman" pitchFamily="18" charset="0"/>
              </a:rPr>
              <a:t>10</a:t>
            </a:r>
            <a:r>
              <a:rPr lang="hr-HR" sz="2400" baseline="30000" dirty="0">
                <a:cs typeface="Times New Roman" pitchFamily="18" charset="0"/>
              </a:rPr>
              <a:t>-13</a:t>
            </a:r>
            <a:r>
              <a:rPr lang="hr-HR" sz="2400" baseline="0" dirty="0">
                <a:cs typeface="Times New Roman" pitchFamily="18" charset="0"/>
              </a:rPr>
              <a:t> kg. Koliki je naboj na kapljici ako je razmak među pločama 1,8 cm?</a:t>
            </a:r>
            <a:endParaRPr lang="en-US" sz="2400" baseline="0" dirty="0">
              <a:cs typeface="Times New Roman" pitchFamily="18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1188" y="1972796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baseline="0" dirty="0"/>
              <a:t>Rješenje:</a:t>
            </a:r>
            <a:endParaRPr lang="hr-HR" sz="2400" baseline="0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84213" y="2565400"/>
            <a:ext cx="151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U = </a:t>
            </a:r>
            <a:r>
              <a:rPr lang="hr-HR" sz="2400" baseline="0">
                <a:latin typeface="Times New Roman" pitchFamily="18" charset="0"/>
              </a:rPr>
              <a:t>24 kV</a:t>
            </a:r>
            <a:endParaRPr lang="hr-HR" sz="2400" i="1" baseline="0">
              <a:latin typeface="Times New Roman" pitchFamily="18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11188" y="386080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11188" y="4076700"/>
            <a:ext cx="91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Q = ?</a:t>
            </a:r>
            <a:endParaRPr lang="hr-HR" sz="2400" baseline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00113" y="4941888"/>
            <a:ext cx="1655762" cy="1366837"/>
            <a:chOff x="567" y="3113"/>
            <a:chExt cx="1043" cy="861"/>
          </a:xfrm>
        </p:grpSpPr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567" y="3113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567" y="3974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020" y="352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692275" y="5734050"/>
            <a:ext cx="0" cy="5048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1692275" y="5084763"/>
            <a:ext cx="0" cy="506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708150" y="4941888"/>
          <a:ext cx="434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90440" imgH="241200" progId="Equation.3">
                  <p:embed/>
                </p:oleObj>
              </mc:Choice>
              <mc:Fallback>
                <p:oleObj name="Equation" r:id="rId3" imgW="1904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941888"/>
                        <a:ext cx="434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763713" y="5661025"/>
          <a:ext cx="439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203040" imgH="266400" progId="Equation.3">
                  <p:embed/>
                </p:oleObj>
              </mc:Choice>
              <mc:Fallback>
                <p:oleObj name="Equation" r:id="rId5" imgW="20304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661025"/>
                        <a:ext cx="4397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068763" y="4124325"/>
            <a:ext cx="110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e</a:t>
            </a:r>
            <a:r>
              <a:rPr lang="hr-HR" sz="2400" i="1" baseline="0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hr-HR" sz="2400" baseline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076825" y="4122738"/>
            <a:ext cx="177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>
                <a:latin typeface="Times New Roman" pitchFamily="18" charset="0"/>
              </a:rPr>
              <a:t>,  </a:t>
            </a:r>
            <a:r>
              <a:rPr lang="hr-HR" sz="2400" i="1" baseline="0">
                <a:latin typeface="Times New Roman" pitchFamily="18" charset="0"/>
              </a:rPr>
              <a:t>EQ = mg</a:t>
            </a:r>
            <a:r>
              <a:rPr lang="hr-HR" sz="2400" baseline="0">
                <a:latin typeface="Times New Roman" pitchFamily="18" charset="0"/>
              </a:rPr>
              <a:t>  ,</a:t>
            </a:r>
            <a:endParaRPr lang="hr-HR" sz="2400" baseline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6948488" y="3979863"/>
          <a:ext cx="14398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609480" imgH="368280" progId="Equation.3">
                  <p:embed/>
                </p:oleObj>
              </mc:Choice>
              <mc:Fallback>
                <p:oleObj name="Equation" r:id="rId7" imgW="60948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979863"/>
                        <a:ext cx="14398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3492500" y="5780088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 dirty="0">
                <a:latin typeface="Times New Roman" pitchFamily="18" charset="0"/>
              </a:rPr>
              <a:t>Q = </a:t>
            </a:r>
            <a:r>
              <a:rPr lang="hr-HR" sz="2400" baseline="0" dirty="0">
                <a:latin typeface="Times New Roman" pitchFamily="18" charset="0"/>
              </a:rPr>
              <a:t>1,6</a:t>
            </a:r>
            <a:r>
              <a:rPr lang="en-US" sz="2400" baseline="0" dirty="0">
                <a:latin typeface="Times New Roman" pitchFamily="18" charset="0"/>
                <a:sym typeface="Symbol" pitchFamily="18" charset="2"/>
              </a:rPr>
              <a:t>·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-18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 C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84213" y="33575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>
                <a:latin typeface="Times New Roman" pitchFamily="18" charset="0"/>
              </a:rPr>
              <a:t>d = </a:t>
            </a:r>
            <a:r>
              <a:rPr lang="hr-HR" sz="2400" baseline="0">
                <a:latin typeface="Times New Roman" pitchFamily="18" charset="0"/>
              </a:rPr>
              <a:t>1,8 cm</a:t>
            </a:r>
            <a:endParaRPr lang="hr-HR" sz="2400" baseline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84213" y="2925763"/>
            <a:ext cx="23535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 dirty="0">
                <a:latin typeface="Times New Roman" pitchFamily="18" charset="0"/>
              </a:rPr>
              <a:t>m = </a:t>
            </a:r>
            <a:r>
              <a:rPr lang="hr-HR" sz="2400" baseline="0" dirty="0">
                <a:latin typeface="Times New Roman" pitchFamily="18" charset="0"/>
              </a:rPr>
              <a:t>2,2 </a:t>
            </a:r>
            <a:r>
              <a:rPr lang="en-US" sz="2400" baseline="0" dirty="0">
                <a:latin typeface="Times New Roman" pitchFamily="18" charset="0"/>
                <a:sym typeface="Symbol" pitchFamily="18" charset="2"/>
              </a:rPr>
              <a:t>·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-13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 kg</a:t>
            </a:r>
            <a:r>
              <a:rPr lang="hr-HR" baseline="0" dirty="0">
                <a:sym typeface="Symbol" pitchFamily="18" charset="2"/>
              </a:rPr>
              <a:t> </a:t>
            </a:r>
            <a:endParaRPr lang="hr-HR" sz="2400" baseline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055813" y="2559050"/>
            <a:ext cx="16105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 dirty="0">
                <a:latin typeface="Times New Roman" pitchFamily="18" charset="0"/>
              </a:rPr>
              <a:t>= </a:t>
            </a:r>
            <a:r>
              <a:rPr lang="hr-HR" sz="2400" baseline="0" dirty="0">
                <a:latin typeface="Times New Roman" pitchFamily="18" charset="0"/>
              </a:rPr>
              <a:t>24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hr-HR" sz="2400" baseline="0" dirty="0">
                <a:latin typeface="Times New Roman" pitchFamily="18" charset="0"/>
              </a:rPr>
              <a:t> V</a:t>
            </a:r>
            <a:endParaRPr lang="hr-HR" sz="2400" i="1" baseline="0" dirty="0">
              <a:latin typeface="Times New Roman" pitchFamily="18" charset="0"/>
            </a:endParaRP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1992313" y="3357563"/>
            <a:ext cx="18036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 dirty="0">
                <a:latin typeface="Times New Roman" pitchFamily="18" charset="0"/>
              </a:rPr>
              <a:t> = </a:t>
            </a:r>
            <a:r>
              <a:rPr lang="hr-HR" sz="2400" baseline="0" dirty="0">
                <a:latin typeface="Times New Roman" pitchFamily="18" charset="0"/>
              </a:rPr>
              <a:t>1,8</a:t>
            </a:r>
            <a:r>
              <a:rPr lang="hr-HR" sz="2400" baseline="0" dirty="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-2</a:t>
            </a:r>
            <a:r>
              <a:rPr lang="hr-HR" sz="2400" baseline="0" dirty="0">
                <a:latin typeface="Times New Roman" pitchFamily="18" charset="0"/>
              </a:rPr>
              <a:t> m</a:t>
            </a:r>
            <a:endParaRPr lang="hr-HR" sz="2400" baseline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3563938" y="4914900"/>
          <a:ext cx="1152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9" imgW="609480" imgH="393480" progId="Equation.3">
                  <p:embed/>
                </p:oleObj>
              </mc:Choice>
              <mc:Fallback>
                <p:oleObj name="Equation" r:id="rId9" imgW="6094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14900"/>
                        <a:ext cx="11525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4716463" y="4910138"/>
          <a:ext cx="41052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1" imgW="2286000" imgH="419040" progId="Equation.3">
                  <p:embed/>
                </p:oleObj>
              </mc:Choice>
              <mc:Fallback>
                <p:oleObj name="Equation" r:id="rId11" imgW="22860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10138"/>
                        <a:ext cx="41052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 animBg="1"/>
      <p:bldP spid="9224" grpId="0"/>
      <p:bldP spid="9228" grpId="0" animBg="1"/>
      <p:bldP spid="9229" grpId="0" animBg="1"/>
      <p:bldP spid="9237" grpId="0"/>
      <p:bldP spid="9238" grpId="0"/>
      <p:bldP spid="9243" grpId="0"/>
      <p:bldP spid="9245" grpId="0"/>
      <p:bldP spid="9246" grpId="0"/>
      <p:bldP spid="9247" grpId="0"/>
      <p:bldP spid="92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23554" name="Picture 2" descr="https://encrypted-tbn3.gstatic.com/images?q=tbn:ANd9GcSn4flSSH3S1f0MbUfQgDQilf2M5W9oepYdc-AnlQuOIjQfehBx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285992"/>
            <a:ext cx="253365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električni potencijal.</a:t>
            </a:r>
          </a:p>
          <a:p>
            <a:r>
              <a:rPr lang="hr-HR" dirty="0"/>
              <a:t>Opiši ekvipotencijalne plohe.</a:t>
            </a:r>
          </a:p>
          <a:p>
            <a:r>
              <a:rPr lang="hr-HR" dirty="0"/>
              <a:t>Definiraj napon.</a:t>
            </a:r>
          </a:p>
          <a:p>
            <a:r>
              <a:rPr lang="hr-HR" dirty="0"/>
              <a:t>Koliko iznosi 1 eV?</a:t>
            </a:r>
          </a:p>
          <a:p>
            <a:r>
              <a:rPr lang="hr-HR" baseline="0" dirty="0"/>
              <a:t>Opiši vezu između napona i jakosti električnog polja.</a:t>
            </a:r>
          </a:p>
          <a:p>
            <a:endParaRPr lang="hr-HR" dirty="0"/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Električni potencijal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Skalarna veličina koja pokazuje koliku bi električnu potencijalnu energiju u električnom polju imao jedinični pozitivni naboj.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Električni potencijal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11188" y="1484313"/>
            <a:ext cx="41045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Električna potencijalna energija</a:t>
            </a:r>
          </a:p>
        </p:txBody>
      </p:sp>
      <p:graphicFrame>
        <p:nvGraphicFramePr>
          <p:cNvPr id="2060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0256937"/>
              </p:ext>
            </p:extLst>
          </p:nvPr>
        </p:nvGraphicFramePr>
        <p:xfrm>
          <a:off x="3635375" y="3197225"/>
          <a:ext cx="13684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Jednadžba" r:id="rId3" imgW="558720" imgH="444240" progId="Equation.3">
                  <p:embed/>
                </p:oleObj>
              </mc:Choice>
              <mc:Fallback>
                <p:oleObj name="Jednadžba" r:id="rId3" imgW="5587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197225"/>
                        <a:ext cx="1368425" cy="108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5003800" y="34798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[V = J C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]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11188" y="5013324"/>
            <a:ext cx="7532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dirty="0"/>
              <a:t>Ekvipotencijalne plohe – skup točaka jednakih potencijala. 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11188" y="22050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Električni potencijal (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/>
              <a:t>):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Potencijal točkastog naboja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627313" y="2301875"/>
            <a:ext cx="2449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5075238" y="2228850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338388" y="2157413"/>
            <a:ext cx="288925" cy="2873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266950" y="23733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003800" y="2301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6156" name="AutoShape 12"/>
          <p:cNvSpPr>
            <a:spLocks/>
          </p:cNvSpPr>
          <p:nvPr/>
        </p:nvSpPr>
        <p:spPr bwMode="auto">
          <a:xfrm rot="5400000">
            <a:off x="4571207" y="-146844"/>
            <a:ext cx="144462" cy="4321175"/>
          </a:xfrm>
          <a:prstGeom prst="leftBrace">
            <a:avLst>
              <a:gd name="adj1" fmla="val 2492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7" name="AutoShape 13"/>
          <p:cNvSpPr>
            <a:spLocks/>
          </p:cNvSpPr>
          <p:nvPr/>
        </p:nvSpPr>
        <p:spPr bwMode="auto">
          <a:xfrm rot="16200000">
            <a:off x="3742531" y="1616869"/>
            <a:ext cx="144463" cy="2663825"/>
          </a:xfrm>
          <a:prstGeom prst="leftBrace">
            <a:avLst>
              <a:gd name="adj1" fmla="val 1536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427538" y="14843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635375" y="29495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r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63870"/>
              </p:ext>
            </p:extLst>
          </p:nvPr>
        </p:nvGraphicFramePr>
        <p:xfrm>
          <a:off x="322263" y="3933825"/>
          <a:ext cx="30241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269720" imgH="253800" progId="Equation.3">
                  <p:embed/>
                </p:oleObj>
              </mc:Choice>
              <mc:Fallback>
                <p:oleObj name="Equation" r:id="rId3" imgW="12697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933825"/>
                        <a:ext cx="30241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081165"/>
              </p:ext>
            </p:extLst>
          </p:nvPr>
        </p:nvGraphicFramePr>
        <p:xfrm>
          <a:off x="322263" y="4651375"/>
          <a:ext cx="18732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799920" imgH="228600" progId="Equation.3">
                  <p:embed/>
                </p:oleObj>
              </mc:Choice>
              <mc:Fallback>
                <p:oleObj name="Equation" r:id="rId5" imgW="799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651375"/>
                        <a:ext cx="18732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5219700" y="230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5076825" y="2228850"/>
            <a:ext cx="144463" cy="1444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aphicFrame>
        <p:nvGraphicFramePr>
          <p:cNvPr id="620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18140"/>
              </p:ext>
            </p:extLst>
          </p:nvPr>
        </p:nvGraphicFramePr>
        <p:xfrm>
          <a:off x="250825" y="5381625"/>
          <a:ext cx="14398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698400" imgH="253800" progId="Equation.3">
                  <p:embed/>
                </p:oleObj>
              </mc:Choice>
              <mc:Fallback>
                <p:oleObj name="Equation" r:id="rId7" imgW="6984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381625"/>
                        <a:ext cx="14398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14146"/>
              </p:ext>
            </p:extLst>
          </p:nvPr>
        </p:nvGraphicFramePr>
        <p:xfrm>
          <a:off x="4860925" y="4540250"/>
          <a:ext cx="36718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1650960" imgH="406080" progId="Equation.3">
                  <p:embed/>
                </p:oleObj>
              </mc:Choice>
              <mc:Fallback>
                <p:oleObj name="Equation" r:id="rId9" imgW="165096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540250"/>
                        <a:ext cx="36718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90348"/>
              </p:ext>
            </p:extLst>
          </p:nvPr>
        </p:nvGraphicFramePr>
        <p:xfrm>
          <a:off x="4860925" y="5589588"/>
          <a:ext cx="38877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1777680" imgH="406080" progId="Equation.3">
                  <p:embed/>
                </p:oleObj>
              </mc:Choice>
              <mc:Fallback>
                <p:oleObj name="Equation" r:id="rId11" imgW="177768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589588"/>
                        <a:ext cx="388778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31605"/>
              </p:ext>
            </p:extLst>
          </p:nvPr>
        </p:nvGraphicFramePr>
        <p:xfrm>
          <a:off x="4860925" y="3487738"/>
          <a:ext cx="16557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812520" imgH="431640" progId="Equation.3">
                  <p:embed/>
                </p:oleObj>
              </mc:Choice>
              <mc:Fallback>
                <p:oleObj name="Equation" r:id="rId13" imgW="8125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487738"/>
                        <a:ext cx="16557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79806"/>
              </p:ext>
            </p:extLst>
          </p:nvPr>
        </p:nvGraphicFramePr>
        <p:xfrm>
          <a:off x="1619250" y="5219700"/>
          <a:ext cx="25209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5" imgW="1346040" imgH="482400" progId="Equation.3">
                  <p:embed/>
                </p:oleObj>
              </mc:Choice>
              <mc:Fallback>
                <p:oleObj name="Equation" r:id="rId15" imgW="134604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19700"/>
                        <a:ext cx="25209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1.21387E-6 L 0.18906 -1.21387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1" grpId="1" animBg="1"/>
      <p:bldP spid="6153" grpId="0" animBg="1"/>
      <p:bldP spid="6154" grpId="0"/>
      <p:bldP spid="6155" grpId="0"/>
      <p:bldP spid="6156" grpId="0" animBg="1"/>
      <p:bldP spid="6157" grpId="0" animBg="1"/>
      <p:bldP spid="6158" grpId="0"/>
      <p:bldP spid="6159" grpId="0"/>
      <p:bldP spid="6189" grpId="0" animBg="1"/>
      <p:bldP spid="61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89088"/>
              </p:ext>
            </p:extLst>
          </p:nvPr>
        </p:nvGraphicFramePr>
        <p:xfrm>
          <a:off x="827088" y="692150"/>
          <a:ext cx="1873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825480" imgH="368280" progId="Equation.3">
                  <p:embed/>
                </p:oleObj>
              </mc:Choice>
              <mc:Fallback>
                <p:oleObj name="Equation" r:id="rId3" imgW="8254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1873250" cy="835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916238" y="549275"/>
            <a:ext cx="58324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Električna potencijalna energija što je jedan u odnosu na drugoga imaju točkasti naboji </a:t>
            </a:r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 i="1"/>
              <a:t> </a:t>
            </a:r>
            <a:r>
              <a:rPr lang="hr-HR" sz="2400"/>
              <a:t>i</a:t>
            </a:r>
            <a:r>
              <a:rPr lang="hr-HR" sz="2400" i="1"/>
              <a:t> </a:t>
            </a:r>
            <a:r>
              <a:rPr lang="hr-HR" sz="2400" i="1">
                <a:latin typeface="Times New Roman" pitchFamily="18" charset="0"/>
              </a:rPr>
              <a:t>q</a:t>
            </a:r>
            <a:r>
              <a:rPr lang="hr-HR" sz="2400"/>
              <a:t> kada su na međusobnoj udaljenosti </a:t>
            </a:r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916238" y="2349500"/>
            <a:ext cx="5832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Električni potencijal na udaljenosti </a:t>
            </a:r>
            <a:r>
              <a:rPr lang="hr-HR" sz="2400" i="1">
                <a:latin typeface="Times New Roman" pitchFamily="18" charset="0"/>
              </a:rPr>
              <a:t>r </a:t>
            </a:r>
            <a:r>
              <a:rPr lang="hr-HR" sz="2400"/>
              <a:t>od  točkastog naboja </a:t>
            </a:r>
            <a:r>
              <a:rPr lang="hr-HR" sz="2400" i="1">
                <a:latin typeface="Times New Roman" pitchFamily="18" charset="0"/>
              </a:rPr>
              <a:t>Q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684213" y="4581525"/>
            <a:ext cx="4751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Ekvipotencijalne plohe  točkastog naboja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00328"/>
              </p:ext>
            </p:extLst>
          </p:nvPr>
        </p:nvGraphicFramePr>
        <p:xfrm>
          <a:off x="827088" y="2133600"/>
          <a:ext cx="15970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660240" imgH="368280" progId="Equation.3">
                  <p:embed/>
                </p:oleObj>
              </mc:Choice>
              <mc:Fallback>
                <p:oleObj name="Equation" r:id="rId5" imgW="6602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1597025" cy="890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24525" y="3716338"/>
            <a:ext cx="2879725" cy="2809875"/>
            <a:chOff x="3606" y="2341"/>
            <a:chExt cx="1814" cy="1770"/>
          </a:xfrm>
        </p:grpSpPr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4604" y="324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3878" y="324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4513" y="261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V="1">
              <a:off x="4513" y="333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2" name="Arc 14"/>
            <p:cNvSpPr>
              <a:spLocks/>
            </p:cNvSpPr>
            <p:nvPr/>
          </p:nvSpPr>
          <p:spPr bwMode="auto">
            <a:xfrm>
              <a:off x="3879" y="2615"/>
              <a:ext cx="1270" cy="12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194 w 43200"/>
                <a:gd name="T3" fmla="*/ 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303" name="Arc 15"/>
            <p:cNvSpPr>
              <a:spLocks/>
            </p:cNvSpPr>
            <p:nvPr/>
          </p:nvSpPr>
          <p:spPr bwMode="auto">
            <a:xfrm>
              <a:off x="4332" y="3067"/>
              <a:ext cx="363" cy="3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194 w 43200"/>
                <a:gd name="T3" fmla="*/ 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304" name="Arc 16"/>
            <p:cNvSpPr>
              <a:spLocks/>
            </p:cNvSpPr>
            <p:nvPr/>
          </p:nvSpPr>
          <p:spPr bwMode="auto">
            <a:xfrm>
              <a:off x="4014" y="2750"/>
              <a:ext cx="998" cy="95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194 w 43200"/>
                <a:gd name="T3" fmla="*/ 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305" name="Arc 17"/>
            <p:cNvSpPr>
              <a:spLocks/>
            </p:cNvSpPr>
            <p:nvPr/>
          </p:nvSpPr>
          <p:spPr bwMode="auto">
            <a:xfrm>
              <a:off x="4150" y="2886"/>
              <a:ext cx="726" cy="6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194 w 43200"/>
                <a:gd name="T3" fmla="*/ 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5148" y="324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606" y="324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4513" y="234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V="1">
              <a:off x="4513" y="3838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0" name="Arc 22"/>
            <p:cNvSpPr>
              <a:spLocks/>
            </p:cNvSpPr>
            <p:nvPr/>
          </p:nvSpPr>
          <p:spPr bwMode="auto">
            <a:xfrm>
              <a:off x="3742" y="2478"/>
              <a:ext cx="1542" cy="14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1194 w 43200"/>
                <a:gd name="T3" fmla="*/ 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828"/>
                    <a:pt x="9424" y="225"/>
                    <a:pt x="21193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4604" y="3294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4604" y="3294"/>
              <a:ext cx="589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H="1" flipV="1">
              <a:off x="4105" y="2750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 flipH="1" flipV="1">
              <a:off x="3923" y="2523"/>
              <a:ext cx="54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 flipH="1">
              <a:off x="4105" y="3339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3878" y="3339"/>
              <a:ext cx="59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flipV="1">
              <a:off x="4558" y="2795"/>
              <a:ext cx="40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V="1">
              <a:off x="4558" y="256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4422" y="3158"/>
              <a:ext cx="182" cy="181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r-HR" sz="4000"/>
              <a:t>Potencijal nabijene metalne kugle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700338" y="1484313"/>
            <a:ext cx="5832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Električni potencijal izvan nabijene metalne kugle na udaljenosti </a:t>
            </a:r>
            <a:r>
              <a:rPr lang="hr-HR" sz="2400" i="1">
                <a:latin typeface="Times New Roman" pitchFamily="18" charset="0"/>
              </a:rPr>
              <a:t>r </a:t>
            </a:r>
            <a:r>
              <a:rPr lang="hr-HR" sz="2400"/>
              <a:t>od  njezina središta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627313" y="2852738"/>
            <a:ext cx="5832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Električni potencijal nabijene metalne kugle polumjera </a:t>
            </a:r>
            <a:r>
              <a:rPr lang="hr-HR" sz="2400" i="1"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16238" y="4146550"/>
            <a:ext cx="3313112" cy="2260600"/>
            <a:chOff x="1837" y="2612"/>
            <a:chExt cx="2087" cy="1424"/>
          </a:xfrm>
        </p:grpSpPr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V="1">
              <a:off x="2109" y="2660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09" y="3748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1837" y="261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ym typeface="Symbol" pitchFamily="18" charset="2"/>
                </a:rPr>
                <a:t></a:t>
              </a: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651" y="374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779838" y="59499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R</a:t>
            </a: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348038" y="4652963"/>
            <a:ext cx="6477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V="1">
            <a:off x="3995738" y="4652963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5" name="Arc 17"/>
          <p:cNvSpPr>
            <a:spLocks/>
          </p:cNvSpPr>
          <p:nvPr/>
        </p:nvSpPr>
        <p:spPr bwMode="auto">
          <a:xfrm flipH="1" flipV="1">
            <a:off x="3971925" y="3405188"/>
            <a:ext cx="2057400" cy="2373312"/>
          </a:xfrm>
          <a:custGeom>
            <a:avLst/>
            <a:gdLst>
              <a:gd name="G0" fmla="+- 0 0 0"/>
              <a:gd name="G1" fmla="+- 21391 0 0"/>
              <a:gd name="G2" fmla="+- 21600 0 0"/>
              <a:gd name="T0" fmla="*/ 2996 w 18539"/>
              <a:gd name="T1" fmla="*/ 0 h 21391"/>
              <a:gd name="T2" fmla="*/ 18539 w 18539"/>
              <a:gd name="T3" fmla="*/ 10307 h 21391"/>
              <a:gd name="T4" fmla="*/ 0 w 18539"/>
              <a:gd name="T5" fmla="*/ 21391 h 2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39" h="21391" fill="none" extrusionOk="0">
                <a:moveTo>
                  <a:pt x="2996" y="-1"/>
                </a:moveTo>
                <a:cubicBezTo>
                  <a:pt x="9469" y="906"/>
                  <a:pt x="15184" y="4696"/>
                  <a:pt x="18539" y="10306"/>
                </a:cubicBezTo>
              </a:path>
              <a:path w="18539" h="21391" stroke="0" extrusionOk="0">
                <a:moveTo>
                  <a:pt x="2996" y="-1"/>
                </a:moveTo>
                <a:cubicBezTo>
                  <a:pt x="9469" y="906"/>
                  <a:pt x="15184" y="4696"/>
                  <a:pt x="18539" y="10306"/>
                </a:cubicBezTo>
                <a:lnTo>
                  <a:pt x="0" y="21391"/>
                </a:lnTo>
                <a:close/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07023"/>
              </p:ext>
            </p:extLst>
          </p:nvPr>
        </p:nvGraphicFramePr>
        <p:xfrm>
          <a:off x="755650" y="1700213"/>
          <a:ext cx="14398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660240" imgH="368280" progId="Equation.3">
                  <p:embed/>
                </p:oleObj>
              </mc:Choice>
              <mc:Fallback>
                <p:oleObj name="Equation" r:id="rId3" imgW="6602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1439863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11983"/>
              </p:ext>
            </p:extLst>
          </p:nvPr>
        </p:nvGraphicFramePr>
        <p:xfrm>
          <a:off x="755650" y="2781300"/>
          <a:ext cx="14525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660240" imgH="368280" progId="Equation.3">
                  <p:embed/>
                </p:oleObj>
              </mc:Choice>
              <mc:Fallback>
                <p:oleObj name="Equation" r:id="rId5" imgW="6602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1452563" cy="811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62" grpId="0"/>
      <p:bldP spid="2063" grpId="0" animBg="1"/>
      <p:bldP spid="2064" grpId="0" animBg="1"/>
      <p:bldP spid="20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Razlika potencijala između dviju točaka električnog polja.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Napon</a:t>
            </a:r>
          </a:p>
        </p:txBody>
      </p:sp>
      <p:graphicFrame>
        <p:nvGraphicFramePr>
          <p:cNvPr id="205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781425" y="2720975"/>
          <a:ext cx="3095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720975"/>
                        <a:ext cx="3095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65300" y="1712913"/>
            <a:ext cx="1550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Napon (</a:t>
            </a:r>
            <a:r>
              <a:rPr lang="hr-HR" sz="2400" i="1" baseline="0"/>
              <a:t>U</a:t>
            </a:r>
            <a:r>
              <a:rPr lang="hr-HR" sz="2400" baseline="0"/>
              <a:t>):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836738" y="2936875"/>
            <a:ext cx="1589087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baseline="0" dirty="0">
                <a:latin typeface="Times New Roman" pitchFamily="18" charset="0"/>
              </a:rPr>
              <a:t>U = </a:t>
            </a:r>
            <a:r>
              <a:rPr lang="hr-HR" sz="2400" i="1" baseline="0" dirty="0">
                <a:latin typeface="Times New Roman" pitchFamily="18" charset="0"/>
                <a:sym typeface="Symbol" pitchFamily="18" charset="2"/>
              </a:rPr>
              <a:t></a:t>
            </a:r>
            <a:r>
              <a:rPr lang="hr-HR" sz="2400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 baseline="0" dirty="0">
                <a:latin typeface="Times New Roman" pitchFamily="18" charset="0"/>
                <a:sym typeface="Symbol" pitchFamily="18" charset="2"/>
              </a:rPr>
              <a:t> - </a:t>
            </a:r>
            <a:r>
              <a:rPr lang="hr-HR" sz="2400" i="1" baseline="-25000" dirty="0">
                <a:latin typeface="Times New Roman" pitchFamily="18" charset="0"/>
                <a:sym typeface="Symbol" pitchFamily="18" charset="2"/>
              </a:rPr>
              <a:t>2</a:t>
            </a:r>
            <a:endParaRPr lang="hr-HR" sz="2400" baseline="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61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7715688"/>
              </p:ext>
            </p:extLst>
          </p:nvPr>
        </p:nvGraphicFramePr>
        <p:xfrm>
          <a:off x="1847850" y="4162425"/>
          <a:ext cx="10080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444240" imgH="406080" progId="Equation.3">
                  <p:embed/>
                </p:oleObj>
              </mc:Choice>
              <mc:Fallback>
                <p:oleObj name="Equation" r:id="rId5" imgW="444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162425"/>
                        <a:ext cx="1008063" cy="922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2855913" y="4378325"/>
            <a:ext cx="1592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>
                <a:latin typeface="Times New Roman" pitchFamily="18" charset="0"/>
              </a:rPr>
              <a:t>[V = J C</a:t>
            </a:r>
            <a:r>
              <a:rPr lang="hr-HR" sz="2400">
                <a:latin typeface="Times New Roman" pitchFamily="18" charset="0"/>
              </a:rPr>
              <a:t>-1</a:t>
            </a:r>
            <a:r>
              <a:rPr lang="hr-HR" sz="2400" baseline="0">
                <a:latin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" name="Arc 309"/>
          <p:cNvSpPr>
            <a:spLocks/>
          </p:cNvSpPr>
          <p:nvPr/>
        </p:nvSpPr>
        <p:spPr bwMode="auto">
          <a:xfrm>
            <a:off x="2339975" y="1916113"/>
            <a:ext cx="2519363" cy="23764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0186 w 43200"/>
              <a:gd name="T3" fmla="*/ 4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219"/>
                  <a:pt x="8829" y="791"/>
                  <a:pt x="20186" y="4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454" name="Rectangle 310"/>
          <p:cNvSpPr>
            <a:spLocks noChangeArrowheads="1"/>
          </p:cNvSpPr>
          <p:nvPr/>
        </p:nvSpPr>
        <p:spPr bwMode="auto">
          <a:xfrm>
            <a:off x="3492500" y="4292600"/>
            <a:ext cx="215900" cy="576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455" name="Rectangle 311"/>
          <p:cNvSpPr>
            <a:spLocks noChangeArrowheads="1"/>
          </p:cNvSpPr>
          <p:nvPr/>
        </p:nvSpPr>
        <p:spPr bwMode="auto">
          <a:xfrm>
            <a:off x="2989263" y="4868863"/>
            <a:ext cx="12954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456" name="Rectangle 312"/>
          <p:cNvSpPr>
            <a:spLocks noChangeArrowheads="1"/>
          </p:cNvSpPr>
          <p:nvPr/>
        </p:nvSpPr>
        <p:spPr bwMode="auto">
          <a:xfrm>
            <a:off x="3492500" y="1773238"/>
            <a:ext cx="215900" cy="287337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538" name="Oval 394"/>
          <p:cNvSpPr>
            <a:spLocks noChangeArrowheads="1"/>
          </p:cNvSpPr>
          <p:nvPr/>
        </p:nvSpPr>
        <p:spPr bwMode="auto">
          <a:xfrm>
            <a:off x="3419475" y="1268413"/>
            <a:ext cx="360363" cy="3603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539" name="Rectangle 395"/>
          <p:cNvSpPr>
            <a:spLocks noChangeArrowheads="1"/>
          </p:cNvSpPr>
          <p:nvPr/>
        </p:nvSpPr>
        <p:spPr bwMode="auto">
          <a:xfrm>
            <a:off x="3275013" y="24923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0" name="Rectangle 396"/>
          <p:cNvSpPr>
            <a:spLocks noChangeArrowheads="1"/>
          </p:cNvSpPr>
          <p:nvPr/>
        </p:nvSpPr>
        <p:spPr bwMode="auto">
          <a:xfrm>
            <a:off x="3563938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1" name="Rectangle 397"/>
          <p:cNvSpPr>
            <a:spLocks noChangeArrowheads="1"/>
          </p:cNvSpPr>
          <p:nvPr/>
        </p:nvSpPr>
        <p:spPr bwMode="auto">
          <a:xfrm>
            <a:off x="3995738" y="24923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2" name="Rectangle 398"/>
          <p:cNvSpPr>
            <a:spLocks noChangeArrowheads="1"/>
          </p:cNvSpPr>
          <p:nvPr/>
        </p:nvSpPr>
        <p:spPr bwMode="auto">
          <a:xfrm>
            <a:off x="2916238" y="32131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3" name="Rectangle 399"/>
          <p:cNvSpPr>
            <a:spLocks noChangeArrowheads="1"/>
          </p:cNvSpPr>
          <p:nvPr/>
        </p:nvSpPr>
        <p:spPr bwMode="auto">
          <a:xfrm>
            <a:off x="4427538" y="198913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4" name="Rectangle 400"/>
          <p:cNvSpPr>
            <a:spLocks noChangeArrowheads="1"/>
          </p:cNvSpPr>
          <p:nvPr/>
        </p:nvSpPr>
        <p:spPr bwMode="auto">
          <a:xfrm>
            <a:off x="4211638" y="393382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5" name="Rectangle 401"/>
          <p:cNvSpPr>
            <a:spLocks noChangeArrowheads="1"/>
          </p:cNvSpPr>
          <p:nvPr/>
        </p:nvSpPr>
        <p:spPr bwMode="auto">
          <a:xfrm>
            <a:off x="2411413" y="378936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6" name="Rectangle 402"/>
          <p:cNvSpPr>
            <a:spLocks noChangeArrowheads="1"/>
          </p:cNvSpPr>
          <p:nvPr/>
        </p:nvSpPr>
        <p:spPr bwMode="auto">
          <a:xfrm>
            <a:off x="2411413" y="191611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+</a:t>
            </a:r>
          </a:p>
        </p:txBody>
      </p:sp>
      <p:sp>
        <p:nvSpPr>
          <p:cNvPr id="6547" name="Rectangle 403"/>
          <p:cNvSpPr>
            <a:spLocks noChangeArrowheads="1"/>
          </p:cNvSpPr>
          <p:nvPr/>
        </p:nvSpPr>
        <p:spPr bwMode="auto">
          <a:xfrm>
            <a:off x="2627313" y="198913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_</a:t>
            </a:r>
          </a:p>
        </p:txBody>
      </p:sp>
      <p:sp>
        <p:nvSpPr>
          <p:cNvPr id="6548" name="Rectangle 404"/>
          <p:cNvSpPr>
            <a:spLocks noChangeArrowheads="1"/>
          </p:cNvSpPr>
          <p:nvPr/>
        </p:nvSpPr>
        <p:spPr bwMode="auto">
          <a:xfrm>
            <a:off x="2700338" y="350043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_</a:t>
            </a:r>
          </a:p>
        </p:txBody>
      </p:sp>
      <p:sp>
        <p:nvSpPr>
          <p:cNvPr id="6549" name="Rectangle 405"/>
          <p:cNvSpPr>
            <a:spLocks noChangeArrowheads="1"/>
          </p:cNvSpPr>
          <p:nvPr/>
        </p:nvSpPr>
        <p:spPr bwMode="auto">
          <a:xfrm>
            <a:off x="4211638" y="198913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_</a:t>
            </a:r>
          </a:p>
        </p:txBody>
      </p:sp>
      <p:sp>
        <p:nvSpPr>
          <p:cNvPr id="6550" name="Rectangle 406"/>
          <p:cNvSpPr>
            <a:spLocks noChangeArrowheads="1"/>
          </p:cNvSpPr>
          <p:nvPr/>
        </p:nvSpPr>
        <p:spPr bwMode="auto">
          <a:xfrm>
            <a:off x="4067175" y="357346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aseline="0"/>
              <a:t>_</a:t>
            </a:r>
          </a:p>
        </p:txBody>
      </p:sp>
      <p:sp>
        <p:nvSpPr>
          <p:cNvPr id="6551" name="Freeform 407"/>
          <p:cNvSpPr>
            <a:spLocks/>
          </p:cNvSpPr>
          <p:nvPr/>
        </p:nvSpPr>
        <p:spPr bwMode="auto">
          <a:xfrm>
            <a:off x="3716338" y="4422775"/>
            <a:ext cx="1125537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71"/>
              </a:cxn>
              <a:cxn ang="0">
                <a:pos x="464" y="121"/>
              </a:cxn>
              <a:cxn ang="0">
                <a:pos x="495" y="131"/>
              </a:cxn>
              <a:cxn ang="0">
                <a:pos x="656" y="243"/>
              </a:cxn>
              <a:cxn ang="0">
                <a:pos x="707" y="323"/>
              </a:cxn>
            </a:cxnLst>
            <a:rect l="0" t="0" r="r" b="b"/>
            <a:pathLst>
              <a:path w="709" h="323">
                <a:moveTo>
                  <a:pt x="0" y="0"/>
                </a:moveTo>
                <a:cubicBezTo>
                  <a:pt x="118" y="15"/>
                  <a:pt x="230" y="33"/>
                  <a:pt x="343" y="71"/>
                </a:cubicBezTo>
                <a:cubicBezTo>
                  <a:pt x="386" y="85"/>
                  <a:pt x="420" y="106"/>
                  <a:pt x="464" y="121"/>
                </a:cubicBezTo>
                <a:cubicBezTo>
                  <a:pt x="474" y="124"/>
                  <a:pt x="495" y="131"/>
                  <a:pt x="495" y="131"/>
                </a:cubicBezTo>
                <a:cubicBezTo>
                  <a:pt x="539" y="177"/>
                  <a:pt x="614" y="190"/>
                  <a:pt x="656" y="243"/>
                </a:cubicBezTo>
                <a:cubicBezTo>
                  <a:pt x="709" y="311"/>
                  <a:pt x="707" y="285"/>
                  <a:pt x="707" y="3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565" name="Rectangle 421"/>
          <p:cNvSpPr>
            <a:spLocks noChangeArrowheads="1"/>
          </p:cNvSpPr>
          <p:nvPr/>
        </p:nvSpPr>
        <p:spPr bwMode="auto">
          <a:xfrm>
            <a:off x="1476375" y="188913"/>
            <a:ext cx="5627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3200" baseline="0"/>
              <a:t>Mjerenje napona elektroskopom</a:t>
            </a:r>
          </a:p>
        </p:txBody>
      </p:sp>
      <p:sp>
        <p:nvSpPr>
          <p:cNvPr id="6566" name="Rectangle 422"/>
          <p:cNvSpPr>
            <a:spLocks noChangeArrowheads="1"/>
          </p:cNvSpPr>
          <p:nvPr/>
        </p:nvSpPr>
        <p:spPr bwMode="auto">
          <a:xfrm>
            <a:off x="755650" y="5084763"/>
            <a:ext cx="78120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aseline="0"/>
              <a:t>Otklon kazaljke mjera je za napon između kugle na središnjem štapu elektroskopa i kućišta (zemlje)</a:t>
            </a:r>
          </a:p>
        </p:txBody>
      </p:sp>
      <p:grpSp>
        <p:nvGrpSpPr>
          <p:cNvPr id="2" name="Group 423"/>
          <p:cNvGrpSpPr>
            <a:grpSpLocks/>
          </p:cNvGrpSpPr>
          <p:nvPr/>
        </p:nvGrpSpPr>
        <p:grpSpPr bwMode="auto">
          <a:xfrm>
            <a:off x="5221288" y="2420938"/>
            <a:ext cx="2808287" cy="396875"/>
            <a:chOff x="3606" y="2280"/>
            <a:chExt cx="1769" cy="250"/>
          </a:xfrm>
        </p:grpSpPr>
        <p:sp>
          <p:nvSpPr>
            <p:cNvPr id="6568" name="Rectangle 424"/>
            <p:cNvSpPr>
              <a:spLocks noChangeArrowheads="1"/>
            </p:cNvSpPr>
            <p:nvPr/>
          </p:nvSpPr>
          <p:spPr bwMode="auto">
            <a:xfrm>
              <a:off x="3606" y="2341"/>
              <a:ext cx="1769" cy="118"/>
            </a:xfrm>
            <a:prstGeom prst="rect">
              <a:avLst/>
            </a:prstGeom>
            <a:gradFill rotWithShape="1">
              <a:gsLst>
                <a:gs pos="0">
                  <a:srgbClr val="FFFF66">
                    <a:gamma/>
                    <a:shade val="46275"/>
                    <a:invGamma/>
                  </a:srgbClr>
                </a:gs>
                <a:gs pos="5000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569" name="Rectangle 425"/>
            <p:cNvSpPr>
              <a:spLocks noChangeArrowheads="1"/>
            </p:cNvSpPr>
            <p:nvPr/>
          </p:nvSpPr>
          <p:spPr bwMode="auto">
            <a:xfrm>
              <a:off x="4830" y="228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sr-Latn-CS" sz="2000" baseline="0"/>
            </a:p>
          </p:txBody>
        </p:sp>
      </p:grpSp>
      <p:grpSp>
        <p:nvGrpSpPr>
          <p:cNvPr id="3" name="Group 426"/>
          <p:cNvGrpSpPr>
            <a:grpSpLocks/>
          </p:cNvGrpSpPr>
          <p:nvPr/>
        </p:nvGrpSpPr>
        <p:grpSpPr bwMode="auto">
          <a:xfrm>
            <a:off x="5508625" y="2565400"/>
            <a:ext cx="1584325" cy="2376488"/>
            <a:chOff x="3742" y="2976"/>
            <a:chExt cx="744" cy="1081"/>
          </a:xfrm>
        </p:grpSpPr>
        <p:sp>
          <p:nvSpPr>
            <p:cNvPr id="6571" name="Arc 427"/>
            <p:cNvSpPr>
              <a:spLocks/>
            </p:cNvSpPr>
            <p:nvPr/>
          </p:nvSpPr>
          <p:spPr bwMode="auto">
            <a:xfrm flipV="1">
              <a:off x="3871" y="3121"/>
              <a:ext cx="504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pattFill prst="pct5">
                <a:fgClr>
                  <a:schemeClr val="accent1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572" name="Rectangle 428"/>
            <p:cNvSpPr>
              <a:spLocks noChangeArrowheads="1"/>
            </p:cNvSpPr>
            <p:nvPr/>
          </p:nvSpPr>
          <p:spPr bwMode="auto">
            <a:xfrm>
              <a:off x="4087" y="3265"/>
              <a:ext cx="72" cy="7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pattFill prst="pct5">
                <a:fgClr>
                  <a:schemeClr val="accent1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573" name="Arc 429"/>
            <p:cNvSpPr>
              <a:spLocks/>
            </p:cNvSpPr>
            <p:nvPr/>
          </p:nvSpPr>
          <p:spPr bwMode="auto">
            <a:xfrm flipV="1">
              <a:off x="3799" y="3121"/>
              <a:ext cx="648" cy="157"/>
            </a:xfrm>
            <a:custGeom>
              <a:avLst/>
              <a:gdLst>
                <a:gd name="G0" fmla="+- 21052 0 0"/>
                <a:gd name="G1" fmla="+- 21600 0 0"/>
                <a:gd name="G2" fmla="+- 21600 0 0"/>
                <a:gd name="T0" fmla="*/ 0 w 42569"/>
                <a:gd name="T1" fmla="*/ 16764 h 21600"/>
                <a:gd name="T2" fmla="*/ 42569 w 42569"/>
                <a:gd name="T3" fmla="*/ 19713 h 21600"/>
                <a:gd name="T4" fmla="*/ 21052 w 4256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9" h="21600" fill="none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</a:path>
                <a:path w="42569" h="21600" stroke="0" extrusionOk="0">
                  <a:moveTo>
                    <a:pt x="0" y="16764"/>
                  </a:moveTo>
                  <a:cubicBezTo>
                    <a:pt x="2253" y="6953"/>
                    <a:pt x="10985" y="-1"/>
                    <a:pt x="21052" y="0"/>
                  </a:cubicBezTo>
                  <a:cubicBezTo>
                    <a:pt x="32249" y="0"/>
                    <a:pt x="41591" y="8557"/>
                    <a:pt x="42569" y="19712"/>
                  </a:cubicBezTo>
                  <a:lnTo>
                    <a:pt x="2105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</a:gradFill>
            <a:ln w="3175">
              <a:pattFill prst="pct5">
                <a:fgClr>
                  <a:schemeClr val="accent1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574" name="Freeform 430"/>
            <p:cNvSpPr>
              <a:spLocks/>
            </p:cNvSpPr>
            <p:nvPr/>
          </p:nvSpPr>
          <p:spPr bwMode="auto">
            <a:xfrm>
              <a:off x="3799" y="3913"/>
              <a:ext cx="648" cy="14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180"/>
                </a:cxn>
                <a:cxn ang="0">
                  <a:pos x="1260" y="180"/>
                </a:cxn>
                <a:cxn ang="0">
                  <a:pos x="720" y="0"/>
                </a:cxn>
                <a:cxn ang="0">
                  <a:pos x="540" y="0"/>
                </a:cxn>
              </a:cxnLst>
              <a:rect l="0" t="0" r="r" b="b"/>
              <a:pathLst>
                <a:path w="1260" h="180">
                  <a:moveTo>
                    <a:pt x="540" y="0"/>
                  </a:moveTo>
                  <a:lnTo>
                    <a:pt x="0" y="180"/>
                  </a:lnTo>
                  <a:lnTo>
                    <a:pt x="1260" y="180"/>
                  </a:lnTo>
                  <a:lnTo>
                    <a:pt x="720" y="0"/>
                  </a:lnTo>
                  <a:lnTo>
                    <a:pt x="5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FF00"/>
                </a:gs>
              </a:gsLst>
              <a:lin ang="5400000" scaled="1"/>
            </a:gradFill>
            <a:ln w="9525">
              <a:pattFill prst="pct5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575" name="Freeform 431" descr="Large confetti"/>
            <p:cNvSpPr>
              <a:spLocks/>
            </p:cNvSpPr>
            <p:nvPr/>
          </p:nvSpPr>
          <p:spPr bwMode="auto">
            <a:xfrm rot="196675">
              <a:off x="3742" y="2976"/>
              <a:ext cx="744" cy="384"/>
            </a:xfrm>
            <a:custGeom>
              <a:avLst/>
              <a:gdLst/>
              <a:ahLst/>
              <a:cxnLst>
                <a:cxn ang="0">
                  <a:pos x="210" y="840"/>
                </a:cxn>
                <a:cxn ang="0">
                  <a:pos x="30" y="300"/>
                </a:cxn>
                <a:cxn ang="0">
                  <a:pos x="390" y="120"/>
                </a:cxn>
                <a:cxn ang="0">
                  <a:pos x="930" y="120"/>
                </a:cxn>
                <a:cxn ang="0">
                  <a:pos x="1650" y="120"/>
                </a:cxn>
                <a:cxn ang="0">
                  <a:pos x="1830" y="840"/>
                </a:cxn>
                <a:cxn ang="0">
                  <a:pos x="1650" y="840"/>
                </a:cxn>
                <a:cxn ang="0">
                  <a:pos x="1470" y="480"/>
                </a:cxn>
                <a:cxn ang="0">
                  <a:pos x="1110" y="480"/>
                </a:cxn>
                <a:cxn ang="0">
                  <a:pos x="930" y="660"/>
                </a:cxn>
                <a:cxn ang="0">
                  <a:pos x="390" y="480"/>
                </a:cxn>
                <a:cxn ang="0">
                  <a:pos x="210" y="840"/>
                </a:cxn>
              </a:cxnLst>
              <a:rect l="0" t="0" r="r" b="b"/>
              <a:pathLst>
                <a:path w="1830" h="960">
                  <a:moveTo>
                    <a:pt x="210" y="840"/>
                  </a:moveTo>
                  <a:cubicBezTo>
                    <a:pt x="150" y="810"/>
                    <a:pt x="0" y="420"/>
                    <a:pt x="30" y="300"/>
                  </a:cubicBezTo>
                  <a:cubicBezTo>
                    <a:pt x="60" y="180"/>
                    <a:pt x="240" y="150"/>
                    <a:pt x="390" y="120"/>
                  </a:cubicBezTo>
                  <a:cubicBezTo>
                    <a:pt x="540" y="90"/>
                    <a:pt x="720" y="120"/>
                    <a:pt x="930" y="120"/>
                  </a:cubicBezTo>
                  <a:cubicBezTo>
                    <a:pt x="1140" y="120"/>
                    <a:pt x="1500" y="0"/>
                    <a:pt x="1650" y="120"/>
                  </a:cubicBezTo>
                  <a:cubicBezTo>
                    <a:pt x="1800" y="240"/>
                    <a:pt x="1830" y="720"/>
                    <a:pt x="1830" y="840"/>
                  </a:cubicBezTo>
                  <a:cubicBezTo>
                    <a:pt x="1830" y="960"/>
                    <a:pt x="1710" y="900"/>
                    <a:pt x="1650" y="840"/>
                  </a:cubicBezTo>
                  <a:cubicBezTo>
                    <a:pt x="1590" y="780"/>
                    <a:pt x="1560" y="540"/>
                    <a:pt x="1470" y="480"/>
                  </a:cubicBezTo>
                  <a:cubicBezTo>
                    <a:pt x="1380" y="420"/>
                    <a:pt x="1200" y="450"/>
                    <a:pt x="1110" y="480"/>
                  </a:cubicBezTo>
                  <a:cubicBezTo>
                    <a:pt x="1020" y="510"/>
                    <a:pt x="1050" y="660"/>
                    <a:pt x="930" y="660"/>
                  </a:cubicBezTo>
                  <a:cubicBezTo>
                    <a:pt x="810" y="660"/>
                    <a:pt x="510" y="450"/>
                    <a:pt x="390" y="480"/>
                  </a:cubicBezTo>
                  <a:cubicBezTo>
                    <a:pt x="270" y="510"/>
                    <a:pt x="270" y="870"/>
                    <a:pt x="210" y="840"/>
                  </a:cubicBezTo>
                  <a:close/>
                </a:path>
              </a:pathLst>
            </a:custGeom>
            <a:pattFill prst="lgConfetti">
              <a:fgClr>
                <a:schemeClr val="accent1"/>
              </a:fgClr>
              <a:bgClr>
                <a:srgbClr val="FFFFFF"/>
              </a:bgClr>
            </a:pattFill>
            <a:ln w="9525">
              <a:pattFill prst="pct5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577" name="Line 433"/>
          <p:cNvSpPr>
            <a:spLocks noChangeShapeType="1"/>
          </p:cNvSpPr>
          <p:nvPr/>
        </p:nvSpPr>
        <p:spPr bwMode="auto">
          <a:xfrm>
            <a:off x="900113" y="4941888"/>
            <a:ext cx="7199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579" name="Rectangle 435"/>
          <p:cNvSpPr>
            <a:spLocks noChangeArrowheads="1"/>
          </p:cNvSpPr>
          <p:nvPr/>
        </p:nvSpPr>
        <p:spPr bwMode="auto">
          <a:xfrm>
            <a:off x="755650" y="5805488"/>
            <a:ext cx="78120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aseline="0"/>
              <a:t>Uzmemo li da je potencijal zemlje jednak nuli, otklon kazaljke je mjera za potencijal kuglice</a:t>
            </a:r>
          </a:p>
        </p:txBody>
      </p:sp>
      <p:sp>
        <p:nvSpPr>
          <p:cNvPr id="6457" name="Rectangle 313"/>
          <p:cNvSpPr>
            <a:spLocks noChangeArrowheads="1"/>
          </p:cNvSpPr>
          <p:nvPr/>
        </p:nvSpPr>
        <p:spPr bwMode="auto">
          <a:xfrm>
            <a:off x="3565525" y="1628775"/>
            <a:ext cx="71438" cy="23050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4" name="Group 314"/>
          <p:cNvGrpSpPr>
            <a:grpSpLocks/>
          </p:cNvGrpSpPr>
          <p:nvPr/>
        </p:nvGrpSpPr>
        <p:grpSpPr bwMode="auto">
          <a:xfrm>
            <a:off x="3348038" y="2495550"/>
            <a:ext cx="503237" cy="1438275"/>
            <a:chOff x="3243" y="2251"/>
            <a:chExt cx="317" cy="906"/>
          </a:xfrm>
        </p:grpSpPr>
        <p:sp>
          <p:nvSpPr>
            <p:cNvPr id="6459" name="Line 315"/>
            <p:cNvSpPr>
              <a:spLocks noChangeShapeType="1"/>
            </p:cNvSpPr>
            <p:nvPr/>
          </p:nvSpPr>
          <p:spPr bwMode="auto">
            <a:xfrm>
              <a:off x="3424" y="2251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460" name="Line 316"/>
            <p:cNvSpPr>
              <a:spLocks noChangeShapeType="1"/>
            </p:cNvSpPr>
            <p:nvPr/>
          </p:nvSpPr>
          <p:spPr bwMode="auto">
            <a:xfrm>
              <a:off x="3379" y="270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461" name="Oval 317"/>
            <p:cNvSpPr>
              <a:spLocks noChangeArrowheads="1"/>
            </p:cNvSpPr>
            <p:nvPr/>
          </p:nvSpPr>
          <p:spPr bwMode="auto">
            <a:xfrm>
              <a:off x="3378" y="2659"/>
              <a:ext cx="46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6462" name="Line 318"/>
            <p:cNvSpPr>
              <a:spLocks noChangeShapeType="1"/>
            </p:cNvSpPr>
            <p:nvPr/>
          </p:nvSpPr>
          <p:spPr bwMode="auto">
            <a:xfrm>
              <a:off x="3243" y="2704"/>
              <a:ext cx="317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C -0.01268 0.00024 -0.04827 0.00024 -0.04271 -1.48148E-6 C -0.03716 -0.00023 0.02673 -0.00185 0.03385 -0.00208 C 0.04097 -0.00231 0.01267 -0.00023 4.44444E-6 -1.48148E-6 Z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96296E-6 L -0.16146 -0.1722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2.96296E-6 L -0.16146 -0.17222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8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9" grpId="0"/>
      <p:bldP spid="6539" grpId="1"/>
      <p:bldP spid="6540" grpId="0"/>
      <p:bldP spid="6540" grpId="1"/>
      <p:bldP spid="6541" grpId="0"/>
      <p:bldP spid="6541" grpId="1"/>
      <p:bldP spid="6542" grpId="0"/>
      <p:bldP spid="6542" grpId="1"/>
      <p:bldP spid="6543" grpId="0"/>
      <p:bldP spid="6543" grpId="1"/>
      <p:bldP spid="6543" grpId="2"/>
      <p:bldP spid="6544" grpId="0"/>
      <p:bldP spid="6544" grpId="1"/>
      <p:bldP spid="6544" grpId="2"/>
      <p:bldP spid="6545" grpId="0"/>
      <p:bldP spid="6545" grpId="1"/>
      <p:bldP spid="6545" grpId="2"/>
      <p:bldP spid="6546" grpId="0" build="allAtOnce"/>
      <p:bldP spid="6546" grpId="1" build="allAtOnce"/>
      <p:bldP spid="6547" grpId="0"/>
      <p:bldP spid="6548" grpId="0"/>
      <p:bldP spid="6548" grpId="1"/>
      <p:bldP spid="6549" grpId="0"/>
      <p:bldP spid="6549" grpId="1"/>
      <p:bldP spid="6550" grpId="0"/>
      <p:bldP spid="6550" grpId="1"/>
      <p:bldP spid="6551" grpId="0" animBg="1"/>
      <p:bldP spid="6566" grpId="0"/>
      <p:bldP spid="65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339</Words>
  <Application>Microsoft Office PowerPoint</Application>
  <PresentationFormat>Prikaz na zaslonu (4:3)</PresentationFormat>
  <Paragraphs>77</Paragraphs>
  <Slides>13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2</vt:i4>
      </vt:variant>
      <vt:variant>
        <vt:lpstr>Naslovi slajdova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Jednadžba</vt:lpstr>
      <vt:lpstr>Equation</vt:lpstr>
      <vt:lpstr>Električni potencijal i napon</vt:lpstr>
      <vt:lpstr>Električni potencijal</vt:lpstr>
      <vt:lpstr>Električni potencijal</vt:lpstr>
      <vt:lpstr>Potencijal točkastog naboja</vt:lpstr>
      <vt:lpstr>PowerPoint prezentacija</vt:lpstr>
      <vt:lpstr>PowerPoint prezentacija</vt:lpstr>
      <vt:lpstr>Napon</vt:lpstr>
      <vt:lpstr>Napon</vt:lpstr>
      <vt:lpstr>PowerPoint prezentacija</vt:lpstr>
      <vt:lpstr>PowerPoint prezentacija</vt:lpstr>
      <vt:lpstr>PowerPoint prezentacija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Električni potencijal</dc:title>
  <dc:creator>Vlatko</dc:creator>
  <cp:lastModifiedBy>Nastava</cp:lastModifiedBy>
  <cp:revision>14</cp:revision>
  <dcterms:created xsi:type="dcterms:W3CDTF">2014-09-27T14:43:28Z</dcterms:created>
  <dcterms:modified xsi:type="dcterms:W3CDTF">2022-05-02T16:11:18Z</dcterms:modified>
</cp:coreProperties>
</file>