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73" r:id="rId11"/>
    <p:sldId id="274" r:id="rId12"/>
    <p:sldId id="263" r:id="rId13"/>
    <p:sldId id="265" r:id="rId14"/>
    <p:sldId id="266" r:id="rId15"/>
    <p:sldId id="264" r:id="rId16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77B1-3B8F-464E-AEB1-6E9C2DE6EFFD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B7B-DC0D-45DD-A2F6-E3EA955F83B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77B1-3B8F-464E-AEB1-6E9C2DE6EFFD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B7B-DC0D-45DD-A2F6-E3EA955F83B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77B1-3B8F-464E-AEB1-6E9C2DE6EFFD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B7B-DC0D-45DD-A2F6-E3EA955F83B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77B1-3B8F-464E-AEB1-6E9C2DE6EFFD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B7B-DC0D-45DD-A2F6-E3EA955F83B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77B1-3B8F-464E-AEB1-6E9C2DE6EFFD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B7B-DC0D-45DD-A2F6-E3EA955F83B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77B1-3B8F-464E-AEB1-6E9C2DE6EFFD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B7B-DC0D-45DD-A2F6-E3EA955F83B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77B1-3B8F-464E-AEB1-6E9C2DE6EFFD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B7B-DC0D-45DD-A2F6-E3EA955F83B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77B1-3B8F-464E-AEB1-6E9C2DE6EFFD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B7B-DC0D-45DD-A2F6-E3EA955F83B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77B1-3B8F-464E-AEB1-6E9C2DE6EFFD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B7B-DC0D-45DD-A2F6-E3EA955F83B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77B1-3B8F-464E-AEB1-6E9C2DE6EFFD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B7B-DC0D-45DD-A2F6-E3EA955F83B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77B1-3B8F-464E-AEB1-6E9C2DE6EFFD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B7B-DC0D-45DD-A2F6-E3EA955F83B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B77B1-3B8F-464E-AEB1-6E9C2DE6EFFD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32B7B-DC0D-45DD-A2F6-E3EA955F83BD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Električno polje i Gaussov zakon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3666" y="6072206"/>
            <a:ext cx="2700334" cy="614370"/>
          </a:xfrm>
        </p:spPr>
        <p:txBody>
          <a:bodyPr>
            <a:normAutofit lnSpcReduction="10000"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Freeform 12"/>
          <p:cNvSpPr>
            <a:spLocks/>
          </p:cNvSpPr>
          <p:nvPr/>
        </p:nvSpPr>
        <p:spPr bwMode="auto">
          <a:xfrm>
            <a:off x="3348038" y="908050"/>
            <a:ext cx="1727200" cy="3744913"/>
          </a:xfrm>
          <a:custGeom>
            <a:avLst/>
            <a:gdLst/>
            <a:ahLst/>
            <a:cxnLst>
              <a:cxn ang="0">
                <a:pos x="0" y="771"/>
              </a:cxn>
              <a:cxn ang="0">
                <a:pos x="1088" y="0"/>
              </a:cxn>
              <a:cxn ang="0">
                <a:pos x="1088" y="1633"/>
              </a:cxn>
              <a:cxn ang="0">
                <a:pos x="0" y="2359"/>
              </a:cxn>
              <a:cxn ang="0">
                <a:pos x="0" y="771"/>
              </a:cxn>
            </a:cxnLst>
            <a:rect l="0" t="0" r="r" b="b"/>
            <a:pathLst>
              <a:path w="1088" h="2359">
                <a:moveTo>
                  <a:pt x="0" y="771"/>
                </a:moveTo>
                <a:lnTo>
                  <a:pt x="1088" y="0"/>
                </a:lnTo>
                <a:lnTo>
                  <a:pt x="1088" y="1633"/>
                </a:lnTo>
                <a:lnTo>
                  <a:pt x="0" y="2359"/>
                </a:lnTo>
                <a:lnTo>
                  <a:pt x="0" y="771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7421" name="Arc 13"/>
          <p:cNvSpPr>
            <a:spLocks/>
          </p:cNvSpPr>
          <p:nvPr/>
        </p:nvSpPr>
        <p:spPr bwMode="auto">
          <a:xfrm flipH="1">
            <a:off x="3925888" y="2278063"/>
            <a:ext cx="363537" cy="1006475"/>
          </a:xfrm>
          <a:custGeom>
            <a:avLst/>
            <a:gdLst>
              <a:gd name="G0" fmla="+- 191 0 0"/>
              <a:gd name="G1" fmla="+- 21600 0 0"/>
              <a:gd name="G2" fmla="+- 21600 0 0"/>
              <a:gd name="T0" fmla="*/ 191 w 21791"/>
              <a:gd name="T1" fmla="*/ 0 h 43200"/>
              <a:gd name="T2" fmla="*/ 0 w 21791"/>
              <a:gd name="T3" fmla="*/ 43199 h 43200"/>
              <a:gd name="T4" fmla="*/ 191 w 2179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91" h="43200" fill="none" extrusionOk="0">
                <a:moveTo>
                  <a:pt x="190" y="0"/>
                </a:moveTo>
                <a:cubicBezTo>
                  <a:pt x="12120" y="0"/>
                  <a:pt x="21791" y="9670"/>
                  <a:pt x="21791" y="21600"/>
                </a:cubicBezTo>
                <a:cubicBezTo>
                  <a:pt x="21791" y="33529"/>
                  <a:pt x="12120" y="43200"/>
                  <a:pt x="191" y="43200"/>
                </a:cubicBezTo>
                <a:cubicBezTo>
                  <a:pt x="127" y="43200"/>
                  <a:pt x="63" y="43199"/>
                  <a:pt x="-1" y="43199"/>
                </a:cubicBezTo>
              </a:path>
              <a:path w="21791" h="43200" stroke="0" extrusionOk="0">
                <a:moveTo>
                  <a:pt x="190" y="0"/>
                </a:moveTo>
                <a:cubicBezTo>
                  <a:pt x="12120" y="0"/>
                  <a:pt x="21791" y="9670"/>
                  <a:pt x="21791" y="21600"/>
                </a:cubicBezTo>
                <a:cubicBezTo>
                  <a:pt x="21791" y="33529"/>
                  <a:pt x="12120" y="43200"/>
                  <a:pt x="191" y="43200"/>
                </a:cubicBezTo>
                <a:cubicBezTo>
                  <a:pt x="127" y="43200"/>
                  <a:pt x="63" y="43199"/>
                  <a:pt x="-1" y="43199"/>
                </a:cubicBezTo>
                <a:lnTo>
                  <a:pt x="191" y="21600"/>
                </a:lnTo>
                <a:close/>
              </a:path>
            </a:pathLst>
          </a:cu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7426" name="Arc 18"/>
          <p:cNvSpPr>
            <a:spLocks/>
          </p:cNvSpPr>
          <p:nvPr/>
        </p:nvSpPr>
        <p:spPr bwMode="auto">
          <a:xfrm flipH="1">
            <a:off x="2125663" y="2276475"/>
            <a:ext cx="400050" cy="1006475"/>
          </a:xfrm>
          <a:custGeom>
            <a:avLst/>
            <a:gdLst>
              <a:gd name="G0" fmla="+- 2307 0 0"/>
              <a:gd name="G1" fmla="+- 21600 0 0"/>
              <a:gd name="G2" fmla="+- 21600 0 0"/>
              <a:gd name="T0" fmla="*/ 156 w 23907"/>
              <a:gd name="T1" fmla="*/ 107 h 43200"/>
              <a:gd name="T2" fmla="*/ 0 w 23907"/>
              <a:gd name="T3" fmla="*/ 43076 h 43200"/>
              <a:gd name="T4" fmla="*/ 2307 w 2390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907" h="43200" fill="none" extrusionOk="0">
                <a:moveTo>
                  <a:pt x="156" y="107"/>
                </a:moveTo>
                <a:cubicBezTo>
                  <a:pt x="870" y="35"/>
                  <a:pt x="1588" y="-1"/>
                  <a:pt x="2307" y="0"/>
                </a:cubicBezTo>
                <a:cubicBezTo>
                  <a:pt x="14236" y="0"/>
                  <a:pt x="23907" y="9670"/>
                  <a:pt x="23907" y="21600"/>
                </a:cubicBezTo>
                <a:cubicBezTo>
                  <a:pt x="23907" y="33529"/>
                  <a:pt x="14236" y="43200"/>
                  <a:pt x="2307" y="43200"/>
                </a:cubicBezTo>
                <a:cubicBezTo>
                  <a:pt x="1536" y="43200"/>
                  <a:pt x="766" y="43158"/>
                  <a:pt x="-1" y="43076"/>
                </a:cubicBezTo>
              </a:path>
              <a:path w="23907" h="43200" stroke="0" extrusionOk="0">
                <a:moveTo>
                  <a:pt x="156" y="107"/>
                </a:moveTo>
                <a:cubicBezTo>
                  <a:pt x="870" y="35"/>
                  <a:pt x="1588" y="-1"/>
                  <a:pt x="2307" y="0"/>
                </a:cubicBezTo>
                <a:cubicBezTo>
                  <a:pt x="14236" y="0"/>
                  <a:pt x="23907" y="9670"/>
                  <a:pt x="23907" y="21600"/>
                </a:cubicBezTo>
                <a:cubicBezTo>
                  <a:pt x="23907" y="33529"/>
                  <a:pt x="14236" y="43200"/>
                  <a:pt x="2307" y="43200"/>
                </a:cubicBezTo>
                <a:cubicBezTo>
                  <a:pt x="1536" y="43200"/>
                  <a:pt x="766" y="43158"/>
                  <a:pt x="-1" y="43076"/>
                </a:cubicBezTo>
                <a:lnTo>
                  <a:pt x="2307" y="21600"/>
                </a:lnTo>
                <a:close/>
              </a:path>
            </a:pathLst>
          </a:cu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2484438" y="22764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2484438" y="32845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4284663" y="2276475"/>
            <a:ext cx="1800225" cy="1008063"/>
          </a:xfrm>
          <a:prstGeom prst="rect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7433" name="Arc 25"/>
          <p:cNvSpPr>
            <a:spLocks/>
          </p:cNvSpPr>
          <p:nvPr/>
        </p:nvSpPr>
        <p:spPr bwMode="auto">
          <a:xfrm flipH="1">
            <a:off x="5724525" y="2276475"/>
            <a:ext cx="719138" cy="10064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6590 w 43200"/>
              <a:gd name="T1" fmla="*/ 589 h 43200"/>
              <a:gd name="T2" fmla="*/ 16378 w 43200"/>
              <a:gd name="T3" fmla="*/ 64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16590" y="589"/>
                </a:moveTo>
                <a:cubicBezTo>
                  <a:pt x="18231" y="197"/>
                  <a:pt x="19912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682"/>
                  <a:pt x="6754" y="3038"/>
                  <a:pt x="16377" y="640"/>
                </a:cubicBezTo>
              </a:path>
              <a:path w="43200" h="43200" stroke="0" extrusionOk="0">
                <a:moveTo>
                  <a:pt x="16590" y="589"/>
                </a:moveTo>
                <a:cubicBezTo>
                  <a:pt x="18231" y="197"/>
                  <a:pt x="19912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682"/>
                  <a:pt x="6754" y="3038"/>
                  <a:pt x="16377" y="64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2484438" y="2276475"/>
            <a:ext cx="863600" cy="1008063"/>
          </a:xfrm>
          <a:prstGeom prst="rect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7446" name="Arc 38"/>
          <p:cNvSpPr>
            <a:spLocks/>
          </p:cNvSpPr>
          <p:nvPr/>
        </p:nvSpPr>
        <p:spPr bwMode="auto">
          <a:xfrm flipH="1">
            <a:off x="4284663" y="2273300"/>
            <a:ext cx="373062" cy="10064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2402 w 22402"/>
              <a:gd name="T1" fmla="*/ 43185 h 43200"/>
              <a:gd name="T2" fmla="*/ 22116 w 22402"/>
              <a:gd name="T3" fmla="*/ 6 h 43200"/>
              <a:gd name="T4" fmla="*/ 21600 w 22402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02" h="43200" fill="none" extrusionOk="0">
                <a:moveTo>
                  <a:pt x="22402" y="43185"/>
                </a:moveTo>
                <a:cubicBezTo>
                  <a:pt x="22134" y="43195"/>
                  <a:pt x="21867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1772" y="-1"/>
                  <a:pt x="21944" y="2"/>
                  <a:pt x="22115" y="6"/>
                </a:cubicBezTo>
              </a:path>
              <a:path w="22402" h="43200" stroke="0" extrusionOk="0">
                <a:moveTo>
                  <a:pt x="22402" y="43185"/>
                </a:moveTo>
                <a:cubicBezTo>
                  <a:pt x="22134" y="43195"/>
                  <a:pt x="21867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1772" y="-1"/>
                  <a:pt x="21944" y="2"/>
                  <a:pt x="22115" y="6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5867400" y="2420938"/>
            <a:ext cx="1296988" cy="720725"/>
            <a:chOff x="3696" y="1525"/>
            <a:chExt cx="817" cy="454"/>
          </a:xfrm>
        </p:grpSpPr>
        <p:sp>
          <p:nvSpPr>
            <p:cNvPr id="17436" name="Line 28"/>
            <p:cNvSpPr>
              <a:spLocks noChangeShapeType="1"/>
            </p:cNvSpPr>
            <p:nvPr/>
          </p:nvSpPr>
          <p:spPr bwMode="auto">
            <a:xfrm>
              <a:off x="3833" y="152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7437" name="Line 29"/>
            <p:cNvSpPr>
              <a:spLocks noChangeShapeType="1"/>
            </p:cNvSpPr>
            <p:nvPr/>
          </p:nvSpPr>
          <p:spPr bwMode="auto">
            <a:xfrm>
              <a:off x="3742" y="161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7438" name="Line 30"/>
            <p:cNvSpPr>
              <a:spLocks noChangeShapeType="1"/>
            </p:cNvSpPr>
            <p:nvPr/>
          </p:nvSpPr>
          <p:spPr bwMode="auto">
            <a:xfrm>
              <a:off x="3969" y="170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7439" name="Line 31"/>
            <p:cNvSpPr>
              <a:spLocks noChangeShapeType="1"/>
            </p:cNvSpPr>
            <p:nvPr/>
          </p:nvSpPr>
          <p:spPr bwMode="auto">
            <a:xfrm>
              <a:off x="3833" y="1752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7440" name="Line 32"/>
            <p:cNvSpPr>
              <a:spLocks noChangeShapeType="1"/>
            </p:cNvSpPr>
            <p:nvPr/>
          </p:nvSpPr>
          <p:spPr bwMode="auto">
            <a:xfrm>
              <a:off x="3969" y="188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>
              <a:off x="3833" y="1979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7442" name="Line 34"/>
            <p:cNvSpPr>
              <a:spLocks noChangeShapeType="1"/>
            </p:cNvSpPr>
            <p:nvPr/>
          </p:nvSpPr>
          <p:spPr bwMode="auto">
            <a:xfrm>
              <a:off x="3696" y="1842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1331913" y="2420938"/>
            <a:ext cx="863600" cy="720725"/>
            <a:chOff x="839" y="1525"/>
            <a:chExt cx="544" cy="454"/>
          </a:xfrm>
        </p:grpSpPr>
        <p:sp>
          <p:nvSpPr>
            <p:cNvPr id="17445" name="Line 37"/>
            <p:cNvSpPr>
              <a:spLocks noChangeShapeType="1"/>
            </p:cNvSpPr>
            <p:nvPr/>
          </p:nvSpPr>
          <p:spPr bwMode="auto">
            <a:xfrm>
              <a:off x="1020" y="1525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7448" name="Line 40"/>
            <p:cNvSpPr>
              <a:spLocks noChangeShapeType="1"/>
            </p:cNvSpPr>
            <p:nvPr/>
          </p:nvSpPr>
          <p:spPr bwMode="auto">
            <a:xfrm>
              <a:off x="839" y="1616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7450" name="Line 42"/>
            <p:cNvSpPr>
              <a:spLocks noChangeShapeType="1"/>
            </p:cNvSpPr>
            <p:nvPr/>
          </p:nvSpPr>
          <p:spPr bwMode="auto">
            <a:xfrm>
              <a:off x="1111" y="170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7452" name="Line 44"/>
            <p:cNvSpPr>
              <a:spLocks noChangeShapeType="1"/>
            </p:cNvSpPr>
            <p:nvPr/>
          </p:nvSpPr>
          <p:spPr bwMode="auto">
            <a:xfrm>
              <a:off x="1020" y="175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7454" name="Line 46"/>
            <p:cNvSpPr>
              <a:spLocks noChangeShapeType="1"/>
            </p:cNvSpPr>
            <p:nvPr/>
          </p:nvSpPr>
          <p:spPr bwMode="auto">
            <a:xfrm>
              <a:off x="839" y="1842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7456" name="Line 48"/>
            <p:cNvSpPr>
              <a:spLocks noChangeShapeType="1"/>
            </p:cNvSpPr>
            <p:nvPr/>
          </p:nvSpPr>
          <p:spPr bwMode="auto">
            <a:xfrm>
              <a:off x="1111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7458" name="Line 50"/>
            <p:cNvSpPr>
              <a:spLocks noChangeShapeType="1"/>
            </p:cNvSpPr>
            <p:nvPr/>
          </p:nvSpPr>
          <p:spPr bwMode="auto">
            <a:xfrm>
              <a:off x="1020" y="197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7459" name="Rectangle 51"/>
          <p:cNvSpPr>
            <a:spLocks noChangeArrowheads="1"/>
          </p:cNvSpPr>
          <p:nvPr/>
        </p:nvSpPr>
        <p:spPr bwMode="auto">
          <a:xfrm>
            <a:off x="3995738" y="2565400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hr-HR" sz="2400" i="1">
                <a:solidFill>
                  <a:srgbClr val="FF0000"/>
                </a:solidFill>
                <a:latin typeface="Times New Roman" pitchFamily="18" charset="0"/>
              </a:rPr>
              <a:t>Q</a:t>
            </a:r>
          </a:p>
        </p:txBody>
      </p:sp>
      <p:graphicFrame>
        <p:nvGraphicFramePr>
          <p:cNvPr id="17468" name="Object 60"/>
          <p:cNvGraphicFramePr>
            <a:graphicFrameLocks noChangeAspect="1"/>
          </p:cNvGraphicFramePr>
          <p:nvPr/>
        </p:nvGraphicFramePr>
        <p:xfrm>
          <a:off x="3495674" y="5733256"/>
          <a:ext cx="122396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558720" imgH="368280" progId="Equation.3">
                  <p:embed/>
                </p:oleObj>
              </mc:Choice>
              <mc:Fallback>
                <p:oleObj name="Equation" r:id="rId3" imgW="558720" imgH="368280" progId="Equation.3">
                  <p:embed/>
                  <p:pic>
                    <p:nvPicPr>
                      <p:cNvPr id="17468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4" y="5733256"/>
                        <a:ext cx="1223963" cy="8080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69" name="Rectangle 61"/>
          <p:cNvSpPr>
            <a:spLocks noChangeArrowheads="1"/>
          </p:cNvSpPr>
          <p:nvPr/>
        </p:nvSpPr>
        <p:spPr bwMode="auto">
          <a:xfrm>
            <a:off x="3995738" y="184467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hr-HR" sz="2400" i="1">
                <a:solidFill>
                  <a:srgbClr val="FFFF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5867400" y="184467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hr-HR" sz="2400" i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7471" name="Rectangle 63"/>
          <p:cNvSpPr>
            <a:spLocks noChangeArrowheads="1"/>
          </p:cNvSpPr>
          <p:nvPr/>
        </p:nvSpPr>
        <p:spPr bwMode="auto">
          <a:xfrm>
            <a:off x="2195513" y="184467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hr-HR" sz="2400" i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9" grpId="0"/>
      <p:bldP spid="17469" grpId="0"/>
      <p:bldP spid="17470" grpId="0"/>
      <p:bldP spid="174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3600"/>
              <a:t>Električno polje dviju paralelnih beskonačnih metalnih ploča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5003800" y="1916113"/>
            <a:ext cx="0" cy="352901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6229350" y="1916113"/>
            <a:ext cx="0" cy="352901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189038" y="3932238"/>
            <a:ext cx="2808287" cy="1873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r-HR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124075" y="4005263"/>
            <a:ext cx="1584325" cy="2376487"/>
            <a:chOff x="3742" y="2976"/>
            <a:chExt cx="744" cy="1081"/>
          </a:xfrm>
        </p:grpSpPr>
        <p:sp>
          <p:nvSpPr>
            <p:cNvPr id="18443" name="Arc 11"/>
            <p:cNvSpPr>
              <a:spLocks/>
            </p:cNvSpPr>
            <p:nvPr/>
          </p:nvSpPr>
          <p:spPr bwMode="auto">
            <a:xfrm flipV="1">
              <a:off x="3871" y="3121"/>
              <a:ext cx="504" cy="157"/>
            </a:xfrm>
            <a:custGeom>
              <a:avLst/>
              <a:gdLst>
                <a:gd name="G0" fmla="+- 21052 0 0"/>
                <a:gd name="G1" fmla="+- 21600 0 0"/>
                <a:gd name="G2" fmla="+- 21600 0 0"/>
                <a:gd name="T0" fmla="*/ 0 w 42569"/>
                <a:gd name="T1" fmla="*/ 16764 h 21600"/>
                <a:gd name="T2" fmla="*/ 42569 w 42569"/>
                <a:gd name="T3" fmla="*/ 19713 h 21600"/>
                <a:gd name="T4" fmla="*/ 21052 w 4256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569" h="21600" fill="none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</a:path>
                <a:path w="42569" h="21600" stroke="0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  <a:lnTo>
                    <a:pt x="21052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087" y="3265"/>
              <a:ext cx="72" cy="7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8445" name="Arc 13"/>
            <p:cNvSpPr>
              <a:spLocks/>
            </p:cNvSpPr>
            <p:nvPr/>
          </p:nvSpPr>
          <p:spPr bwMode="auto">
            <a:xfrm flipV="1">
              <a:off x="3799" y="3121"/>
              <a:ext cx="648" cy="157"/>
            </a:xfrm>
            <a:custGeom>
              <a:avLst/>
              <a:gdLst>
                <a:gd name="G0" fmla="+- 21052 0 0"/>
                <a:gd name="G1" fmla="+- 21600 0 0"/>
                <a:gd name="G2" fmla="+- 21600 0 0"/>
                <a:gd name="T0" fmla="*/ 0 w 42569"/>
                <a:gd name="T1" fmla="*/ 16764 h 21600"/>
                <a:gd name="T2" fmla="*/ 42569 w 42569"/>
                <a:gd name="T3" fmla="*/ 19713 h 21600"/>
                <a:gd name="T4" fmla="*/ 21052 w 4256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569" h="21600" fill="none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</a:path>
                <a:path w="42569" h="21600" stroke="0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  <a:lnTo>
                    <a:pt x="21052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CC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8446" name="Freeform 14"/>
            <p:cNvSpPr>
              <a:spLocks/>
            </p:cNvSpPr>
            <p:nvPr/>
          </p:nvSpPr>
          <p:spPr bwMode="auto">
            <a:xfrm>
              <a:off x="3799" y="3913"/>
              <a:ext cx="648" cy="144"/>
            </a:xfrm>
            <a:custGeom>
              <a:avLst/>
              <a:gdLst/>
              <a:ahLst/>
              <a:cxnLst>
                <a:cxn ang="0">
                  <a:pos x="540" y="0"/>
                </a:cxn>
                <a:cxn ang="0">
                  <a:pos x="0" y="180"/>
                </a:cxn>
                <a:cxn ang="0">
                  <a:pos x="1260" y="180"/>
                </a:cxn>
                <a:cxn ang="0">
                  <a:pos x="720" y="0"/>
                </a:cxn>
                <a:cxn ang="0">
                  <a:pos x="540" y="0"/>
                </a:cxn>
              </a:cxnLst>
              <a:rect l="0" t="0" r="r" b="b"/>
              <a:pathLst>
                <a:path w="1260" h="180">
                  <a:moveTo>
                    <a:pt x="540" y="0"/>
                  </a:moveTo>
                  <a:lnTo>
                    <a:pt x="0" y="180"/>
                  </a:lnTo>
                  <a:lnTo>
                    <a:pt x="1260" y="180"/>
                  </a:lnTo>
                  <a:lnTo>
                    <a:pt x="720" y="0"/>
                  </a:lnTo>
                  <a:lnTo>
                    <a:pt x="54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99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8447" name="Freeform 15"/>
            <p:cNvSpPr>
              <a:spLocks/>
            </p:cNvSpPr>
            <p:nvPr/>
          </p:nvSpPr>
          <p:spPr bwMode="auto">
            <a:xfrm rot="196675">
              <a:off x="3742" y="2976"/>
              <a:ext cx="744" cy="384"/>
            </a:xfrm>
            <a:custGeom>
              <a:avLst/>
              <a:gdLst/>
              <a:ahLst/>
              <a:cxnLst>
                <a:cxn ang="0">
                  <a:pos x="210" y="840"/>
                </a:cxn>
                <a:cxn ang="0">
                  <a:pos x="30" y="300"/>
                </a:cxn>
                <a:cxn ang="0">
                  <a:pos x="390" y="120"/>
                </a:cxn>
                <a:cxn ang="0">
                  <a:pos x="930" y="120"/>
                </a:cxn>
                <a:cxn ang="0">
                  <a:pos x="1650" y="120"/>
                </a:cxn>
                <a:cxn ang="0">
                  <a:pos x="1830" y="840"/>
                </a:cxn>
                <a:cxn ang="0">
                  <a:pos x="1650" y="840"/>
                </a:cxn>
                <a:cxn ang="0">
                  <a:pos x="1470" y="480"/>
                </a:cxn>
                <a:cxn ang="0">
                  <a:pos x="1110" y="480"/>
                </a:cxn>
                <a:cxn ang="0">
                  <a:pos x="930" y="660"/>
                </a:cxn>
                <a:cxn ang="0">
                  <a:pos x="390" y="480"/>
                </a:cxn>
                <a:cxn ang="0">
                  <a:pos x="210" y="840"/>
                </a:cxn>
              </a:cxnLst>
              <a:rect l="0" t="0" r="r" b="b"/>
              <a:pathLst>
                <a:path w="1830" h="960">
                  <a:moveTo>
                    <a:pt x="210" y="840"/>
                  </a:moveTo>
                  <a:cubicBezTo>
                    <a:pt x="150" y="810"/>
                    <a:pt x="0" y="420"/>
                    <a:pt x="30" y="300"/>
                  </a:cubicBezTo>
                  <a:cubicBezTo>
                    <a:pt x="60" y="180"/>
                    <a:pt x="240" y="150"/>
                    <a:pt x="390" y="120"/>
                  </a:cubicBezTo>
                  <a:cubicBezTo>
                    <a:pt x="540" y="90"/>
                    <a:pt x="720" y="120"/>
                    <a:pt x="930" y="120"/>
                  </a:cubicBezTo>
                  <a:cubicBezTo>
                    <a:pt x="1140" y="120"/>
                    <a:pt x="1500" y="0"/>
                    <a:pt x="1650" y="120"/>
                  </a:cubicBezTo>
                  <a:cubicBezTo>
                    <a:pt x="1800" y="240"/>
                    <a:pt x="1830" y="720"/>
                    <a:pt x="1830" y="840"/>
                  </a:cubicBezTo>
                  <a:cubicBezTo>
                    <a:pt x="1830" y="960"/>
                    <a:pt x="1710" y="900"/>
                    <a:pt x="1650" y="840"/>
                  </a:cubicBezTo>
                  <a:cubicBezTo>
                    <a:pt x="1590" y="780"/>
                    <a:pt x="1560" y="540"/>
                    <a:pt x="1470" y="480"/>
                  </a:cubicBezTo>
                  <a:cubicBezTo>
                    <a:pt x="1380" y="420"/>
                    <a:pt x="1200" y="450"/>
                    <a:pt x="1110" y="480"/>
                  </a:cubicBezTo>
                  <a:cubicBezTo>
                    <a:pt x="1020" y="510"/>
                    <a:pt x="1050" y="660"/>
                    <a:pt x="930" y="660"/>
                  </a:cubicBezTo>
                  <a:cubicBezTo>
                    <a:pt x="810" y="660"/>
                    <a:pt x="510" y="450"/>
                    <a:pt x="390" y="480"/>
                  </a:cubicBezTo>
                  <a:cubicBezTo>
                    <a:pt x="270" y="510"/>
                    <a:pt x="270" y="870"/>
                    <a:pt x="210" y="84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5003800" y="1916113"/>
            <a:ext cx="0" cy="352901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003800" y="1916113"/>
            <a:ext cx="361950" cy="3554412"/>
            <a:chOff x="2472" y="1207"/>
            <a:chExt cx="228" cy="2239"/>
          </a:xfrm>
        </p:grpSpPr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2472" y="120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2472" y="157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2472" y="197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2472" y="2341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2472" y="275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2472" y="315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227763" y="1916113"/>
            <a:ext cx="361950" cy="3554412"/>
            <a:chOff x="2472" y="1207"/>
            <a:chExt cx="228" cy="2239"/>
          </a:xfrm>
        </p:grpSpPr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2472" y="120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2472" y="157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2472" y="197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2472" y="2341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2472" y="275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2472" y="315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rgbClr val="FF0000"/>
                  </a:solidFill>
                </a:rPr>
                <a:t>+</a:t>
              </a:r>
            </a:p>
          </p:txBody>
        </p:sp>
      </p:grpSp>
      <p:sp>
        <p:nvSpPr>
          <p:cNvPr id="18478" name="Line 46"/>
          <p:cNvSpPr>
            <a:spLocks noChangeShapeType="1"/>
          </p:cNvSpPr>
          <p:nvPr/>
        </p:nvSpPr>
        <p:spPr bwMode="auto">
          <a:xfrm>
            <a:off x="6227763" y="1916113"/>
            <a:ext cx="0" cy="352901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5870575" y="1916113"/>
            <a:ext cx="285750" cy="3554412"/>
            <a:chOff x="2472" y="1207"/>
            <a:chExt cx="180" cy="2239"/>
          </a:xfrm>
        </p:grpSpPr>
        <p:sp>
          <p:nvSpPr>
            <p:cNvPr id="18529" name="Rectangle 97"/>
            <p:cNvSpPr>
              <a:spLocks noChangeArrowheads="1"/>
            </p:cNvSpPr>
            <p:nvPr/>
          </p:nvSpPr>
          <p:spPr bwMode="auto">
            <a:xfrm>
              <a:off x="2472" y="1207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chemeClr val="accent2"/>
                  </a:solidFill>
                </a:rPr>
                <a:t>-</a:t>
              </a:r>
            </a:p>
          </p:txBody>
        </p:sp>
        <p:sp>
          <p:nvSpPr>
            <p:cNvPr id="18530" name="Rectangle 98"/>
            <p:cNvSpPr>
              <a:spLocks noChangeArrowheads="1"/>
            </p:cNvSpPr>
            <p:nvPr/>
          </p:nvSpPr>
          <p:spPr bwMode="auto">
            <a:xfrm>
              <a:off x="2472" y="157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chemeClr val="accent2"/>
                  </a:solidFill>
                </a:rPr>
                <a:t>-</a:t>
              </a:r>
            </a:p>
          </p:txBody>
        </p:sp>
        <p:sp>
          <p:nvSpPr>
            <p:cNvPr id="18531" name="Rectangle 99"/>
            <p:cNvSpPr>
              <a:spLocks noChangeArrowheads="1"/>
            </p:cNvSpPr>
            <p:nvPr/>
          </p:nvSpPr>
          <p:spPr bwMode="auto">
            <a:xfrm>
              <a:off x="2472" y="1979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chemeClr val="accent2"/>
                  </a:solidFill>
                </a:rPr>
                <a:t>-</a:t>
              </a:r>
            </a:p>
          </p:txBody>
        </p:sp>
        <p:sp>
          <p:nvSpPr>
            <p:cNvPr id="18532" name="Rectangle 100"/>
            <p:cNvSpPr>
              <a:spLocks noChangeArrowheads="1"/>
            </p:cNvSpPr>
            <p:nvPr/>
          </p:nvSpPr>
          <p:spPr bwMode="auto">
            <a:xfrm>
              <a:off x="2472" y="2341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chemeClr val="accent2"/>
                  </a:solidFill>
                </a:rPr>
                <a:t>-</a:t>
              </a:r>
            </a:p>
          </p:txBody>
        </p:sp>
        <p:sp>
          <p:nvSpPr>
            <p:cNvPr id="18533" name="Rectangle 101"/>
            <p:cNvSpPr>
              <a:spLocks noChangeArrowheads="1"/>
            </p:cNvSpPr>
            <p:nvPr/>
          </p:nvSpPr>
          <p:spPr bwMode="auto">
            <a:xfrm>
              <a:off x="2472" y="275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chemeClr val="accent2"/>
                  </a:solidFill>
                </a:rPr>
                <a:t>-</a:t>
              </a:r>
            </a:p>
          </p:txBody>
        </p:sp>
        <p:sp>
          <p:nvSpPr>
            <p:cNvPr id="18534" name="Rectangle 102"/>
            <p:cNvSpPr>
              <a:spLocks noChangeArrowheads="1"/>
            </p:cNvSpPr>
            <p:nvPr/>
          </p:nvSpPr>
          <p:spPr bwMode="auto">
            <a:xfrm>
              <a:off x="2472" y="315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>
                  <a:solidFill>
                    <a:schemeClr val="accent2"/>
                  </a:solidFill>
                </a:rPr>
                <a:t>-</a:t>
              </a:r>
            </a:p>
          </p:txBody>
        </p:sp>
      </p:grpSp>
      <p:sp>
        <p:nvSpPr>
          <p:cNvPr id="18536" name="Freeform 104"/>
          <p:cNvSpPr>
            <a:spLocks/>
          </p:cNvSpPr>
          <p:nvPr/>
        </p:nvSpPr>
        <p:spPr bwMode="auto">
          <a:xfrm>
            <a:off x="6227763" y="5300663"/>
            <a:ext cx="1058862" cy="1090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" y="71"/>
              </a:cxn>
              <a:cxn ang="0">
                <a:pos x="202" y="81"/>
              </a:cxn>
              <a:cxn ang="0">
                <a:pos x="263" y="101"/>
              </a:cxn>
              <a:cxn ang="0">
                <a:pos x="384" y="192"/>
              </a:cxn>
              <a:cxn ang="0">
                <a:pos x="445" y="232"/>
              </a:cxn>
              <a:cxn ang="0">
                <a:pos x="505" y="283"/>
              </a:cxn>
              <a:cxn ang="0">
                <a:pos x="606" y="434"/>
              </a:cxn>
              <a:cxn ang="0">
                <a:pos x="616" y="475"/>
              </a:cxn>
              <a:cxn ang="0">
                <a:pos x="637" y="535"/>
              </a:cxn>
              <a:cxn ang="0">
                <a:pos x="667" y="687"/>
              </a:cxn>
            </a:cxnLst>
            <a:rect l="0" t="0" r="r" b="b"/>
            <a:pathLst>
              <a:path w="667" h="687">
                <a:moveTo>
                  <a:pt x="0" y="0"/>
                </a:moveTo>
                <a:cubicBezTo>
                  <a:pt x="44" y="44"/>
                  <a:pt x="103" y="54"/>
                  <a:pt x="162" y="71"/>
                </a:cubicBezTo>
                <a:cubicBezTo>
                  <a:pt x="175" y="75"/>
                  <a:pt x="189" y="77"/>
                  <a:pt x="202" y="81"/>
                </a:cubicBezTo>
                <a:cubicBezTo>
                  <a:pt x="223" y="87"/>
                  <a:pt x="263" y="101"/>
                  <a:pt x="263" y="101"/>
                </a:cubicBezTo>
                <a:cubicBezTo>
                  <a:pt x="308" y="131"/>
                  <a:pt x="343" y="160"/>
                  <a:pt x="384" y="192"/>
                </a:cubicBezTo>
                <a:cubicBezTo>
                  <a:pt x="403" y="207"/>
                  <a:pt x="428" y="215"/>
                  <a:pt x="445" y="232"/>
                </a:cubicBezTo>
                <a:cubicBezTo>
                  <a:pt x="483" y="272"/>
                  <a:pt x="463" y="255"/>
                  <a:pt x="505" y="283"/>
                </a:cubicBezTo>
                <a:cubicBezTo>
                  <a:pt x="540" y="333"/>
                  <a:pt x="589" y="372"/>
                  <a:pt x="606" y="434"/>
                </a:cubicBezTo>
                <a:cubicBezTo>
                  <a:pt x="610" y="448"/>
                  <a:pt x="612" y="462"/>
                  <a:pt x="616" y="475"/>
                </a:cubicBezTo>
                <a:cubicBezTo>
                  <a:pt x="622" y="495"/>
                  <a:pt x="637" y="535"/>
                  <a:pt x="637" y="535"/>
                </a:cubicBezTo>
                <a:cubicBezTo>
                  <a:pt x="645" y="584"/>
                  <a:pt x="667" y="639"/>
                  <a:pt x="667" y="687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537" name="Line 105"/>
          <p:cNvSpPr>
            <a:spLocks noChangeShapeType="1"/>
          </p:cNvSpPr>
          <p:nvPr/>
        </p:nvSpPr>
        <p:spPr bwMode="auto">
          <a:xfrm>
            <a:off x="5003800" y="5445125"/>
            <a:ext cx="0" cy="936625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538" name="Rectangle 106"/>
          <p:cNvSpPr>
            <a:spLocks noChangeArrowheads="1"/>
          </p:cNvSpPr>
          <p:nvPr/>
        </p:nvSpPr>
        <p:spPr bwMode="auto">
          <a:xfrm>
            <a:off x="4572000" y="6237288"/>
            <a:ext cx="863600" cy="14446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sr-Latn-CS">
              <a:solidFill>
                <a:srgbClr val="FFFF00"/>
              </a:solidFill>
            </a:endParaRPr>
          </a:p>
        </p:txBody>
      </p:sp>
      <p:sp>
        <p:nvSpPr>
          <p:cNvPr id="18539" name="Line 107"/>
          <p:cNvSpPr>
            <a:spLocks noChangeShapeType="1"/>
          </p:cNvSpPr>
          <p:nvPr/>
        </p:nvSpPr>
        <p:spPr bwMode="auto">
          <a:xfrm>
            <a:off x="6227763" y="5445125"/>
            <a:ext cx="0" cy="936625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540" name="Rectangle 108"/>
          <p:cNvSpPr>
            <a:spLocks noChangeArrowheads="1"/>
          </p:cNvSpPr>
          <p:nvPr/>
        </p:nvSpPr>
        <p:spPr bwMode="auto">
          <a:xfrm>
            <a:off x="5795963" y="6237288"/>
            <a:ext cx="863600" cy="14446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sr-Latn-CS">
              <a:solidFill>
                <a:srgbClr val="FFFF00"/>
              </a:solidFill>
            </a:endParaRPr>
          </a:p>
        </p:txBody>
      </p:sp>
      <p:sp>
        <p:nvSpPr>
          <p:cNvPr id="18543" name="Line 111"/>
          <p:cNvSpPr>
            <a:spLocks noChangeShapeType="1"/>
          </p:cNvSpPr>
          <p:nvPr/>
        </p:nvSpPr>
        <p:spPr bwMode="auto">
          <a:xfrm>
            <a:off x="755650" y="6381750"/>
            <a:ext cx="7632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591" name="Line 159"/>
          <p:cNvSpPr>
            <a:spLocks noChangeShapeType="1"/>
          </p:cNvSpPr>
          <p:nvPr/>
        </p:nvSpPr>
        <p:spPr bwMode="auto">
          <a:xfrm>
            <a:off x="5075238" y="2060575"/>
            <a:ext cx="647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00" name="Line 168"/>
          <p:cNvSpPr>
            <a:spLocks noChangeShapeType="1"/>
          </p:cNvSpPr>
          <p:nvPr/>
        </p:nvSpPr>
        <p:spPr bwMode="auto">
          <a:xfrm>
            <a:off x="6227763" y="2060575"/>
            <a:ext cx="5032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05" name="Line 173"/>
          <p:cNvSpPr>
            <a:spLocks noChangeShapeType="1"/>
          </p:cNvSpPr>
          <p:nvPr/>
        </p:nvSpPr>
        <p:spPr bwMode="auto">
          <a:xfrm>
            <a:off x="6731000" y="2060575"/>
            <a:ext cx="2889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6" name="Group 229"/>
          <p:cNvGrpSpPr>
            <a:grpSpLocks/>
          </p:cNvGrpSpPr>
          <p:nvPr/>
        </p:nvGrpSpPr>
        <p:grpSpPr bwMode="auto">
          <a:xfrm>
            <a:off x="4283075" y="2060575"/>
            <a:ext cx="793750" cy="0"/>
            <a:chOff x="2698" y="1298"/>
            <a:chExt cx="500" cy="0"/>
          </a:xfrm>
        </p:grpSpPr>
        <p:sp>
          <p:nvSpPr>
            <p:cNvPr id="18620" name="Line 188"/>
            <p:cNvSpPr>
              <a:spLocks noChangeShapeType="1"/>
            </p:cNvSpPr>
            <p:nvPr/>
          </p:nvSpPr>
          <p:spPr bwMode="auto">
            <a:xfrm flipH="1">
              <a:off x="2879" y="1298"/>
              <a:ext cx="31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621" name="Line 189"/>
            <p:cNvSpPr>
              <a:spLocks noChangeShapeType="1"/>
            </p:cNvSpPr>
            <p:nvPr/>
          </p:nvSpPr>
          <p:spPr bwMode="auto">
            <a:xfrm flipH="1">
              <a:off x="2698" y="1298"/>
              <a:ext cx="22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7" name="Group 216"/>
          <p:cNvGrpSpPr>
            <a:grpSpLocks/>
          </p:cNvGrpSpPr>
          <p:nvPr/>
        </p:nvGrpSpPr>
        <p:grpSpPr bwMode="auto">
          <a:xfrm>
            <a:off x="6227763" y="2420938"/>
            <a:ext cx="792162" cy="0"/>
            <a:chOff x="3923" y="1525"/>
            <a:chExt cx="499" cy="0"/>
          </a:xfrm>
        </p:grpSpPr>
        <p:sp>
          <p:nvSpPr>
            <p:cNvPr id="18610" name="Line 178"/>
            <p:cNvSpPr>
              <a:spLocks noChangeShapeType="1"/>
            </p:cNvSpPr>
            <p:nvPr/>
          </p:nvSpPr>
          <p:spPr bwMode="auto">
            <a:xfrm>
              <a:off x="3923" y="1525"/>
              <a:ext cx="272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634" name="Line 202"/>
            <p:cNvSpPr>
              <a:spLocks noChangeShapeType="1"/>
            </p:cNvSpPr>
            <p:nvPr/>
          </p:nvSpPr>
          <p:spPr bwMode="auto">
            <a:xfrm flipH="1">
              <a:off x="4150" y="1525"/>
              <a:ext cx="272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8592" name="Line 160"/>
          <p:cNvSpPr>
            <a:spLocks noChangeShapeType="1"/>
          </p:cNvSpPr>
          <p:nvPr/>
        </p:nvSpPr>
        <p:spPr bwMode="auto">
          <a:xfrm>
            <a:off x="5075238" y="2781300"/>
            <a:ext cx="647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593" name="Line 161"/>
          <p:cNvSpPr>
            <a:spLocks noChangeShapeType="1"/>
          </p:cNvSpPr>
          <p:nvPr/>
        </p:nvSpPr>
        <p:spPr bwMode="auto">
          <a:xfrm>
            <a:off x="5075238" y="3500438"/>
            <a:ext cx="647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594" name="Line 162"/>
          <p:cNvSpPr>
            <a:spLocks noChangeShapeType="1"/>
          </p:cNvSpPr>
          <p:nvPr/>
        </p:nvSpPr>
        <p:spPr bwMode="auto">
          <a:xfrm>
            <a:off x="5075238" y="4221163"/>
            <a:ext cx="647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595" name="Line 163"/>
          <p:cNvSpPr>
            <a:spLocks noChangeShapeType="1"/>
          </p:cNvSpPr>
          <p:nvPr/>
        </p:nvSpPr>
        <p:spPr bwMode="auto">
          <a:xfrm>
            <a:off x="5075238" y="4941888"/>
            <a:ext cx="647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597" name="Line 165"/>
          <p:cNvSpPr>
            <a:spLocks noChangeShapeType="1"/>
          </p:cNvSpPr>
          <p:nvPr/>
        </p:nvSpPr>
        <p:spPr bwMode="auto">
          <a:xfrm>
            <a:off x="5075238" y="3141663"/>
            <a:ext cx="647700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598" name="Line 166"/>
          <p:cNvSpPr>
            <a:spLocks noChangeShapeType="1"/>
          </p:cNvSpPr>
          <p:nvPr/>
        </p:nvSpPr>
        <p:spPr bwMode="auto">
          <a:xfrm>
            <a:off x="5075238" y="3860800"/>
            <a:ext cx="647700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599" name="Line 167"/>
          <p:cNvSpPr>
            <a:spLocks noChangeShapeType="1"/>
          </p:cNvSpPr>
          <p:nvPr/>
        </p:nvSpPr>
        <p:spPr bwMode="auto">
          <a:xfrm>
            <a:off x="5075238" y="4581525"/>
            <a:ext cx="647700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01" name="Line 169"/>
          <p:cNvSpPr>
            <a:spLocks noChangeShapeType="1"/>
          </p:cNvSpPr>
          <p:nvPr/>
        </p:nvSpPr>
        <p:spPr bwMode="auto">
          <a:xfrm>
            <a:off x="6227763" y="2781300"/>
            <a:ext cx="5032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02" name="Line 170"/>
          <p:cNvSpPr>
            <a:spLocks noChangeShapeType="1"/>
          </p:cNvSpPr>
          <p:nvPr/>
        </p:nvSpPr>
        <p:spPr bwMode="auto">
          <a:xfrm>
            <a:off x="6227763" y="3500438"/>
            <a:ext cx="5032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03" name="Line 171"/>
          <p:cNvSpPr>
            <a:spLocks noChangeShapeType="1"/>
          </p:cNvSpPr>
          <p:nvPr/>
        </p:nvSpPr>
        <p:spPr bwMode="auto">
          <a:xfrm>
            <a:off x="6227763" y="4221163"/>
            <a:ext cx="5032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04" name="Line 172"/>
          <p:cNvSpPr>
            <a:spLocks noChangeShapeType="1"/>
          </p:cNvSpPr>
          <p:nvPr/>
        </p:nvSpPr>
        <p:spPr bwMode="auto">
          <a:xfrm>
            <a:off x="6227763" y="4941888"/>
            <a:ext cx="5032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06" name="Line 174"/>
          <p:cNvSpPr>
            <a:spLocks noChangeShapeType="1"/>
          </p:cNvSpPr>
          <p:nvPr/>
        </p:nvSpPr>
        <p:spPr bwMode="auto">
          <a:xfrm>
            <a:off x="6731000" y="2781300"/>
            <a:ext cx="2889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07" name="Line 175"/>
          <p:cNvSpPr>
            <a:spLocks noChangeShapeType="1"/>
          </p:cNvSpPr>
          <p:nvPr/>
        </p:nvSpPr>
        <p:spPr bwMode="auto">
          <a:xfrm>
            <a:off x="6731000" y="3500438"/>
            <a:ext cx="2889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08" name="Line 176"/>
          <p:cNvSpPr>
            <a:spLocks noChangeShapeType="1"/>
          </p:cNvSpPr>
          <p:nvPr/>
        </p:nvSpPr>
        <p:spPr bwMode="auto">
          <a:xfrm>
            <a:off x="6731000" y="4221163"/>
            <a:ext cx="2889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09" name="Line 177"/>
          <p:cNvSpPr>
            <a:spLocks noChangeShapeType="1"/>
          </p:cNvSpPr>
          <p:nvPr/>
        </p:nvSpPr>
        <p:spPr bwMode="auto">
          <a:xfrm>
            <a:off x="6731000" y="4941888"/>
            <a:ext cx="2889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11" name="Line 179"/>
          <p:cNvSpPr>
            <a:spLocks noChangeShapeType="1"/>
          </p:cNvSpPr>
          <p:nvPr/>
        </p:nvSpPr>
        <p:spPr bwMode="auto">
          <a:xfrm>
            <a:off x="5722938" y="3141663"/>
            <a:ext cx="433387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12" name="Line 180"/>
          <p:cNvSpPr>
            <a:spLocks noChangeShapeType="1"/>
          </p:cNvSpPr>
          <p:nvPr/>
        </p:nvSpPr>
        <p:spPr bwMode="auto">
          <a:xfrm>
            <a:off x="5722938" y="3860800"/>
            <a:ext cx="504825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13" name="Line 181"/>
          <p:cNvSpPr>
            <a:spLocks noChangeShapeType="1"/>
          </p:cNvSpPr>
          <p:nvPr/>
        </p:nvSpPr>
        <p:spPr bwMode="auto">
          <a:xfrm>
            <a:off x="6227763" y="4581525"/>
            <a:ext cx="503237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14" name="Line 182"/>
          <p:cNvSpPr>
            <a:spLocks noChangeShapeType="1"/>
          </p:cNvSpPr>
          <p:nvPr/>
        </p:nvSpPr>
        <p:spPr bwMode="auto">
          <a:xfrm>
            <a:off x="5722938" y="5300663"/>
            <a:ext cx="504825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16" name="Line 184"/>
          <p:cNvSpPr>
            <a:spLocks noChangeShapeType="1"/>
          </p:cNvSpPr>
          <p:nvPr/>
        </p:nvSpPr>
        <p:spPr bwMode="auto">
          <a:xfrm>
            <a:off x="4643438" y="3141663"/>
            <a:ext cx="360362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17" name="Line 185"/>
          <p:cNvSpPr>
            <a:spLocks noChangeShapeType="1"/>
          </p:cNvSpPr>
          <p:nvPr/>
        </p:nvSpPr>
        <p:spPr bwMode="auto">
          <a:xfrm>
            <a:off x="4643438" y="3860800"/>
            <a:ext cx="360362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18" name="Line 186"/>
          <p:cNvSpPr>
            <a:spLocks noChangeShapeType="1"/>
          </p:cNvSpPr>
          <p:nvPr/>
        </p:nvSpPr>
        <p:spPr bwMode="auto">
          <a:xfrm>
            <a:off x="4643438" y="4581525"/>
            <a:ext cx="503237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19" name="Line 187"/>
          <p:cNvSpPr>
            <a:spLocks noChangeShapeType="1"/>
          </p:cNvSpPr>
          <p:nvPr/>
        </p:nvSpPr>
        <p:spPr bwMode="auto">
          <a:xfrm>
            <a:off x="4643438" y="5300663"/>
            <a:ext cx="503237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22" name="Line 190"/>
          <p:cNvSpPr>
            <a:spLocks noChangeShapeType="1"/>
          </p:cNvSpPr>
          <p:nvPr/>
        </p:nvSpPr>
        <p:spPr bwMode="auto">
          <a:xfrm flipH="1">
            <a:off x="4570413" y="2781300"/>
            <a:ext cx="4333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23" name="Line 191"/>
          <p:cNvSpPr>
            <a:spLocks noChangeShapeType="1"/>
          </p:cNvSpPr>
          <p:nvPr/>
        </p:nvSpPr>
        <p:spPr bwMode="auto">
          <a:xfrm flipH="1">
            <a:off x="4283075" y="2781300"/>
            <a:ext cx="3603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24" name="Line 192"/>
          <p:cNvSpPr>
            <a:spLocks noChangeShapeType="1"/>
          </p:cNvSpPr>
          <p:nvPr/>
        </p:nvSpPr>
        <p:spPr bwMode="auto">
          <a:xfrm flipH="1">
            <a:off x="4570413" y="3500438"/>
            <a:ext cx="4333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25" name="Line 193"/>
          <p:cNvSpPr>
            <a:spLocks noChangeShapeType="1"/>
          </p:cNvSpPr>
          <p:nvPr/>
        </p:nvSpPr>
        <p:spPr bwMode="auto">
          <a:xfrm flipH="1">
            <a:off x="4283075" y="3500438"/>
            <a:ext cx="3603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26" name="Line 194"/>
          <p:cNvSpPr>
            <a:spLocks noChangeShapeType="1"/>
          </p:cNvSpPr>
          <p:nvPr/>
        </p:nvSpPr>
        <p:spPr bwMode="auto">
          <a:xfrm flipH="1">
            <a:off x="4570413" y="4221163"/>
            <a:ext cx="5048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27" name="Line 195"/>
          <p:cNvSpPr>
            <a:spLocks noChangeShapeType="1"/>
          </p:cNvSpPr>
          <p:nvPr/>
        </p:nvSpPr>
        <p:spPr bwMode="auto">
          <a:xfrm flipH="1">
            <a:off x="4283075" y="4221163"/>
            <a:ext cx="3603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28" name="Line 196"/>
          <p:cNvSpPr>
            <a:spLocks noChangeShapeType="1"/>
          </p:cNvSpPr>
          <p:nvPr/>
        </p:nvSpPr>
        <p:spPr bwMode="auto">
          <a:xfrm flipH="1">
            <a:off x="4570413" y="4941888"/>
            <a:ext cx="5048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29" name="Line 197"/>
          <p:cNvSpPr>
            <a:spLocks noChangeShapeType="1"/>
          </p:cNvSpPr>
          <p:nvPr/>
        </p:nvSpPr>
        <p:spPr bwMode="auto">
          <a:xfrm flipH="1">
            <a:off x="4283075" y="4941888"/>
            <a:ext cx="3603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31" name="Line 199"/>
          <p:cNvSpPr>
            <a:spLocks noChangeShapeType="1"/>
          </p:cNvSpPr>
          <p:nvPr/>
        </p:nvSpPr>
        <p:spPr bwMode="auto">
          <a:xfrm>
            <a:off x="4283075" y="3141663"/>
            <a:ext cx="360363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32" name="Line 200"/>
          <p:cNvSpPr>
            <a:spLocks noChangeShapeType="1"/>
          </p:cNvSpPr>
          <p:nvPr/>
        </p:nvSpPr>
        <p:spPr bwMode="auto">
          <a:xfrm>
            <a:off x="4283075" y="3860800"/>
            <a:ext cx="360363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33" name="Line 201"/>
          <p:cNvSpPr>
            <a:spLocks noChangeShapeType="1"/>
          </p:cNvSpPr>
          <p:nvPr/>
        </p:nvSpPr>
        <p:spPr bwMode="auto">
          <a:xfrm>
            <a:off x="4283075" y="4581525"/>
            <a:ext cx="360363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35" name="Line 203"/>
          <p:cNvSpPr>
            <a:spLocks noChangeShapeType="1"/>
          </p:cNvSpPr>
          <p:nvPr/>
        </p:nvSpPr>
        <p:spPr bwMode="auto">
          <a:xfrm flipH="1">
            <a:off x="6588125" y="3141663"/>
            <a:ext cx="431800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36" name="Line 204"/>
          <p:cNvSpPr>
            <a:spLocks noChangeShapeType="1"/>
          </p:cNvSpPr>
          <p:nvPr/>
        </p:nvSpPr>
        <p:spPr bwMode="auto">
          <a:xfrm flipH="1">
            <a:off x="6588125" y="3860800"/>
            <a:ext cx="431800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37" name="Line 205"/>
          <p:cNvSpPr>
            <a:spLocks noChangeShapeType="1"/>
          </p:cNvSpPr>
          <p:nvPr/>
        </p:nvSpPr>
        <p:spPr bwMode="auto">
          <a:xfrm flipH="1">
            <a:off x="6588125" y="4581525"/>
            <a:ext cx="431800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39" name="Line 207"/>
          <p:cNvSpPr>
            <a:spLocks noChangeShapeType="1"/>
          </p:cNvSpPr>
          <p:nvPr/>
        </p:nvSpPr>
        <p:spPr bwMode="auto">
          <a:xfrm>
            <a:off x="5076825" y="5300663"/>
            <a:ext cx="647700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40" name="Line 208"/>
          <p:cNvSpPr>
            <a:spLocks noChangeShapeType="1"/>
          </p:cNvSpPr>
          <p:nvPr/>
        </p:nvSpPr>
        <p:spPr bwMode="auto">
          <a:xfrm>
            <a:off x="4284663" y="5300663"/>
            <a:ext cx="360362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41" name="Line 209"/>
          <p:cNvSpPr>
            <a:spLocks noChangeShapeType="1"/>
          </p:cNvSpPr>
          <p:nvPr/>
        </p:nvSpPr>
        <p:spPr bwMode="auto">
          <a:xfrm flipH="1">
            <a:off x="6659563" y="5300663"/>
            <a:ext cx="431800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596" name="Line 164"/>
          <p:cNvSpPr>
            <a:spLocks noChangeShapeType="1"/>
          </p:cNvSpPr>
          <p:nvPr/>
        </p:nvSpPr>
        <p:spPr bwMode="auto">
          <a:xfrm>
            <a:off x="5075238" y="2420938"/>
            <a:ext cx="647700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15" name="Line 183"/>
          <p:cNvSpPr>
            <a:spLocks noChangeShapeType="1"/>
          </p:cNvSpPr>
          <p:nvPr/>
        </p:nvSpPr>
        <p:spPr bwMode="auto">
          <a:xfrm>
            <a:off x="4643438" y="2420938"/>
            <a:ext cx="288925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30" name="Line 198"/>
          <p:cNvSpPr>
            <a:spLocks noChangeShapeType="1"/>
          </p:cNvSpPr>
          <p:nvPr/>
        </p:nvSpPr>
        <p:spPr bwMode="auto">
          <a:xfrm>
            <a:off x="4284663" y="2420938"/>
            <a:ext cx="360362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46" name="Line 214"/>
          <p:cNvSpPr>
            <a:spLocks noChangeShapeType="1"/>
          </p:cNvSpPr>
          <p:nvPr/>
        </p:nvSpPr>
        <p:spPr bwMode="auto">
          <a:xfrm>
            <a:off x="5724525" y="2420938"/>
            <a:ext cx="503238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50" name="Line 218"/>
          <p:cNvSpPr>
            <a:spLocks noChangeShapeType="1"/>
          </p:cNvSpPr>
          <p:nvPr/>
        </p:nvSpPr>
        <p:spPr bwMode="auto">
          <a:xfrm>
            <a:off x="5724525" y="2781300"/>
            <a:ext cx="5032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51" name="Line 219"/>
          <p:cNvSpPr>
            <a:spLocks noChangeShapeType="1"/>
          </p:cNvSpPr>
          <p:nvPr/>
        </p:nvSpPr>
        <p:spPr bwMode="auto">
          <a:xfrm>
            <a:off x="6227763" y="3141663"/>
            <a:ext cx="433387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52" name="Line 220"/>
          <p:cNvSpPr>
            <a:spLocks noChangeShapeType="1"/>
          </p:cNvSpPr>
          <p:nvPr/>
        </p:nvSpPr>
        <p:spPr bwMode="auto">
          <a:xfrm>
            <a:off x="5724525" y="3500438"/>
            <a:ext cx="431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53" name="Line 221"/>
          <p:cNvSpPr>
            <a:spLocks noChangeShapeType="1"/>
          </p:cNvSpPr>
          <p:nvPr/>
        </p:nvSpPr>
        <p:spPr bwMode="auto">
          <a:xfrm>
            <a:off x="6227763" y="3860800"/>
            <a:ext cx="360362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54" name="Line 222"/>
          <p:cNvSpPr>
            <a:spLocks noChangeShapeType="1"/>
          </p:cNvSpPr>
          <p:nvPr/>
        </p:nvSpPr>
        <p:spPr bwMode="auto">
          <a:xfrm>
            <a:off x="5651500" y="4221163"/>
            <a:ext cx="5762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55" name="Line 223"/>
          <p:cNvSpPr>
            <a:spLocks noChangeShapeType="1"/>
          </p:cNvSpPr>
          <p:nvPr/>
        </p:nvSpPr>
        <p:spPr bwMode="auto">
          <a:xfrm flipH="1">
            <a:off x="5651500" y="4581525"/>
            <a:ext cx="504825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56" name="Line 224"/>
          <p:cNvSpPr>
            <a:spLocks noChangeShapeType="1"/>
          </p:cNvSpPr>
          <p:nvPr/>
        </p:nvSpPr>
        <p:spPr bwMode="auto">
          <a:xfrm>
            <a:off x="5724525" y="4941888"/>
            <a:ext cx="5032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59" name="Line 227"/>
          <p:cNvSpPr>
            <a:spLocks noChangeShapeType="1"/>
          </p:cNvSpPr>
          <p:nvPr/>
        </p:nvSpPr>
        <p:spPr bwMode="auto">
          <a:xfrm>
            <a:off x="6227763" y="5300663"/>
            <a:ext cx="431800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660" name="Line 228"/>
          <p:cNvSpPr>
            <a:spLocks noChangeShapeType="1"/>
          </p:cNvSpPr>
          <p:nvPr/>
        </p:nvSpPr>
        <p:spPr bwMode="auto">
          <a:xfrm>
            <a:off x="5724525" y="2060575"/>
            <a:ext cx="5032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18664" name="Object 232"/>
          <p:cNvGraphicFramePr>
            <a:graphicFrameLocks noChangeAspect="1"/>
          </p:cNvGraphicFramePr>
          <p:nvPr/>
        </p:nvGraphicFramePr>
        <p:xfrm>
          <a:off x="1403350" y="2133600"/>
          <a:ext cx="12239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495000" imgH="368280" progId="Equation.3">
                  <p:embed/>
                </p:oleObj>
              </mc:Choice>
              <mc:Fallback>
                <p:oleObj name="Equation" r:id="rId3" imgW="495000" imgH="368280" progId="Equation.3">
                  <p:embed/>
                  <p:pic>
                    <p:nvPicPr>
                      <p:cNvPr id="18664" name="Object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133600"/>
                        <a:ext cx="1223963" cy="9096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13873E-6 C 0.01336 0.00069 0.0559 0.00277 0.05086 0.00231 C 0.04583 0.00185 -0.0217 -0.00232 -0.02986 -0.00232 C -0.03802 -0.00232 -0.01337 -0.0007 3.61111E-6 2.13873E-6 Z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6185E-6 L 0.11424 -0.055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-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60116E-6 L 0.11025 -0.05248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-26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" presetClass="exit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8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8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8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8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8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8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8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8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8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8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18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8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8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8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8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8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8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8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8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8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8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8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8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8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8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8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8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8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8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18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18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8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8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8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8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8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8" grpId="0" animBg="1"/>
      <p:bldP spid="18440" grpId="0" animBg="1"/>
      <p:bldP spid="18440" grpId="1" animBg="1"/>
      <p:bldP spid="18440" grpId="2" animBg="1"/>
      <p:bldP spid="18440" grpId="3" animBg="1"/>
      <p:bldP spid="18440" grpId="4" animBg="1"/>
      <p:bldP spid="18440" grpId="5" animBg="1"/>
      <p:bldP spid="18449" grpId="0" animBg="1"/>
      <p:bldP spid="18478" grpId="0" animBg="1"/>
      <p:bldP spid="18536" grpId="0" animBg="1"/>
      <p:bldP spid="18537" grpId="0" animBg="1"/>
      <p:bldP spid="18538" grpId="0" animBg="1"/>
      <p:bldP spid="18539" grpId="0" animBg="1"/>
      <p:bldP spid="18540" grpId="0" animBg="1"/>
      <p:bldP spid="18543" grpId="0" animBg="1"/>
      <p:bldP spid="18591" grpId="0" animBg="1"/>
      <p:bldP spid="18600" grpId="0" animBg="1"/>
      <p:bldP spid="18600" grpId="1" animBg="1"/>
      <p:bldP spid="18605" grpId="0" animBg="1"/>
      <p:bldP spid="18605" grpId="1" animBg="1"/>
      <p:bldP spid="18592" grpId="0" animBg="1"/>
      <p:bldP spid="18593" grpId="0" animBg="1"/>
      <p:bldP spid="18594" grpId="0" animBg="1"/>
      <p:bldP spid="18595" grpId="0" animBg="1"/>
      <p:bldP spid="18597" grpId="0" animBg="1"/>
      <p:bldP spid="18598" grpId="0" animBg="1"/>
      <p:bldP spid="18599" grpId="0" animBg="1"/>
      <p:bldP spid="18601" grpId="0" animBg="1"/>
      <p:bldP spid="18601" grpId="1" animBg="1"/>
      <p:bldP spid="18602" grpId="0" animBg="1"/>
      <p:bldP spid="18602" grpId="1" animBg="1"/>
      <p:bldP spid="18603" grpId="0" animBg="1"/>
      <p:bldP spid="18603" grpId="1" animBg="1"/>
      <p:bldP spid="18604" grpId="0" animBg="1"/>
      <p:bldP spid="18604" grpId="1" animBg="1"/>
      <p:bldP spid="18606" grpId="0" animBg="1"/>
      <p:bldP spid="18606" grpId="1" animBg="1"/>
      <p:bldP spid="18607" grpId="0" animBg="1"/>
      <p:bldP spid="18607" grpId="1" animBg="1"/>
      <p:bldP spid="18608" grpId="0" animBg="1"/>
      <p:bldP spid="18608" grpId="1" animBg="1"/>
      <p:bldP spid="18609" grpId="0" animBg="1"/>
      <p:bldP spid="18609" grpId="1" animBg="1"/>
      <p:bldP spid="18611" grpId="0" animBg="1"/>
      <p:bldP spid="18612" grpId="0" animBg="1"/>
      <p:bldP spid="18613" grpId="0" animBg="1"/>
      <p:bldP spid="18613" grpId="1" animBg="1"/>
      <p:bldP spid="18614" grpId="0" animBg="1"/>
      <p:bldP spid="18616" grpId="0" animBg="1"/>
      <p:bldP spid="18616" grpId="1" animBg="1"/>
      <p:bldP spid="18617" grpId="0" animBg="1"/>
      <p:bldP spid="18617" grpId="1" animBg="1"/>
      <p:bldP spid="18618" grpId="0" animBg="1"/>
      <p:bldP spid="18618" grpId="1" animBg="1"/>
      <p:bldP spid="18619" grpId="0" animBg="1"/>
      <p:bldP spid="18619" grpId="1" animBg="1"/>
      <p:bldP spid="18622" grpId="0" animBg="1"/>
      <p:bldP spid="18622" grpId="1" animBg="1"/>
      <p:bldP spid="18623" grpId="0" animBg="1"/>
      <p:bldP spid="18623" grpId="1" animBg="1"/>
      <p:bldP spid="18624" grpId="0" animBg="1"/>
      <p:bldP spid="18624" grpId="1" animBg="1"/>
      <p:bldP spid="18625" grpId="0" animBg="1"/>
      <p:bldP spid="18625" grpId="1" animBg="1"/>
      <p:bldP spid="18626" grpId="0" animBg="1"/>
      <p:bldP spid="18626" grpId="1" animBg="1"/>
      <p:bldP spid="18627" grpId="0" animBg="1"/>
      <p:bldP spid="18627" grpId="1" animBg="1"/>
      <p:bldP spid="18628" grpId="0" animBg="1"/>
      <p:bldP spid="18628" grpId="1" animBg="1"/>
      <p:bldP spid="18629" grpId="0" animBg="1"/>
      <p:bldP spid="18629" grpId="1" animBg="1"/>
      <p:bldP spid="18631" grpId="0" animBg="1"/>
      <p:bldP spid="18631" grpId="1" animBg="1"/>
      <p:bldP spid="18632" grpId="0" animBg="1"/>
      <p:bldP spid="18632" grpId="1" animBg="1"/>
      <p:bldP spid="18633" grpId="0" animBg="1"/>
      <p:bldP spid="18633" grpId="1" animBg="1"/>
      <p:bldP spid="18635" grpId="0" animBg="1"/>
      <p:bldP spid="18635" grpId="1" animBg="1"/>
      <p:bldP spid="18636" grpId="0" animBg="1"/>
      <p:bldP spid="18636" grpId="1" animBg="1"/>
      <p:bldP spid="18637" grpId="0" animBg="1"/>
      <p:bldP spid="18637" grpId="1" animBg="1"/>
      <p:bldP spid="18639" grpId="0" animBg="1"/>
      <p:bldP spid="18640" grpId="0" animBg="1"/>
      <p:bldP spid="18640" grpId="1" animBg="1"/>
      <p:bldP spid="18641" grpId="0" animBg="1"/>
      <p:bldP spid="18641" grpId="1" animBg="1"/>
      <p:bldP spid="18596" grpId="0" animBg="1"/>
      <p:bldP spid="18615" grpId="0" animBg="1"/>
      <p:bldP spid="18615" grpId="1" animBg="1"/>
      <p:bldP spid="18630" grpId="0" animBg="1"/>
      <p:bldP spid="18630" grpId="1" animBg="1"/>
      <p:bldP spid="18646" grpId="0" animBg="1"/>
      <p:bldP spid="18650" grpId="0" animBg="1"/>
      <p:bldP spid="18651" grpId="0" animBg="1"/>
      <p:bldP spid="18651" grpId="1" animBg="1"/>
      <p:bldP spid="18652" grpId="0" animBg="1"/>
      <p:bldP spid="18653" grpId="0" animBg="1"/>
      <p:bldP spid="18653" grpId="1" animBg="1"/>
      <p:bldP spid="18654" grpId="0" animBg="1"/>
      <p:bldP spid="18655" grpId="0" animBg="1"/>
      <p:bldP spid="18656" grpId="0" animBg="1"/>
      <p:bldP spid="18659" grpId="0" animBg="1"/>
      <p:bldP spid="18659" grpId="1" animBg="1"/>
      <p:bldP spid="186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80975" y="396335"/>
            <a:ext cx="8159798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bIns="0" anchor="ctr">
            <a:spAutoFit/>
          </a:bodyPr>
          <a:lstStyle/>
          <a:p>
            <a:r>
              <a:rPr lang="hr-HR" sz="2400" b="1" dirty="0"/>
              <a:t>Primjer:</a:t>
            </a:r>
            <a:r>
              <a:rPr lang="hr-HR" sz="2400" dirty="0"/>
              <a:t> Proton se počne gibati u smjeru silnica homogenog </a:t>
            </a:r>
          </a:p>
          <a:p>
            <a:r>
              <a:rPr lang="hr-HR" sz="2400" dirty="0"/>
              <a:t>električnog polja i za 2 </a:t>
            </a:r>
            <a:r>
              <a:rPr lang="hr-HR" sz="2400" dirty="0">
                <a:sym typeface="Symbol" pitchFamily="18" charset="2"/>
              </a:rPr>
              <a:t></a:t>
            </a:r>
            <a:r>
              <a:rPr lang="hr-HR" sz="2400" dirty="0"/>
              <a:t>s prijeđe put 20 m. Kolika je jakost </a:t>
            </a:r>
          </a:p>
          <a:p>
            <a:r>
              <a:rPr lang="hr-HR" sz="2400" dirty="0"/>
              <a:t>električnog polja? Masa protona je 1,67</a:t>
            </a:r>
            <a:r>
              <a:rPr lang="hr-HR" sz="2400" dirty="0">
                <a:sym typeface="Symbol" pitchFamily="18" charset="2"/>
              </a:rPr>
              <a:t></a:t>
            </a:r>
            <a:r>
              <a:rPr lang="hr-HR" sz="2400" dirty="0"/>
              <a:t>10</a:t>
            </a:r>
            <a:r>
              <a:rPr lang="hr-HR" sz="2400" baseline="30000" dirty="0">
                <a:sym typeface="Symbol" pitchFamily="18" charset="2"/>
              </a:rPr>
              <a:t>-27 </a:t>
            </a:r>
            <a:r>
              <a:rPr lang="hr-HR" sz="2400" dirty="0">
                <a:sym typeface="Symbol" pitchFamily="18" charset="2"/>
              </a:rPr>
              <a:t>kg, a njegov naboj </a:t>
            </a:r>
          </a:p>
          <a:p>
            <a:r>
              <a:rPr lang="hr-HR" sz="2400" dirty="0">
                <a:sym typeface="Symbol" pitchFamily="18" charset="2"/>
              </a:rPr>
              <a:t>1,6</a:t>
            </a:r>
            <a:r>
              <a:rPr lang="hr-HR" sz="2400" dirty="0"/>
              <a:t>10</a:t>
            </a:r>
            <a:r>
              <a:rPr lang="hr-HR" sz="2400" baseline="30000" dirty="0">
                <a:sym typeface="Symbol" pitchFamily="18" charset="2"/>
              </a:rPr>
              <a:t>-19 </a:t>
            </a:r>
            <a:r>
              <a:rPr lang="hr-HR" sz="2400" dirty="0">
                <a:sym typeface="Symbol" pitchFamily="18" charset="2"/>
              </a:rPr>
              <a:t>C.</a:t>
            </a:r>
            <a:endParaRPr lang="hr-HR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23850" y="2093913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3390900" algn="l"/>
              </a:tabLst>
            </a:pPr>
            <a:r>
              <a:rPr lang="hr-HR" sz="2400" b="1">
                <a:cs typeface="Times New Roman" pitchFamily="18" charset="0"/>
              </a:rPr>
              <a:t>Rješenje:	</a:t>
            </a:r>
            <a:endParaRPr lang="hr-HR" sz="240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23850" y="2525713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49263" algn="r"/>
                <a:tab pos="2636838" algn="ctr"/>
                <a:tab pos="5273675" algn="r"/>
              </a:tabLst>
            </a:pPr>
            <a:r>
              <a:rPr lang="hr-HR" sz="2400" i="1">
                <a:latin typeface="Times New Roman" pitchFamily="18" charset="0"/>
                <a:cs typeface="Times New Roman" pitchFamily="18" charset="0"/>
              </a:rPr>
              <a:t>t = 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r-HR" sz="2400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s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323850" y="4038600"/>
            <a:ext cx="23764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50825" y="3581400"/>
            <a:ext cx="233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49263" algn="r"/>
                <a:tab pos="2636838" algn="ctr"/>
                <a:tab pos="5273675" algn="r"/>
              </a:tabLst>
            </a:pPr>
            <a:r>
              <a:rPr lang="de-DE" sz="2400" i="1">
                <a:latin typeface="Times New Roman" pitchFamily="18" charset="0"/>
                <a:cs typeface="Times New Roman" pitchFamily="18" charset="0"/>
              </a:rPr>
              <a:t>m = </a:t>
            </a:r>
            <a:r>
              <a:rPr lang="de-DE" sz="24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hr-HR" sz="2400">
                <a:latin typeface="Times New Roman" pitchFamily="18" charset="0"/>
              </a:rPr>
              <a:t>,</a:t>
            </a:r>
            <a:r>
              <a:rPr lang="de-DE" sz="2400">
                <a:latin typeface="Times New Roman" pitchFamily="18" charset="0"/>
                <a:cs typeface="Times New Roman" pitchFamily="18" charset="0"/>
              </a:rPr>
              <a:t>67</a:t>
            </a:r>
            <a:r>
              <a:rPr lang="en-GB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de-DE" sz="240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de-DE" sz="24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-27</a:t>
            </a:r>
            <a:r>
              <a:rPr lang="de-DE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kg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95288" y="4130675"/>
            <a:ext cx="881062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bIns="0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E = ?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4140200" y="2670175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</a:rPr>
              <a:t>F = Eq</a:t>
            </a:r>
            <a:r>
              <a:rPr lang="hr-HR"/>
              <a:t> 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5148263" y="2670175"/>
            <a:ext cx="1254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, </a:t>
            </a:r>
            <a:r>
              <a:rPr lang="en-GB" sz="2400" i="1">
                <a:latin typeface="Times New Roman" pitchFamily="18" charset="0"/>
              </a:rPr>
              <a:t>F = </a:t>
            </a:r>
            <a:r>
              <a:rPr lang="hr-HR" sz="2400" i="1">
                <a:latin typeface="Times New Roman" pitchFamily="18" charset="0"/>
              </a:rPr>
              <a:t>ma</a:t>
            </a:r>
            <a:endParaRPr lang="hr-HR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643438" y="3246438"/>
            <a:ext cx="1317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</a:rPr>
              <a:t>Eq = ma</a:t>
            </a:r>
            <a:r>
              <a:rPr lang="hr-HR"/>
              <a:t> 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3706813" y="3952875"/>
          <a:ext cx="10795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520560" imgH="419040" progId="Equation.3">
                  <p:embed/>
                </p:oleObj>
              </mc:Choice>
              <mc:Fallback>
                <p:oleObj name="Equation" r:id="rId3" imgW="52056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3952875"/>
                        <a:ext cx="10795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4857750" y="4025900"/>
          <a:ext cx="1512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736560" imgH="393480" progId="Equation.3">
                  <p:embed/>
                </p:oleObj>
              </mc:Choice>
              <mc:Fallback>
                <p:oleObj name="Equation" r:id="rId5" imgW="7365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4025900"/>
                        <a:ext cx="15128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3706813" y="4875213"/>
          <a:ext cx="1223962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583920" imgH="419040" progId="Equation.3">
                  <p:embed/>
                </p:oleObj>
              </mc:Choice>
              <mc:Fallback>
                <p:oleObj name="Equation" r:id="rId7" imgW="58392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4875213"/>
                        <a:ext cx="1223962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4930775" y="4891088"/>
          <a:ext cx="27368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1498320" imgH="444240" progId="Equation.3">
                  <p:embed/>
                </p:oleObj>
              </mc:Choice>
              <mc:Fallback>
                <p:oleObj name="Equation" r:id="rId9" imgW="149832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4891088"/>
                        <a:ext cx="27368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3779838" y="5884863"/>
            <a:ext cx="2490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49263" algn="r"/>
                <a:tab pos="2636838" algn="ctr"/>
                <a:tab pos="5273675" algn="r"/>
              </a:tabLst>
            </a:pPr>
            <a:r>
              <a:rPr lang="hr-HR" sz="2400" i="1">
                <a:latin typeface="Times New Roman" pitchFamily="18" charset="0"/>
              </a:rPr>
              <a:t>E</a:t>
            </a:r>
            <a:r>
              <a:rPr lang="de-DE" sz="2400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de-DE" sz="24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hr-HR" sz="2400">
                <a:latin typeface="Times New Roman" pitchFamily="18" charset="0"/>
              </a:rPr>
              <a:t>,04</a:t>
            </a:r>
            <a:r>
              <a:rPr lang="en-GB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de-DE" sz="240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5</a:t>
            </a:r>
            <a:r>
              <a:rPr lang="de-DE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N C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-1</a:t>
            </a:r>
            <a:endParaRPr lang="de-DE" sz="24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0264" name="Object 24"/>
          <p:cNvGraphicFramePr>
            <a:graphicFrameLocks noChangeAspect="1"/>
          </p:cNvGraphicFramePr>
          <p:nvPr/>
        </p:nvGraphicFramePr>
        <p:xfrm>
          <a:off x="5940425" y="3105150"/>
          <a:ext cx="15113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736560" imgH="419040" progId="Equation.3">
                  <p:embed/>
                </p:oleObj>
              </mc:Choice>
              <mc:Fallback>
                <p:oleObj name="Equation" r:id="rId11" imgW="73656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105150"/>
                        <a:ext cx="15113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265113" y="3173413"/>
            <a:ext cx="243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449263" algn="r"/>
                <a:tab pos="2636838" algn="ctr"/>
                <a:tab pos="5273675" algn="r"/>
              </a:tabLst>
            </a:pPr>
            <a:r>
              <a:rPr lang="hr-HR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 = e =</a:t>
            </a:r>
            <a:r>
              <a:rPr lang="de-DE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,</a:t>
            </a:r>
            <a:r>
              <a:rPr lang="de-DE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</a:t>
            </a:r>
            <a:r>
              <a:rPr lang="en-GB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de-DE" sz="2400">
                <a:cs typeface="Times New Roman" pitchFamily="18" charset="0"/>
              </a:rPr>
              <a:t>10</a:t>
            </a:r>
            <a:r>
              <a:rPr lang="de-DE" sz="24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-19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 </a:t>
            </a:r>
            <a:r>
              <a:rPr lang="de-DE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endParaRPr lang="hr-HR" sz="24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1395413" y="2525713"/>
            <a:ext cx="130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49263" algn="r"/>
                <a:tab pos="2636838" algn="ctr"/>
                <a:tab pos="5273675" algn="r"/>
              </a:tabLst>
            </a:pPr>
            <a:r>
              <a:rPr lang="hr-HR" sz="2400"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hr-H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hr-HR" sz="24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-6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323850" y="2886075"/>
            <a:ext cx="127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449263" algn="r"/>
                <a:tab pos="2636838" algn="ctr"/>
                <a:tab pos="5273675" algn="r"/>
              </a:tabLst>
            </a:pPr>
            <a:r>
              <a:rPr lang="hr-HR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 = </a:t>
            </a:r>
            <a:r>
              <a:rPr lang="hr-H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7" grpId="0"/>
      <p:bldP spid="10246" grpId="0" animBg="1"/>
      <p:bldP spid="10248" grpId="0"/>
      <p:bldP spid="10249" grpId="0"/>
      <p:bldP spid="10250" grpId="0"/>
      <p:bldP spid="10251" grpId="0"/>
      <p:bldP spid="10252" grpId="0"/>
      <p:bldP spid="10262" grpId="0"/>
      <p:bldP spid="10265" grpId="0"/>
      <p:bldP spid="10266" grpId="0"/>
      <p:bldP spid="102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7170" name="Picture 2" descr="http://www.sugovornik.com/images/pitanj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2571744"/>
            <a:ext cx="3333753" cy="25003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Definiraj električno polje.</a:t>
            </a:r>
          </a:p>
          <a:p>
            <a:r>
              <a:rPr lang="hr-HR" dirty="0"/>
              <a:t>Opiši kako se računa jakost električnog polja.</a:t>
            </a:r>
          </a:p>
          <a:p>
            <a:r>
              <a:rPr lang="hr-HR" dirty="0"/>
              <a:t>Definiraj silnice.</a:t>
            </a:r>
          </a:p>
          <a:p>
            <a:r>
              <a:rPr lang="hr-HR" dirty="0"/>
              <a:t>Opiši homegeno električno polje.</a:t>
            </a:r>
          </a:p>
          <a:p>
            <a:r>
              <a:rPr lang="hr-HR" dirty="0"/>
              <a:t>Opiši električno polje točkastog naboja.</a:t>
            </a:r>
          </a:p>
          <a:p>
            <a:r>
              <a:rPr lang="hr-HR" dirty="0"/>
              <a:t>Definiraj Gaussov zakon.</a:t>
            </a:r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50825" y="398374"/>
            <a:ext cx="814434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3581400" algn="l"/>
              </a:tabLst>
            </a:pPr>
            <a:r>
              <a:rPr lang="hr-HR" sz="2400" b="1" dirty="0"/>
              <a:t>Zadatak:</a:t>
            </a:r>
            <a:r>
              <a:rPr lang="hr-HR" sz="2400" dirty="0"/>
              <a:t> Jakost električnog polja na udaljenosti 1 nm od neke </a:t>
            </a:r>
          </a:p>
          <a:p>
            <a:pPr>
              <a:tabLst>
                <a:tab pos="3581400" algn="l"/>
              </a:tabLst>
            </a:pPr>
            <a:r>
              <a:rPr lang="hr-HR" sz="2400" dirty="0"/>
              <a:t>jezgre iznosi 5,76 GN C</a:t>
            </a:r>
            <a:r>
              <a:rPr lang="hr-HR" sz="2400" baseline="30000" dirty="0"/>
              <a:t>-1</a:t>
            </a:r>
            <a:r>
              <a:rPr lang="hr-HR" sz="2400" dirty="0"/>
              <a:t>. Koliko je protona u toj jezgri? </a:t>
            </a:r>
          </a:p>
          <a:p>
            <a:pPr>
              <a:tabLst>
                <a:tab pos="3581400" algn="l"/>
              </a:tabLst>
            </a:pPr>
            <a:r>
              <a:rPr lang="hr-HR" sz="2400" i="1" dirty="0"/>
              <a:t>k = </a:t>
            </a:r>
            <a:r>
              <a:rPr lang="hr-HR" sz="2400" dirty="0"/>
              <a:t>9</a:t>
            </a:r>
            <a:r>
              <a:rPr lang="hr-HR" sz="2400" dirty="0">
                <a:sym typeface="Symbol" pitchFamily="18" charset="2"/>
              </a:rPr>
              <a:t></a:t>
            </a:r>
            <a:r>
              <a:rPr lang="hr-HR" sz="2400" dirty="0"/>
              <a:t>10</a:t>
            </a:r>
            <a:r>
              <a:rPr lang="hr-HR" sz="2400" baseline="30000" dirty="0">
                <a:sym typeface="Symbol" pitchFamily="18" charset="2"/>
              </a:rPr>
              <a:t>9 </a:t>
            </a:r>
            <a:r>
              <a:rPr lang="hr-HR" sz="2400" dirty="0">
                <a:sym typeface="Symbol" pitchFamily="18" charset="2"/>
              </a:rPr>
              <a:t>N m</a:t>
            </a:r>
            <a:r>
              <a:rPr lang="hr-HR" sz="2400" baseline="30000" dirty="0">
                <a:sym typeface="Symbol" pitchFamily="18" charset="2"/>
              </a:rPr>
              <a:t>2 </a:t>
            </a:r>
            <a:r>
              <a:rPr lang="hr-HR" sz="2400" dirty="0">
                <a:sym typeface="Symbol" pitchFamily="18" charset="2"/>
              </a:rPr>
              <a:t>C</a:t>
            </a:r>
            <a:r>
              <a:rPr lang="hr-HR" sz="2400" baseline="30000" dirty="0">
                <a:sym typeface="Symbol" pitchFamily="18" charset="2"/>
              </a:rPr>
              <a:t>-2</a:t>
            </a:r>
            <a:r>
              <a:rPr lang="hr-HR" sz="2400" dirty="0">
                <a:sym typeface="Symbol" pitchFamily="18" charset="2"/>
              </a:rPr>
              <a:t>, </a:t>
            </a:r>
            <a:r>
              <a:rPr lang="hr-HR" sz="2400" i="1" dirty="0">
                <a:sym typeface="Symbol" pitchFamily="18" charset="2"/>
              </a:rPr>
              <a:t>e = </a:t>
            </a:r>
            <a:r>
              <a:rPr lang="hr-HR" sz="2400" dirty="0">
                <a:sym typeface="Symbol" pitchFamily="18" charset="2"/>
              </a:rPr>
              <a:t>1,6</a:t>
            </a:r>
            <a:r>
              <a:rPr lang="hr-HR" sz="2400" dirty="0"/>
              <a:t>10</a:t>
            </a:r>
            <a:r>
              <a:rPr lang="hr-HR" sz="2400" baseline="30000" dirty="0">
                <a:sym typeface="Symbol" pitchFamily="18" charset="2"/>
              </a:rPr>
              <a:t>-19 </a:t>
            </a:r>
            <a:r>
              <a:rPr lang="hr-HR" sz="2400" dirty="0">
                <a:sym typeface="Symbol" pitchFamily="18" charset="2"/>
              </a:rPr>
              <a:t>C.</a:t>
            </a:r>
            <a:endParaRPr lang="hr-HR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50825" y="1700213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3390900" algn="l"/>
              </a:tabLst>
            </a:pPr>
            <a:r>
              <a:rPr lang="hr-HR" sz="2400" b="1">
                <a:cs typeface="Times New Roman" pitchFamily="18" charset="0"/>
              </a:rPr>
              <a:t>Rješenje:	</a:t>
            </a:r>
            <a:endParaRPr lang="hr-HR" sz="2400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50825" y="2060575"/>
            <a:ext cx="127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49263" algn="r"/>
                <a:tab pos="2636838" algn="ctr"/>
                <a:tab pos="5273675" algn="r"/>
              </a:tabLst>
            </a:pPr>
            <a:r>
              <a:rPr lang="hr-HR" sz="2400" i="1">
                <a:latin typeface="Times New Roman" pitchFamily="18" charset="0"/>
              </a:rPr>
              <a:t>r</a:t>
            </a:r>
            <a:r>
              <a:rPr lang="hr-HR" sz="2400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1 nm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323850" y="2886075"/>
            <a:ext cx="4103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23850" y="2957513"/>
            <a:ext cx="8985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bIns="0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N = ?</a:t>
            </a: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2771775" y="3644900"/>
          <a:ext cx="1295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571320" imgH="393480" progId="Equation.3">
                  <p:embed/>
                </p:oleObj>
              </mc:Choice>
              <mc:Fallback>
                <p:oleObj name="Equation" r:id="rId3" imgW="57132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644900"/>
                        <a:ext cx="1295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4067175" y="3644900"/>
          <a:ext cx="1079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469800" imgH="393480" progId="Equation.3">
                  <p:embed/>
                </p:oleObj>
              </mc:Choice>
              <mc:Fallback>
                <p:oleObj name="Equation" r:id="rId5" imgW="46980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644900"/>
                        <a:ext cx="10795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2771775" y="4565650"/>
          <a:ext cx="12239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583920" imgH="419040" progId="Equation.3">
                  <p:embed/>
                </p:oleObj>
              </mc:Choice>
              <mc:Fallback>
                <p:oleObj name="Equation" r:id="rId7" imgW="58392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565650"/>
                        <a:ext cx="122396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3995738" y="4657725"/>
          <a:ext cx="316865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1854000" imgH="444240" progId="Equation.3">
                  <p:embed/>
                </p:oleObj>
              </mc:Choice>
              <mc:Fallback>
                <p:oleObj name="Equation" r:id="rId9" imgW="185400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657725"/>
                        <a:ext cx="316865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2771775" y="5589588"/>
            <a:ext cx="8985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bIns="0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N = </a:t>
            </a:r>
            <a:r>
              <a:rPr lang="hr-HR" sz="2400">
                <a:latin typeface="Times New Roman" pitchFamily="18" charset="0"/>
              </a:rPr>
              <a:t>4</a:t>
            </a: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250825" y="2420938"/>
            <a:ext cx="2152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449263" algn="r"/>
                <a:tab pos="2636838" algn="ctr"/>
                <a:tab pos="5273675" algn="r"/>
              </a:tabLst>
            </a:pPr>
            <a:r>
              <a:rPr lang="hr-HR" sz="2400" i="1">
                <a:latin typeface="Times New Roman" pitchFamily="18" charset="0"/>
                <a:sym typeface="Symbol" pitchFamily="18" charset="2"/>
              </a:rPr>
              <a:t>E</a:t>
            </a:r>
            <a:r>
              <a:rPr lang="hr-HR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5,7</a:t>
            </a:r>
            <a:r>
              <a:rPr lang="de-DE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 GN C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-1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1403350" y="2108200"/>
            <a:ext cx="119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49263" algn="r"/>
                <a:tab pos="2636838" algn="ctr"/>
                <a:tab pos="5273675" algn="r"/>
              </a:tabLst>
            </a:pPr>
            <a:r>
              <a:rPr lang="hr-HR" sz="2400">
                <a:latin typeface="Times New Roman" pitchFamily="18" charset="0"/>
                <a:cs typeface="Times New Roman" pitchFamily="18" charset="0"/>
              </a:rPr>
              <a:t>= 10</a:t>
            </a:r>
            <a:r>
              <a:rPr lang="hr-HR" sz="24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9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m</a:t>
            </a: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268538" y="2420938"/>
            <a:ext cx="220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449263" algn="r"/>
                <a:tab pos="2636838" algn="ctr"/>
                <a:tab pos="5273675" algn="r"/>
              </a:tabLst>
            </a:pPr>
            <a:r>
              <a:rPr lang="hr-HR" sz="2400">
                <a:latin typeface="Times New Roman" pitchFamily="18" charset="0"/>
                <a:sym typeface="Symbol" pitchFamily="18" charset="2"/>
              </a:rPr>
              <a:t>= 5,76</a:t>
            </a:r>
            <a:r>
              <a:rPr lang="en-GB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de-DE" sz="2400">
                <a:cs typeface="Times New Roman" pitchFamily="18" charset="0"/>
              </a:rPr>
              <a:t>10</a:t>
            </a:r>
            <a:r>
              <a:rPr lang="de-DE" sz="24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9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N </a:t>
            </a:r>
            <a:r>
              <a:rPr lang="de-DE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-1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  <p:bldP spid="11271" grpId="0" animBg="1"/>
      <p:bldP spid="11272" grpId="0"/>
      <p:bldP spid="11278" grpId="0"/>
      <p:bldP spid="11279" grpId="0"/>
      <p:bldP spid="11280" grpId="0"/>
      <p:bldP spid="112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Električno polje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Električno polje je prostor oko naboja u kojem se osjeća  djelovanje električne sile.</a:t>
            </a:r>
          </a:p>
          <a:p>
            <a:r>
              <a:rPr lang="hr-HR" dirty="0"/>
              <a:t>Električno polje naelektrizirane kugle uvijek je radijalno.</a:t>
            </a:r>
          </a:p>
          <a:p>
            <a:r>
              <a:rPr lang="hr-HR" dirty="0"/>
              <a:t>Za pozitivno naelektriziranu kuglu smjer električnog polja radijalno je od središta kugle prema van.</a:t>
            </a:r>
          </a:p>
          <a:p>
            <a:r>
              <a:rPr lang="hr-HR" dirty="0"/>
              <a:t>Za negativno nabijenu električnu kuglu smjer električnog polja radijalno je prema središtu kugle.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Line 80"/>
          <p:cNvSpPr>
            <a:spLocks noChangeShapeType="1"/>
          </p:cNvSpPr>
          <p:nvPr/>
        </p:nvSpPr>
        <p:spPr bwMode="auto">
          <a:xfrm>
            <a:off x="4067175" y="4508500"/>
            <a:ext cx="0" cy="17287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5219700" y="-242888"/>
            <a:ext cx="144463" cy="4752976"/>
            <a:chOff x="3288" y="-153"/>
            <a:chExt cx="91" cy="2994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3288" y="-153"/>
              <a:ext cx="91" cy="2993"/>
              <a:chOff x="2290" y="-153"/>
              <a:chExt cx="91" cy="2993"/>
            </a:xfrm>
          </p:grpSpPr>
          <p:sp>
            <p:nvSpPr>
              <p:cNvPr id="2084" name="Line 36"/>
              <p:cNvSpPr>
                <a:spLocks noChangeShapeType="1"/>
              </p:cNvSpPr>
              <p:nvPr/>
            </p:nvSpPr>
            <p:spPr bwMode="auto">
              <a:xfrm flipH="1" flipV="1">
                <a:off x="2336" y="1344"/>
                <a:ext cx="1" cy="1406"/>
              </a:xfrm>
              <a:prstGeom prst="line">
                <a:avLst/>
              </a:prstGeom>
              <a:noFill/>
              <a:ln w="9525">
                <a:solidFill>
                  <a:srgbClr val="CC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2090" name="Oval 42"/>
              <p:cNvSpPr>
                <a:spLocks noChangeArrowheads="1"/>
              </p:cNvSpPr>
              <p:nvPr/>
            </p:nvSpPr>
            <p:spPr bwMode="auto">
              <a:xfrm>
                <a:off x="2290" y="2750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092" name="Line 44"/>
              <p:cNvSpPr>
                <a:spLocks noChangeShapeType="1"/>
              </p:cNvSpPr>
              <p:nvPr/>
            </p:nvSpPr>
            <p:spPr bwMode="auto">
              <a:xfrm flipH="1" flipV="1">
                <a:off x="2335" y="-62"/>
                <a:ext cx="1" cy="140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2093" name="Oval 45"/>
              <p:cNvSpPr>
                <a:spLocks noChangeArrowheads="1"/>
              </p:cNvSpPr>
              <p:nvPr/>
            </p:nvSpPr>
            <p:spPr bwMode="auto">
              <a:xfrm>
                <a:off x="2290" y="-153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</p:grpSp>
        <p:grpSp>
          <p:nvGrpSpPr>
            <p:cNvPr id="4" name="Group 69"/>
            <p:cNvGrpSpPr>
              <a:grpSpLocks/>
            </p:cNvGrpSpPr>
            <p:nvPr/>
          </p:nvGrpSpPr>
          <p:grpSpPr bwMode="auto">
            <a:xfrm>
              <a:off x="3288" y="2750"/>
              <a:ext cx="91" cy="91"/>
              <a:chOff x="612" y="3158"/>
              <a:chExt cx="91" cy="91"/>
            </a:xfrm>
          </p:grpSpPr>
          <p:sp>
            <p:nvSpPr>
              <p:cNvPr id="2115" name="Line 67"/>
              <p:cNvSpPr>
                <a:spLocks noChangeShapeType="1"/>
              </p:cNvSpPr>
              <p:nvPr/>
            </p:nvSpPr>
            <p:spPr bwMode="auto">
              <a:xfrm>
                <a:off x="657" y="3158"/>
                <a:ext cx="0" cy="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2116" name="Line 68"/>
              <p:cNvSpPr>
                <a:spLocks noChangeShapeType="1"/>
              </p:cNvSpPr>
              <p:nvPr/>
            </p:nvSpPr>
            <p:spPr bwMode="auto">
              <a:xfrm>
                <a:off x="612" y="3203"/>
                <a:ext cx="9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grpSp>
          <p:nvGrpSpPr>
            <p:cNvPr id="5" name="Group 70"/>
            <p:cNvGrpSpPr>
              <a:grpSpLocks/>
            </p:cNvGrpSpPr>
            <p:nvPr/>
          </p:nvGrpSpPr>
          <p:grpSpPr bwMode="auto">
            <a:xfrm>
              <a:off x="3288" y="-153"/>
              <a:ext cx="91" cy="91"/>
              <a:chOff x="612" y="3158"/>
              <a:chExt cx="91" cy="91"/>
            </a:xfrm>
          </p:grpSpPr>
          <p:sp>
            <p:nvSpPr>
              <p:cNvPr id="2119" name="Line 71"/>
              <p:cNvSpPr>
                <a:spLocks noChangeShapeType="1"/>
              </p:cNvSpPr>
              <p:nvPr/>
            </p:nvSpPr>
            <p:spPr bwMode="auto">
              <a:xfrm>
                <a:off x="657" y="3158"/>
                <a:ext cx="0" cy="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2120" name="Line 72"/>
              <p:cNvSpPr>
                <a:spLocks noChangeShapeType="1"/>
              </p:cNvSpPr>
              <p:nvPr/>
            </p:nvSpPr>
            <p:spPr bwMode="auto">
              <a:xfrm>
                <a:off x="612" y="3203"/>
                <a:ext cx="91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</p:grpSp>
      <p:sp>
        <p:nvSpPr>
          <p:cNvPr id="2071" name="Oval 23"/>
          <p:cNvSpPr>
            <a:spLocks noChangeArrowheads="1"/>
          </p:cNvSpPr>
          <p:nvPr/>
        </p:nvSpPr>
        <p:spPr bwMode="auto">
          <a:xfrm>
            <a:off x="3851275" y="4076700"/>
            <a:ext cx="433388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3779838" y="6234113"/>
            <a:ext cx="647700" cy="74612"/>
          </a:xfrm>
          <a:prstGeom prst="rect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5507038" y="3425825"/>
            <a:ext cx="71437" cy="142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082" name="Line 34"/>
          <p:cNvSpPr>
            <a:spLocks noChangeShapeType="1"/>
          </p:cNvSpPr>
          <p:nvPr/>
        </p:nvSpPr>
        <p:spPr bwMode="auto">
          <a:xfrm flipV="1">
            <a:off x="323850" y="6308725"/>
            <a:ext cx="8424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85" name="Arc 37"/>
          <p:cNvSpPr>
            <a:spLocks/>
          </p:cNvSpPr>
          <p:nvPr/>
        </p:nvSpPr>
        <p:spPr bwMode="auto">
          <a:xfrm>
            <a:off x="5294313" y="1625600"/>
            <a:ext cx="1149350" cy="508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 w 43200"/>
              <a:gd name="T1" fmla="*/ 21754 h 21754"/>
              <a:gd name="T2" fmla="*/ 43200 w 43200"/>
              <a:gd name="T3" fmla="*/ 21600 h 21754"/>
              <a:gd name="T4" fmla="*/ 21600 w 43200"/>
              <a:gd name="T5" fmla="*/ 21600 h 2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754" fill="none" extrusionOk="0">
                <a:moveTo>
                  <a:pt x="0" y="21754"/>
                </a:moveTo>
                <a:cubicBezTo>
                  <a:pt x="0" y="21702"/>
                  <a:pt x="0" y="2165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754" stroke="0" extrusionOk="0">
                <a:moveTo>
                  <a:pt x="0" y="21754"/>
                </a:moveTo>
                <a:cubicBezTo>
                  <a:pt x="0" y="21702"/>
                  <a:pt x="0" y="2165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6083300" y="6237288"/>
            <a:ext cx="720725" cy="71437"/>
          </a:xfrm>
          <a:prstGeom prst="rect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089" name="Line 41"/>
          <p:cNvSpPr>
            <a:spLocks noChangeShapeType="1"/>
          </p:cNvSpPr>
          <p:nvPr/>
        </p:nvSpPr>
        <p:spPr bwMode="auto">
          <a:xfrm>
            <a:off x="6443663" y="2133600"/>
            <a:ext cx="0" cy="41036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100" name="Rectangle 52"/>
          <p:cNvSpPr>
            <a:spLocks noChangeArrowheads="1"/>
          </p:cNvSpPr>
          <p:nvPr/>
        </p:nvSpPr>
        <p:spPr bwMode="auto">
          <a:xfrm>
            <a:off x="323850" y="1557338"/>
            <a:ext cx="2122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Električno polje</a:t>
            </a:r>
          </a:p>
        </p:txBody>
      </p:sp>
      <p:sp>
        <p:nvSpPr>
          <p:cNvPr id="2101" name="Rectangle 53"/>
          <p:cNvSpPr>
            <a:spLocks noChangeArrowheads="1"/>
          </p:cNvSpPr>
          <p:nvPr/>
        </p:nvSpPr>
        <p:spPr bwMode="auto">
          <a:xfrm>
            <a:off x="323850" y="2135188"/>
            <a:ext cx="20776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Probni naboj, </a:t>
            </a:r>
            <a:r>
              <a:rPr lang="hr-HR" sz="2400" i="1">
                <a:latin typeface="Times New Roman" pitchFamily="18" charset="0"/>
              </a:rPr>
              <a:t>q</a:t>
            </a:r>
            <a:endParaRPr lang="hr-HR" sz="2400"/>
          </a:p>
        </p:txBody>
      </p:sp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4595813" y="429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q</a:t>
            </a:r>
            <a:endParaRPr lang="hr-HR" sz="2400"/>
          </a:p>
        </p:txBody>
      </p:sp>
      <p:sp>
        <p:nvSpPr>
          <p:cNvPr id="2103" name="Rectangle 55"/>
          <p:cNvSpPr>
            <a:spLocks noChangeArrowheads="1"/>
          </p:cNvSpPr>
          <p:nvPr/>
        </p:nvSpPr>
        <p:spPr bwMode="auto">
          <a:xfrm>
            <a:off x="268288" y="2708275"/>
            <a:ext cx="3170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Jakost električnog polja:</a:t>
            </a:r>
          </a:p>
        </p:txBody>
      </p:sp>
      <p:sp>
        <p:nvSpPr>
          <p:cNvPr id="2105" name="Line 57"/>
          <p:cNvSpPr>
            <a:spLocks noChangeShapeType="1"/>
          </p:cNvSpPr>
          <p:nvPr/>
        </p:nvSpPr>
        <p:spPr bwMode="auto">
          <a:xfrm>
            <a:off x="4787900" y="4365625"/>
            <a:ext cx="43180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106" name="Rectangle 58"/>
          <p:cNvSpPr>
            <a:spLocks noChangeArrowheads="1"/>
          </p:cNvSpPr>
          <p:nvPr/>
        </p:nvSpPr>
        <p:spPr bwMode="auto">
          <a:xfrm>
            <a:off x="4787900" y="4292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endParaRPr lang="hr-HR" sz="2400"/>
          </a:p>
        </p:txBody>
      </p:sp>
      <p:graphicFrame>
        <p:nvGraphicFramePr>
          <p:cNvPr id="2111" name="Object 63"/>
          <p:cNvGraphicFramePr>
            <a:graphicFrameLocks noChangeAspect="1"/>
          </p:cNvGraphicFramePr>
          <p:nvPr/>
        </p:nvGraphicFramePr>
        <p:xfrm>
          <a:off x="468313" y="3357563"/>
          <a:ext cx="10080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444240" imgH="444240" progId="Equation.3">
                  <p:embed/>
                </p:oleObj>
              </mc:Choice>
              <mc:Fallback>
                <p:oleObj name="Equation" r:id="rId3" imgW="44424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57563"/>
                        <a:ext cx="100806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3" name="Rectangle 65"/>
          <p:cNvSpPr>
            <a:spLocks noChangeArrowheads="1"/>
          </p:cNvSpPr>
          <p:nvPr/>
        </p:nvSpPr>
        <p:spPr bwMode="auto">
          <a:xfrm>
            <a:off x="1476375" y="3575050"/>
            <a:ext cx="1050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[</a:t>
            </a:r>
            <a:r>
              <a:rPr lang="hr-HR" sz="2400">
                <a:latin typeface="Times New Roman" pitchFamily="18" charset="0"/>
              </a:rPr>
              <a:t>N C</a:t>
            </a:r>
            <a:r>
              <a:rPr lang="hr-HR" sz="2400" baseline="30000">
                <a:latin typeface="Times New Roman" pitchFamily="18" charset="0"/>
              </a:rPr>
              <a:t>-1</a:t>
            </a:r>
            <a:r>
              <a:rPr lang="hr-HR" sz="2400"/>
              <a:t>]</a:t>
            </a:r>
          </a:p>
        </p:txBody>
      </p: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3995738" y="4221163"/>
            <a:ext cx="144462" cy="144462"/>
            <a:chOff x="1156" y="3022"/>
            <a:chExt cx="91" cy="91"/>
          </a:xfrm>
        </p:grpSpPr>
        <p:sp>
          <p:nvSpPr>
            <p:cNvPr id="2122" name="Line 74"/>
            <p:cNvSpPr>
              <a:spLocks noChangeShapeType="1"/>
            </p:cNvSpPr>
            <p:nvPr/>
          </p:nvSpPr>
          <p:spPr bwMode="auto">
            <a:xfrm>
              <a:off x="1202" y="3022"/>
              <a:ext cx="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123" name="Line 75"/>
            <p:cNvSpPr>
              <a:spLocks noChangeShapeType="1"/>
            </p:cNvSpPr>
            <p:nvPr/>
          </p:nvSpPr>
          <p:spPr bwMode="auto">
            <a:xfrm>
              <a:off x="1156" y="3067"/>
              <a:ext cx="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806 0 " pathEditMode="relative" ptsTypes="AA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806 0 " pathEditMode="relative" ptsTypes="AA">
                                      <p:cBhvr>
                                        <p:cTn id="30" dur="2000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806 0 " pathEditMode="relative" ptsTypes="AA">
                                      <p:cBhvr>
                                        <p:cTn id="32" dur="2000" fill="hold"/>
                                        <p:tgtEl>
                                          <p:spTgt spid="2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806 0 " pathEditMode="relative" ptsTypes="AA">
                                      <p:cBhvr>
                                        <p:cTn id="34" dur="2000" fill="hold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900000">
                                      <p:cBhvr>
                                        <p:cTn id="36" dur="1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8" grpId="0" animBg="1"/>
      <p:bldP spid="2071" grpId="0" animBg="1"/>
      <p:bldP spid="2080" grpId="0" animBg="1"/>
      <p:bldP spid="2069" grpId="0" animBg="1"/>
      <p:bldP spid="2082" grpId="0" animBg="1"/>
      <p:bldP spid="2085" grpId="0" animBg="1"/>
      <p:bldP spid="2085" grpId="1" animBg="1"/>
      <p:bldP spid="2088" grpId="0" animBg="1"/>
      <p:bldP spid="2088" grpId="1" animBg="1"/>
      <p:bldP spid="2089" grpId="0" animBg="1"/>
      <p:bldP spid="2089" grpId="1" animBg="1"/>
      <p:bldP spid="2100" grpId="0"/>
      <p:bldP spid="2101" grpId="0"/>
      <p:bldP spid="2102" grpId="0"/>
      <p:bldP spid="2103" grpId="0"/>
      <p:bldP spid="2105" grpId="0" animBg="1"/>
      <p:bldP spid="2106" grpId="0"/>
      <p:bldP spid="21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68313" y="404813"/>
            <a:ext cx="31311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Silnice električnog polja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23850" y="1217613"/>
            <a:ext cx="2016125" cy="2014537"/>
            <a:chOff x="930" y="981"/>
            <a:chExt cx="1270" cy="1269"/>
          </a:xfrm>
        </p:grpSpPr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>
              <a:off x="1565" y="1616"/>
              <a:ext cx="317" cy="317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1247" y="1298"/>
              <a:ext cx="317" cy="317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58" name="Line 14"/>
            <p:cNvSpPr>
              <a:spLocks noChangeShapeType="1"/>
            </p:cNvSpPr>
            <p:nvPr/>
          </p:nvSpPr>
          <p:spPr bwMode="auto">
            <a:xfrm flipH="1">
              <a:off x="1247" y="1616"/>
              <a:ext cx="318" cy="317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 flipH="1">
              <a:off x="1565" y="1298"/>
              <a:ext cx="318" cy="317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48" name="Oval 4"/>
            <p:cNvSpPr>
              <a:spLocks noChangeArrowheads="1"/>
            </p:cNvSpPr>
            <p:nvPr/>
          </p:nvSpPr>
          <p:spPr bwMode="auto">
            <a:xfrm>
              <a:off x="1474" y="1525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6151" name="Line 7"/>
            <p:cNvSpPr>
              <a:spLocks noChangeShapeType="1"/>
            </p:cNvSpPr>
            <p:nvPr/>
          </p:nvSpPr>
          <p:spPr bwMode="auto">
            <a:xfrm flipV="1">
              <a:off x="1565" y="1162"/>
              <a:ext cx="0" cy="363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 flipV="1">
              <a:off x="1565" y="1706"/>
              <a:ext cx="0" cy="363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519" y="1570"/>
              <a:ext cx="91" cy="91"/>
              <a:chOff x="1156" y="3022"/>
              <a:chExt cx="91" cy="91"/>
            </a:xfrm>
          </p:grpSpPr>
          <p:sp>
            <p:nvSpPr>
              <p:cNvPr id="6154" name="Line 10"/>
              <p:cNvSpPr>
                <a:spLocks noChangeShapeType="1"/>
              </p:cNvSpPr>
              <p:nvPr/>
            </p:nvSpPr>
            <p:spPr bwMode="auto">
              <a:xfrm>
                <a:off x="1202" y="3022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6155" name="Line 11"/>
              <p:cNvSpPr>
                <a:spLocks noChangeShapeType="1"/>
              </p:cNvSpPr>
              <p:nvPr/>
            </p:nvSpPr>
            <p:spPr bwMode="auto">
              <a:xfrm>
                <a:off x="1156" y="3067"/>
                <a:ext cx="91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>
              <a:off x="1655" y="1616"/>
              <a:ext cx="363" cy="0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 flipH="1">
              <a:off x="1111" y="1616"/>
              <a:ext cx="363" cy="0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 flipV="1">
              <a:off x="1565" y="981"/>
              <a:ext cx="0" cy="181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 flipV="1">
              <a:off x="1565" y="2069"/>
              <a:ext cx="0" cy="181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>
              <a:off x="2018" y="1616"/>
              <a:ext cx="182" cy="0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65" name="Line 21"/>
            <p:cNvSpPr>
              <a:spLocks noChangeShapeType="1"/>
            </p:cNvSpPr>
            <p:nvPr/>
          </p:nvSpPr>
          <p:spPr bwMode="auto">
            <a:xfrm>
              <a:off x="930" y="1616"/>
              <a:ext cx="182" cy="0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>
              <a:off x="1882" y="1933"/>
              <a:ext cx="136" cy="136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>
              <a:off x="1111" y="1162"/>
              <a:ext cx="136" cy="136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 flipV="1">
              <a:off x="1882" y="1162"/>
              <a:ext cx="136" cy="136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69" name="Line 25"/>
            <p:cNvSpPr>
              <a:spLocks noChangeShapeType="1"/>
            </p:cNvSpPr>
            <p:nvPr/>
          </p:nvSpPr>
          <p:spPr bwMode="auto">
            <a:xfrm flipV="1">
              <a:off x="1111" y="1933"/>
              <a:ext cx="136" cy="136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2700338" y="1217613"/>
            <a:ext cx="2016125" cy="2014537"/>
            <a:chOff x="3153" y="981"/>
            <a:chExt cx="1270" cy="1269"/>
          </a:xfrm>
        </p:grpSpPr>
        <p:sp>
          <p:nvSpPr>
            <p:cNvPr id="6170" name="Line 26"/>
            <p:cNvSpPr>
              <a:spLocks noChangeShapeType="1"/>
            </p:cNvSpPr>
            <p:nvPr/>
          </p:nvSpPr>
          <p:spPr bwMode="auto">
            <a:xfrm>
              <a:off x="3788" y="1616"/>
              <a:ext cx="317" cy="317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>
              <a:off x="3470" y="1298"/>
              <a:ext cx="317" cy="317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72" name="Line 28"/>
            <p:cNvSpPr>
              <a:spLocks noChangeShapeType="1"/>
            </p:cNvSpPr>
            <p:nvPr/>
          </p:nvSpPr>
          <p:spPr bwMode="auto">
            <a:xfrm flipH="1">
              <a:off x="3470" y="1616"/>
              <a:ext cx="318" cy="317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73" name="Line 29"/>
            <p:cNvSpPr>
              <a:spLocks noChangeShapeType="1"/>
            </p:cNvSpPr>
            <p:nvPr/>
          </p:nvSpPr>
          <p:spPr bwMode="auto">
            <a:xfrm flipH="1">
              <a:off x="3788" y="1298"/>
              <a:ext cx="318" cy="317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74" name="Oval 30"/>
            <p:cNvSpPr>
              <a:spLocks noChangeArrowheads="1"/>
            </p:cNvSpPr>
            <p:nvPr/>
          </p:nvSpPr>
          <p:spPr bwMode="auto">
            <a:xfrm>
              <a:off x="3697" y="1525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0033CC"/>
                </a:gs>
                <a:gs pos="100000">
                  <a:srgbClr val="0033CC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 flipV="1">
              <a:off x="3788" y="1162"/>
              <a:ext cx="0" cy="363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76" name="Line 32"/>
            <p:cNvSpPr>
              <a:spLocks noChangeShapeType="1"/>
            </p:cNvSpPr>
            <p:nvPr/>
          </p:nvSpPr>
          <p:spPr bwMode="auto">
            <a:xfrm flipV="1">
              <a:off x="3788" y="1706"/>
              <a:ext cx="0" cy="363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80" name="Line 36"/>
            <p:cNvSpPr>
              <a:spLocks noChangeShapeType="1"/>
            </p:cNvSpPr>
            <p:nvPr/>
          </p:nvSpPr>
          <p:spPr bwMode="auto">
            <a:xfrm>
              <a:off x="3878" y="1616"/>
              <a:ext cx="363" cy="0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81" name="Line 37"/>
            <p:cNvSpPr>
              <a:spLocks noChangeShapeType="1"/>
            </p:cNvSpPr>
            <p:nvPr/>
          </p:nvSpPr>
          <p:spPr bwMode="auto">
            <a:xfrm flipH="1">
              <a:off x="3334" y="1616"/>
              <a:ext cx="363" cy="0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82" name="Line 38"/>
            <p:cNvSpPr>
              <a:spLocks noChangeShapeType="1"/>
            </p:cNvSpPr>
            <p:nvPr/>
          </p:nvSpPr>
          <p:spPr bwMode="auto">
            <a:xfrm flipV="1">
              <a:off x="3788" y="981"/>
              <a:ext cx="0" cy="181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83" name="Line 39"/>
            <p:cNvSpPr>
              <a:spLocks noChangeShapeType="1"/>
            </p:cNvSpPr>
            <p:nvPr/>
          </p:nvSpPr>
          <p:spPr bwMode="auto">
            <a:xfrm flipV="1">
              <a:off x="3788" y="2069"/>
              <a:ext cx="0" cy="181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84" name="Line 40"/>
            <p:cNvSpPr>
              <a:spLocks noChangeShapeType="1"/>
            </p:cNvSpPr>
            <p:nvPr/>
          </p:nvSpPr>
          <p:spPr bwMode="auto">
            <a:xfrm>
              <a:off x="4241" y="1616"/>
              <a:ext cx="182" cy="0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85" name="Line 41"/>
            <p:cNvSpPr>
              <a:spLocks noChangeShapeType="1"/>
            </p:cNvSpPr>
            <p:nvPr/>
          </p:nvSpPr>
          <p:spPr bwMode="auto">
            <a:xfrm>
              <a:off x="3153" y="1616"/>
              <a:ext cx="182" cy="0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86" name="Line 42"/>
            <p:cNvSpPr>
              <a:spLocks noChangeShapeType="1"/>
            </p:cNvSpPr>
            <p:nvPr/>
          </p:nvSpPr>
          <p:spPr bwMode="auto">
            <a:xfrm>
              <a:off x="4105" y="1933"/>
              <a:ext cx="136" cy="136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87" name="Line 43"/>
            <p:cNvSpPr>
              <a:spLocks noChangeShapeType="1"/>
            </p:cNvSpPr>
            <p:nvPr/>
          </p:nvSpPr>
          <p:spPr bwMode="auto">
            <a:xfrm>
              <a:off x="3334" y="1162"/>
              <a:ext cx="136" cy="136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88" name="Line 44"/>
            <p:cNvSpPr>
              <a:spLocks noChangeShapeType="1"/>
            </p:cNvSpPr>
            <p:nvPr/>
          </p:nvSpPr>
          <p:spPr bwMode="auto">
            <a:xfrm flipV="1">
              <a:off x="4105" y="1162"/>
              <a:ext cx="136" cy="136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89" name="Line 45"/>
            <p:cNvSpPr>
              <a:spLocks noChangeShapeType="1"/>
            </p:cNvSpPr>
            <p:nvPr/>
          </p:nvSpPr>
          <p:spPr bwMode="auto">
            <a:xfrm flipV="1">
              <a:off x="3334" y="1933"/>
              <a:ext cx="136" cy="136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90" name="Line 46"/>
            <p:cNvSpPr>
              <a:spLocks noChangeShapeType="1"/>
            </p:cNvSpPr>
            <p:nvPr/>
          </p:nvSpPr>
          <p:spPr bwMode="auto">
            <a:xfrm>
              <a:off x="3742" y="1616"/>
              <a:ext cx="9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250825" y="3716338"/>
            <a:ext cx="4379913" cy="2630487"/>
            <a:chOff x="2744" y="2341"/>
            <a:chExt cx="2759" cy="1657"/>
          </a:xfrm>
        </p:grpSpPr>
        <p:pic>
          <p:nvPicPr>
            <p:cNvPr id="6197" name="Picture 5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44" y="2341"/>
              <a:ext cx="2759" cy="1657"/>
            </a:xfrm>
            <a:prstGeom prst="rect">
              <a:avLst/>
            </a:prstGeom>
            <a:noFill/>
          </p:spPr>
        </p:pic>
        <p:grpSp>
          <p:nvGrpSpPr>
            <p:cNvPr id="6" name="Group 60"/>
            <p:cNvGrpSpPr>
              <a:grpSpLocks/>
            </p:cNvGrpSpPr>
            <p:nvPr/>
          </p:nvGrpSpPr>
          <p:grpSpPr bwMode="auto">
            <a:xfrm>
              <a:off x="3379" y="3113"/>
              <a:ext cx="91" cy="91"/>
              <a:chOff x="1156" y="3022"/>
              <a:chExt cx="91" cy="91"/>
            </a:xfrm>
          </p:grpSpPr>
          <p:sp>
            <p:nvSpPr>
              <p:cNvPr id="6205" name="Line 61"/>
              <p:cNvSpPr>
                <a:spLocks noChangeShapeType="1"/>
              </p:cNvSpPr>
              <p:nvPr/>
            </p:nvSpPr>
            <p:spPr bwMode="auto">
              <a:xfrm>
                <a:off x="1202" y="3022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6206" name="Line 62"/>
              <p:cNvSpPr>
                <a:spLocks noChangeShapeType="1"/>
              </p:cNvSpPr>
              <p:nvPr/>
            </p:nvSpPr>
            <p:spPr bwMode="auto">
              <a:xfrm>
                <a:off x="1156" y="3067"/>
                <a:ext cx="9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grpSp>
          <p:nvGrpSpPr>
            <p:cNvPr id="7" name="Group 63"/>
            <p:cNvGrpSpPr>
              <a:grpSpLocks/>
            </p:cNvGrpSpPr>
            <p:nvPr/>
          </p:nvGrpSpPr>
          <p:grpSpPr bwMode="auto">
            <a:xfrm>
              <a:off x="4830" y="3113"/>
              <a:ext cx="91" cy="91"/>
              <a:chOff x="1156" y="3022"/>
              <a:chExt cx="91" cy="91"/>
            </a:xfrm>
          </p:grpSpPr>
          <p:sp>
            <p:nvSpPr>
              <p:cNvPr id="6208" name="Line 64"/>
              <p:cNvSpPr>
                <a:spLocks noChangeShapeType="1"/>
              </p:cNvSpPr>
              <p:nvPr/>
            </p:nvSpPr>
            <p:spPr bwMode="auto">
              <a:xfrm>
                <a:off x="1202" y="3022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6209" name="Line 65"/>
              <p:cNvSpPr>
                <a:spLocks noChangeShapeType="1"/>
              </p:cNvSpPr>
              <p:nvPr/>
            </p:nvSpPr>
            <p:spPr bwMode="auto">
              <a:xfrm>
                <a:off x="1156" y="3067"/>
                <a:ext cx="9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5003800" y="981075"/>
            <a:ext cx="3671888" cy="2644775"/>
            <a:chOff x="340" y="2341"/>
            <a:chExt cx="2313" cy="1666"/>
          </a:xfrm>
        </p:grpSpPr>
        <p:pic>
          <p:nvPicPr>
            <p:cNvPr id="6196" name="Picture 5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0" y="2341"/>
              <a:ext cx="2313" cy="1666"/>
            </a:xfrm>
            <a:prstGeom prst="rect">
              <a:avLst/>
            </a:prstGeom>
            <a:noFill/>
          </p:spPr>
        </p:pic>
        <p:grpSp>
          <p:nvGrpSpPr>
            <p:cNvPr id="9" name="Group 57"/>
            <p:cNvGrpSpPr>
              <a:grpSpLocks/>
            </p:cNvGrpSpPr>
            <p:nvPr/>
          </p:nvGrpSpPr>
          <p:grpSpPr bwMode="auto">
            <a:xfrm>
              <a:off x="839" y="3158"/>
              <a:ext cx="91" cy="91"/>
              <a:chOff x="1156" y="3022"/>
              <a:chExt cx="91" cy="91"/>
            </a:xfrm>
          </p:grpSpPr>
          <p:sp>
            <p:nvSpPr>
              <p:cNvPr id="6202" name="Line 58"/>
              <p:cNvSpPr>
                <a:spLocks noChangeShapeType="1"/>
              </p:cNvSpPr>
              <p:nvPr/>
            </p:nvSpPr>
            <p:spPr bwMode="auto">
              <a:xfrm>
                <a:off x="1202" y="3022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6203" name="Line 59"/>
              <p:cNvSpPr>
                <a:spLocks noChangeShapeType="1"/>
              </p:cNvSpPr>
              <p:nvPr/>
            </p:nvSpPr>
            <p:spPr bwMode="auto">
              <a:xfrm>
                <a:off x="1156" y="3067"/>
                <a:ext cx="9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6210" name="Line 66"/>
            <p:cNvSpPr>
              <a:spLocks noChangeShapeType="1"/>
            </p:cNvSpPr>
            <p:nvPr/>
          </p:nvSpPr>
          <p:spPr bwMode="auto">
            <a:xfrm>
              <a:off x="2064" y="3203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pic>
        <p:nvPicPr>
          <p:cNvPr id="6213" name="Picture 6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525" y="3716338"/>
            <a:ext cx="2241550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14" name="Rectangle 70"/>
          <p:cNvSpPr>
            <a:spLocks noChangeArrowheads="1"/>
          </p:cNvSpPr>
          <p:nvPr/>
        </p:nvSpPr>
        <p:spPr bwMode="auto">
          <a:xfrm>
            <a:off x="5219700" y="6165850"/>
            <a:ext cx="35757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Homogeno električno polje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3514725" y="1989138"/>
            <a:ext cx="23764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1908175" y="333375"/>
            <a:ext cx="56965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3200" dirty="0"/>
              <a:t>Električno polje točkastog naboja</a:t>
            </a:r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3082925" y="2636838"/>
            <a:ext cx="433388" cy="431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12549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5819775" y="1916113"/>
            <a:ext cx="142875" cy="14287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2549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3082925" y="2997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Q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5746750" y="19891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q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4378325" y="2035175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r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0" y="30490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graphicFrame>
        <p:nvGraphicFramePr>
          <p:cNvPr id="71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349834"/>
              </p:ext>
            </p:extLst>
          </p:nvPr>
        </p:nvGraphicFramePr>
        <p:xfrm>
          <a:off x="1619250" y="4365625"/>
          <a:ext cx="15113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812447" imgH="393529" progId="Equation.3">
                  <p:embed/>
                </p:oleObj>
              </mc:Choice>
              <mc:Fallback>
                <p:oleObj name="Equation" r:id="rId3" imgW="812447" imgH="393529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365625"/>
                        <a:ext cx="1511300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477346"/>
              </p:ext>
            </p:extLst>
          </p:nvPr>
        </p:nvGraphicFramePr>
        <p:xfrm>
          <a:off x="3417888" y="4149725"/>
          <a:ext cx="18732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129810" imgH="609336" progId="Equation.3">
                  <p:embed/>
                </p:oleObj>
              </mc:Choice>
              <mc:Fallback>
                <p:oleObj name="Equation" r:id="rId5" imgW="1129810" imgH="609336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149725"/>
                        <a:ext cx="187325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0" y="30490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graphicFrame>
        <p:nvGraphicFramePr>
          <p:cNvPr id="71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889687"/>
              </p:ext>
            </p:extLst>
          </p:nvPr>
        </p:nvGraphicFramePr>
        <p:xfrm>
          <a:off x="5651500" y="4433888"/>
          <a:ext cx="13684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761669" imgH="393529" progId="Equation.3">
                  <p:embed/>
                </p:oleObj>
              </mc:Choice>
              <mc:Fallback>
                <p:oleObj name="Equation" r:id="rId7" imgW="761669" imgH="393529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433888"/>
                        <a:ext cx="1368425" cy="701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 animBg="1"/>
      <p:bldP spid="7179" grpId="0" animBg="1"/>
      <p:bldP spid="7180" grpId="0" animBg="1"/>
      <p:bldP spid="7182" grpId="0"/>
      <p:bldP spid="7183" grpId="0"/>
      <p:bldP spid="71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Gaussov zakon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Tok električnog polja predstavlja ukupan “broj” silnica električnog polja koje prolaze kroz površinu S.</a:t>
            </a:r>
          </a:p>
          <a:p>
            <a:r>
              <a:rPr lang="hr-HR" dirty="0"/>
              <a:t>Ukupan tok električnog polja kroz proizvoljnu zatvorenu površinu određen je nabojem koji ta površina obuhvaća. To je Gaussov zakon.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Gaussov zakon</a:t>
            </a:r>
          </a:p>
        </p:txBody>
      </p:sp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755650" y="3067050"/>
          <a:ext cx="172878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698400" imgH="380880" progId="Equation.3">
                  <p:embed/>
                </p:oleObj>
              </mc:Choice>
              <mc:Fallback>
                <p:oleObj name="Equation" r:id="rId3" imgW="698400" imgH="380880" progId="Equation.3">
                  <p:embed/>
                  <p:pic>
                    <p:nvPicPr>
                      <p:cNvPr id="20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67050"/>
                        <a:ext cx="1728788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Arc 13"/>
          <p:cNvSpPr>
            <a:spLocks/>
          </p:cNvSpPr>
          <p:nvPr/>
        </p:nvSpPr>
        <p:spPr bwMode="auto">
          <a:xfrm>
            <a:off x="3419475" y="2863850"/>
            <a:ext cx="2087563" cy="20780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21405 w 43200"/>
              <a:gd name="T3" fmla="*/ 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46"/>
                  <a:pt x="9552" y="107"/>
                  <a:pt x="21404" y="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46"/>
                  <a:pt x="9552" y="107"/>
                  <a:pt x="21404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 flipV="1">
            <a:off x="4498975" y="3573463"/>
            <a:ext cx="9366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4930775" y="3324225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r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3203575" y="2635250"/>
            <a:ext cx="2592388" cy="2522538"/>
            <a:chOff x="2018" y="1660"/>
            <a:chExt cx="1633" cy="1589"/>
          </a:xfrm>
        </p:grpSpPr>
        <p:sp>
          <p:nvSpPr>
            <p:cNvPr id="2064" name="Line 16"/>
            <p:cNvSpPr>
              <a:spLocks noChangeShapeType="1"/>
            </p:cNvSpPr>
            <p:nvPr/>
          </p:nvSpPr>
          <p:spPr bwMode="auto">
            <a:xfrm>
              <a:off x="2834" y="2478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>
              <a:off x="3107" y="2750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>
              <a:off x="2834" y="2478"/>
              <a:ext cx="0" cy="4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834" y="291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2335" y="2478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 flipH="1">
              <a:off x="2018" y="247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V="1">
              <a:off x="2834" y="199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V="1">
              <a:off x="2834" y="1660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2834" y="24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3288" y="2478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 flipV="1">
              <a:off x="2472" y="2160"/>
              <a:ext cx="36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 flipH="1" flipV="1">
              <a:off x="2154" y="1888"/>
              <a:ext cx="31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 flipV="1">
              <a:off x="2834" y="2160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77" name="Line 29"/>
            <p:cNvSpPr>
              <a:spLocks noChangeShapeType="1"/>
            </p:cNvSpPr>
            <p:nvPr/>
          </p:nvSpPr>
          <p:spPr bwMode="auto">
            <a:xfrm flipV="1">
              <a:off x="3107" y="1888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79" name="Line 31"/>
            <p:cNvSpPr>
              <a:spLocks noChangeShapeType="1"/>
            </p:cNvSpPr>
            <p:nvPr/>
          </p:nvSpPr>
          <p:spPr bwMode="auto">
            <a:xfrm flipH="1">
              <a:off x="2472" y="2478"/>
              <a:ext cx="362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H="1">
              <a:off x="2200" y="2840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081" name="Oval 33"/>
          <p:cNvSpPr>
            <a:spLocks noChangeArrowheads="1"/>
          </p:cNvSpPr>
          <p:nvPr/>
        </p:nvSpPr>
        <p:spPr bwMode="auto">
          <a:xfrm>
            <a:off x="4427538" y="3860800"/>
            <a:ext cx="142875" cy="1524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101" name="Rectangle 53"/>
          <p:cNvSpPr>
            <a:spLocks noChangeArrowheads="1"/>
          </p:cNvSpPr>
          <p:nvPr/>
        </p:nvSpPr>
        <p:spPr bwMode="auto">
          <a:xfrm>
            <a:off x="3994150" y="378301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Q</a:t>
            </a:r>
          </a:p>
        </p:txBody>
      </p:sp>
      <p:sp>
        <p:nvSpPr>
          <p:cNvPr id="2103" name="Rectangle 55"/>
          <p:cNvSpPr>
            <a:spLocks noChangeArrowheads="1"/>
          </p:cNvSpPr>
          <p:nvPr/>
        </p:nvSpPr>
        <p:spPr bwMode="auto">
          <a:xfrm>
            <a:off x="6372225" y="4579938"/>
            <a:ext cx="2014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Gaussov zakon</a:t>
            </a:r>
          </a:p>
        </p:txBody>
      </p:sp>
      <p:graphicFrame>
        <p:nvGraphicFramePr>
          <p:cNvPr id="2110" name="Object 62"/>
          <p:cNvGraphicFramePr>
            <a:graphicFrameLocks noChangeAspect="1"/>
          </p:cNvGraphicFramePr>
          <p:nvPr/>
        </p:nvGraphicFramePr>
        <p:xfrm>
          <a:off x="827088" y="4516438"/>
          <a:ext cx="14414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533160" imgH="203040" progId="Equation.3">
                  <p:embed/>
                </p:oleObj>
              </mc:Choice>
              <mc:Fallback>
                <p:oleObj name="Equation" r:id="rId5" imgW="533160" imgH="203040" progId="Equation.3">
                  <p:embed/>
                  <p:pic>
                    <p:nvPicPr>
                      <p:cNvPr id="211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16438"/>
                        <a:ext cx="14414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4" name="Object 66"/>
          <p:cNvGraphicFramePr>
            <a:graphicFrameLocks noChangeAspect="1"/>
          </p:cNvGraphicFramePr>
          <p:nvPr/>
        </p:nvGraphicFramePr>
        <p:xfrm>
          <a:off x="6732588" y="3282950"/>
          <a:ext cx="1223962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495000" imgH="368280" progId="Equation.3">
                  <p:embed/>
                </p:oleObj>
              </mc:Choice>
              <mc:Fallback>
                <p:oleObj name="Equation" r:id="rId7" imgW="495000" imgH="368280" progId="Equation.3">
                  <p:embed/>
                  <p:pic>
                    <p:nvPicPr>
                      <p:cNvPr id="2114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282950"/>
                        <a:ext cx="1223962" cy="9096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" grpId="0" animBg="1"/>
      <p:bldP spid="2062" grpId="0" animBg="1"/>
      <p:bldP spid="2063" grpId="0"/>
      <p:bldP spid="2081" grpId="0" animBg="1"/>
      <p:bldP spid="2101" grpId="0"/>
      <p:bldP spid="2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/>
              <a:t>Električno polje nabijene metalne kugle</a:t>
            </a:r>
          </a:p>
        </p:txBody>
      </p:sp>
      <p:graphicFrame>
        <p:nvGraphicFramePr>
          <p:cNvPr id="7244" name="Object 76"/>
          <p:cNvGraphicFramePr>
            <a:graphicFrameLocks noGrp="1" noChangeAspect="1"/>
          </p:cNvGraphicFramePr>
          <p:nvPr>
            <p:ph sz="half" idx="1"/>
          </p:nvPr>
        </p:nvGraphicFramePr>
        <p:xfrm>
          <a:off x="2484438" y="4149725"/>
          <a:ext cx="15843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698400" imgH="380880" progId="Equation.3">
                  <p:embed/>
                </p:oleObj>
              </mc:Choice>
              <mc:Fallback>
                <p:oleObj name="Equation" r:id="rId3" imgW="698400" imgH="380880" progId="Equation.3">
                  <p:embed/>
                  <p:pic>
                    <p:nvPicPr>
                      <p:cNvPr id="7244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149725"/>
                        <a:ext cx="1584325" cy="8651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Arc 8"/>
          <p:cNvSpPr>
            <a:spLocks/>
          </p:cNvSpPr>
          <p:nvPr/>
        </p:nvSpPr>
        <p:spPr bwMode="auto">
          <a:xfrm>
            <a:off x="1331913" y="1701800"/>
            <a:ext cx="2017712" cy="20145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21405 w 43200"/>
              <a:gd name="T3" fmla="*/ 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46"/>
                  <a:pt x="9552" y="107"/>
                  <a:pt x="21404" y="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46"/>
                  <a:pt x="9552" y="107"/>
                  <a:pt x="21404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987675" y="2709863"/>
            <a:ext cx="2904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r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1042988" y="1484313"/>
            <a:ext cx="2592387" cy="2376487"/>
            <a:chOff x="3424" y="1025"/>
            <a:chExt cx="1633" cy="1497"/>
          </a:xfrm>
        </p:grpSpPr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4195" y="1751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4240" y="1796"/>
              <a:ext cx="364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4241" y="1797"/>
              <a:ext cx="589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4241" y="1797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4240" y="2205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flipH="1">
              <a:off x="3696" y="179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flipH="1">
              <a:off x="3424" y="179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4240" y="1253"/>
              <a:ext cx="1" cy="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H="1" flipV="1">
              <a:off x="4240" y="1025"/>
              <a:ext cx="1" cy="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>
              <a:off x="4240" y="1796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flipV="1">
              <a:off x="4241" y="179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H="1" flipV="1">
              <a:off x="3787" y="1434"/>
              <a:ext cx="453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H="1" flipV="1">
              <a:off x="3560" y="1253"/>
              <a:ext cx="68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flipV="1">
              <a:off x="4240" y="1434"/>
              <a:ext cx="364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flipV="1">
              <a:off x="4241" y="1207"/>
              <a:ext cx="589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H="1">
              <a:off x="3878" y="1796"/>
              <a:ext cx="362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H="1">
              <a:off x="3696" y="1797"/>
              <a:ext cx="54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95" name="Oval 27"/>
            <p:cNvSpPr>
              <a:spLocks noChangeArrowheads="1"/>
            </p:cNvSpPr>
            <p:nvPr/>
          </p:nvSpPr>
          <p:spPr bwMode="auto">
            <a:xfrm>
              <a:off x="3923" y="1479"/>
              <a:ext cx="635" cy="635"/>
            </a:xfrm>
            <a:prstGeom prst="ellipse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4241" y="1661"/>
              <a:ext cx="272" cy="1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98" name="Rectangle 30"/>
            <p:cNvSpPr>
              <a:spLocks noChangeArrowheads="1"/>
            </p:cNvSpPr>
            <p:nvPr/>
          </p:nvSpPr>
          <p:spPr bwMode="auto">
            <a:xfrm>
              <a:off x="4195" y="1479"/>
              <a:ext cx="2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/>
                <a:t>R</a:t>
              </a:r>
            </a:p>
          </p:txBody>
        </p:sp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4014" y="129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i="1"/>
                <a:t>+</a:t>
              </a:r>
            </a:p>
          </p:txBody>
        </p:sp>
        <p:sp>
          <p:nvSpPr>
            <p:cNvPr id="7202" name="Rectangle 34"/>
            <p:cNvSpPr>
              <a:spLocks noChangeArrowheads="1"/>
            </p:cNvSpPr>
            <p:nvPr/>
          </p:nvSpPr>
          <p:spPr bwMode="auto">
            <a:xfrm>
              <a:off x="4513" y="157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i="1"/>
                <a:t>+</a:t>
              </a:r>
            </a:p>
          </p:txBody>
        </p:sp>
        <p:sp>
          <p:nvSpPr>
            <p:cNvPr id="7203" name="Rectangle 35"/>
            <p:cNvSpPr>
              <a:spLocks noChangeArrowheads="1"/>
            </p:cNvSpPr>
            <p:nvPr/>
          </p:nvSpPr>
          <p:spPr bwMode="auto">
            <a:xfrm>
              <a:off x="4241" y="2070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i="1"/>
                <a:t>+</a:t>
              </a:r>
            </a:p>
          </p:txBody>
        </p:sp>
        <p:sp>
          <p:nvSpPr>
            <p:cNvPr id="7204" name="Rectangle 36"/>
            <p:cNvSpPr>
              <a:spLocks noChangeArrowheads="1"/>
            </p:cNvSpPr>
            <p:nvPr/>
          </p:nvSpPr>
          <p:spPr bwMode="auto">
            <a:xfrm>
              <a:off x="3742" y="1752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i="1"/>
                <a:t>+</a:t>
              </a:r>
            </a:p>
          </p:txBody>
        </p:sp>
        <p:sp>
          <p:nvSpPr>
            <p:cNvPr id="7205" name="Rectangle 37"/>
            <p:cNvSpPr>
              <a:spLocks noChangeArrowheads="1"/>
            </p:cNvSpPr>
            <p:nvPr/>
          </p:nvSpPr>
          <p:spPr bwMode="auto">
            <a:xfrm>
              <a:off x="4332" y="134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i="1"/>
                <a:t>+</a:t>
              </a:r>
            </a:p>
          </p:txBody>
        </p:sp>
        <p:sp>
          <p:nvSpPr>
            <p:cNvPr id="7206" name="Rectangle 38"/>
            <p:cNvSpPr>
              <a:spLocks noChangeArrowheads="1"/>
            </p:cNvSpPr>
            <p:nvPr/>
          </p:nvSpPr>
          <p:spPr bwMode="auto">
            <a:xfrm>
              <a:off x="3787" y="152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i="1"/>
                <a:t>+</a:t>
              </a:r>
            </a:p>
          </p:txBody>
        </p:sp>
        <p:sp>
          <p:nvSpPr>
            <p:cNvPr id="7207" name="Rectangle 39"/>
            <p:cNvSpPr>
              <a:spLocks noChangeArrowheads="1"/>
            </p:cNvSpPr>
            <p:nvPr/>
          </p:nvSpPr>
          <p:spPr bwMode="auto">
            <a:xfrm>
              <a:off x="3878" y="202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i="1"/>
                <a:t>+</a:t>
              </a:r>
            </a:p>
          </p:txBody>
        </p:sp>
        <p:sp>
          <p:nvSpPr>
            <p:cNvPr id="7208" name="Rectangle 40"/>
            <p:cNvSpPr>
              <a:spLocks noChangeArrowheads="1"/>
            </p:cNvSpPr>
            <p:nvPr/>
          </p:nvSpPr>
          <p:spPr bwMode="auto">
            <a:xfrm>
              <a:off x="4468" y="193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i="1"/>
                <a:t>+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5508625" y="1338263"/>
            <a:ext cx="2592388" cy="2376487"/>
            <a:chOff x="839" y="1025"/>
            <a:chExt cx="1633" cy="1497"/>
          </a:xfrm>
        </p:grpSpPr>
        <p:sp>
          <p:nvSpPr>
            <p:cNvPr id="7209" name="Oval 41"/>
            <p:cNvSpPr>
              <a:spLocks noChangeArrowheads="1"/>
            </p:cNvSpPr>
            <p:nvPr/>
          </p:nvSpPr>
          <p:spPr bwMode="auto">
            <a:xfrm>
              <a:off x="1610" y="1751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>
              <a:off x="1655" y="1796"/>
              <a:ext cx="364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>
              <a:off x="1656" y="1797"/>
              <a:ext cx="589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>
              <a:off x="1656" y="1797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>
              <a:off x="1655" y="2205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flipH="1">
              <a:off x="1111" y="1796"/>
              <a:ext cx="54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H="1">
              <a:off x="839" y="1796"/>
              <a:ext cx="31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1655" y="1253"/>
              <a:ext cx="1" cy="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flipH="1" flipV="1">
              <a:off x="1655" y="1025"/>
              <a:ext cx="1" cy="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>
              <a:off x="1655" y="1796"/>
              <a:ext cx="54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1656" y="1797"/>
              <a:ext cx="8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H="1" flipV="1">
              <a:off x="1202" y="1434"/>
              <a:ext cx="453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flipH="1" flipV="1">
              <a:off x="975" y="1253"/>
              <a:ext cx="68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flipV="1">
              <a:off x="1655" y="1434"/>
              <a:ext cx="364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1656" y="1207"/>
              <a:ext cx="589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H="1">
              <a:off x="1293" y="1796"/>
              <a:ext cx="362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flipH="1">
              <a:off x="1111" y="1797"/>
              <a:ext cx="54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28" name="Oval 60"/>
            <p:cNvSpPr>
              <a:spLocks noChangeArrowheads="1"/>
            </p:cNvSpPr>
            <p:nvPr/>
          </p:nvSpPr>
          <p:spPr bwMode="auto">
            <a:xfrm>
              <a:off x="1338" y="1479"/>
              <a:ext cx="635" cy="635"/>
            </a:xfrm>
            <a:prstGeom prst="ellipse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1656" y="1661"/>
              <a:ext cx="272" cy="1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30" name="Rectangle 62"/>
            <p:cNvSpPr>
              <a:spLocks noChangeArrowheads="1"/>
            </p:cNvSpPr>
            <p:nvPr/>
          </p:nvSpPr>
          <p:spPr bwMode="auto">
            <a:xfrm>
              <a:off x="1565" y="1525"/>
              <a:ext cx="2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/>
                <a:t>R</a:t>
              </a:r>
            </a:p>
          </p:txBody>
        </p:sp>
        <p:sp>
          <p:nvSpPr>
            <p:cNvPr id="7232" name="Rectangle 64"/>
            <p:cNvSpPr>
              <a:spLocks noChangeArrowheads="1"/>
            </p:cNvSpPr>
            <p:nvPr/>
          </p:nvSpPr>
          <p:spPr bwMode="auto">
            <a:xfrm>
              <a:off x="1429" y="129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i="1"/>
                <a:t>+</a:t>
              </a:r>
            </a:p>
          </p:txBody>
        </p:sp>
        <p:sp>
          <p:nvSpPr>
            <p:cNvPr id="7233" name="Rectangle 65"/>
            <p:cNvSpPr>
              <a:spLocks noChangeArrowheads="1"/>
            </p:cNvSpPr>
            <p:nvPr/>
          </p:nvSpPr>
          <p:spPr bwMode="auto">
            <a:xfrm>
              <a:off x="1928" y="157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i="1"/>
                <a:t>+</a:t>
              </a:r>
            </a:p>
          </p:txBody>
        </p:sp>
        <p:sp>
          <p:nvSpPr>
            <p:cNvPr id="7234" name="Rectangle 66"/>
            <p:cNvSpPr>
              <a:spLocks noChangeArrowheads="1"/>
            </p:cNvSpPr>
            <p:nvPr/>
          </p:nvSpPr>
          <p:spPr bwMode="auto">
            <a:xfrm>
              <a:off x="1656" y="2070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i="1"/>
                <a:t>+</a:t>
              </a:r>
            </a:p>
          </p:txBody>
        </p:sp>
        <p:sp>
          <p:nvSpPr>
            <p:cNvPr id="7235" name="Rectangle 67"/>
            <p:cNvSpPr>
              <a:spLocks noChangeArrowheads="1"/>
            </p:cNvSpPr>
            <p:nvPr/>
          </p:nvSpPr>
          <p:spPr bwMode="auto">
            <a:xfrm>
              <a:off x="1157" y="1752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i="1"/>
                <a:t>+</a:t>
              </a:r>
            </a:p>
          </p:txBody>
        </p:sp>
        <p:sp>
          <p:nvSpPr>
            <p:cNvPr id="7236" name="Rectangle 68"/>
            <p:cNvSpPr>
              <a:spLocks noChangeArrowheads="1"/>
            </p:cNvSpPr>
            <p:nvPr/>
          </p:nvSpPr>
          <p:spPr bwMode="auto">
            <a:xfrm>
              <a:off x="1747" y="134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i="1"/>
                <a:t>+</a:t>
              </a:r>
            </a:p>
          </p:txBody>
        </p:sp>
        <p:sp>
          <p:nvSpPr>
            <p:cNvPr id="7237" name="Rectangle 69"/>
            <p:cNvSpPr>
              <a:spLocks noChangeArrowheads="1"/>
            </p:cNvSpPr>
            <p:nvPr/>
          </p:nvSpPr>
          <p:spPr bwMode="auto">
            <a:xfrm>
              <a:off x="1202" y="152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i="1"/>
                <a:t>+</a:t>
              </a:r>
            </a:p>
          </p:txBody>
        </p:sp>
        <p:sp>
          <p:nvSpPr>
            <p:cNvPr id="7238" name="Rectangle 70"/>
            <p:cNvSpPr>
              <a:spLocks noChangeArrowheads="1"/>
            </p:cNvSpPr>
            <p:nvPr/>
          </p:nvSpPr>
          <p:spPr bwMode="auto">
            <a:xfrm>
              <a:off x="1338" y="202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i="1"/>
                <a:t>+</a:t>
              </a:r>
            </a:p>
          </p:txBody>
        </p:sp>
        <p:sp>
          <p:nvSpPr>
            <p:cNvPr id="7239" name="Rectangle 71"/>
            <p:cNvSpPr>
              <a:spLocks noChangeArrowheads="1"/>
            </p:cNvSpPr>
            <p:nvPr/>
          </p:nvSpPr>
          <p:spPr bwMode="auto">
            <a:xfrm>
              <a:off x="1882" y="188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i="1"/>
                <a:t>+</a:t>
              </a:r>
            </a:p>
          </p:txBody>
        </p:sp>
      </p:grpSp>
      <p:sp>
        <p:nvSpPr>
          <p:cNvPr id="7240" name="Arc 72"/>
          <p:cNvSpPr>
            <a:spLocks/>
          </p:cNvSpPr>
          <p:nvPr/>
        </p:nvSpPr>
        <p:spPr bwMode="auto">
          <a:xfrm>
            <a:off x="6372225" y="2132013"/>
            <a:ext cx="863600" cy="8636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21405 w 43200"/>
              <a:gd name="T3" fmla="*/ 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46"/>
                  <a:pt x="9552" y="107"/>
                  <a:pt x="21404" y="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46"/>
                  <a:pt x="9552" y="107"/>
                  <a:pt x="21404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7242" name="Rectangle 74"/>
          <p:cNvSpPr>
            <a:spLocks noChangeArrowheads="1"/>
          </p:cNvSpPr>
          <p:nvPr/>
        </p:nvSpPr>
        <p:spPr bwMode="auto">
          <a:xfrm>
            <a:off x="5867400" y="3789363"/>
            <a:ext cx="1887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U kugli: </a:t>
            </a:r>
            <a:r>
              <a:rPr lang="hr-HR" sz="2400" i="1">
                <a:latin typeface="Times New Roman" pitchFamily="18" charset="0"/>
              </a:rPr>
              <a:t>E = </a:t>
            </a:r>
            <a:r>
              <a:rPr lang="hr-HR" sz="2400">
                <a:latin typeface="Times New Roman" pitchFamily="18" charset="0"/>
              </a:rPr>
              <a:t>0</a:t>
            </a:r>
          </a:p>
        </p:txBody>
      </p:sp>
      <p:sp>
        <p:nvSpPr>
          <p:cNvPr id="7243" name="Rectangle 75"/>
          <p:cNvSpPr>
            <a:spLocks noChangeArrowheads="1"/>
          </p:cNvSpPr>
          <p:nvPr/>
        </p:nvSpPr>
        <p:spPr bwMode="auto">
          <a:xfrm>
            <a:off x="684213" y="4365625"/>
            <a:ext cx="1641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Izvan kugle: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7246" name="Rectangle 78"/>
          <p:cNvSpPr>
            <a:spLocks noChangeArrowheads="1"/>
          </p:cNvSpPr>
          <p:nvPr/>
        </p:nvSpPr>
        <p:spPr bwMode="auto">
          <a:xfrm>
            <a:off x="755650" y="5373688"/>
            <a:ext cx="13333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Na kugli: </a:t>
            </a:r>
            <a:endParaRPr lang="hr-HR" sz="2400">
              <a:latin typeface="Times New Roman" pitchFamily="18" charset="0"/>
            </a:endParaRPr>
          </a:p>
        </p:txBody>
      </p:sp>
      <p:graphicFrame>
        <p:nvGraphicFramePr>
          <p:cNvPr id="7250" name="Object 82"/>
          <p:cNvGraphicFramePr>
            <a:graphicFrameLocks noChangeAspect="1"/>
          </p:cNvGraphicFramePr>
          <p:nvPr/>
        </p:nvGraphicFramePr>
        <p:xfrm>
          <a:off x="2195513" y="5229225"/>
          <a:ext cx="15128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723600" imgH="380880" progId="Equation.3">
                  <p:embed/>
                </p:oleObj>
              </mc:Choice>
              <mc:Fallback>
                <p:oleObj name="Equation" r:id="rId5" imgW="723600" imgH="380880" progId="Equation.3">
                  <p:embed/>
                  <p:pic>
                    <p:nvPicPr>
                      <p:cNvPr id="725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229225"/>
                        <a:ext cx="1512887" cy="796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4" name="Line 86"/>
          <p:cNvSpPr>
            <a:spLocks noChangeShapeType="1"/>
          </p:cNvSpPr>
          <p:nvPr/>
        </p:nvSpPr>
        <p:spPr bwMode="auto">
          <a:xfrm>
            <a:off x="2339975" y="2709863"/>
            <a:ext cx="863600" cy="4318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4" name="Group 95"/>
          <p:cNvGrpSpPr>
            <a:grpSpLocks/>
          </p:cNvGrpSpPr>
          <p:nvPr/>
        </p:nvGrpSpPr>
        <p:grpSpPr bwMode="auto">
          <a:xfrm>
            <a:off x="5148263" y="4365625"/>
            <a:ext cx="3384550" cy="2257425"/>
            <a:chOff x="3243" y="2750"/>
            <a:chExt cx="2132" cy="1422"/>
          </a:xfrm>
        </p:grpSpPr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flipV="1">
              <a:off x="3515" y="2795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>
              <a:off x="3515" y="3929"/>
              <a:ext cx="18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57" name="Rectangle 89"/>
            <p:cNvSpPr>
              <a:spLocks noChangeArrowheads="1"/>
            </p:cNvSpPr>
            <p:nvPr/>
          </p:nvSpPr>
          <p:spPr bwMode="auto">
            <a:xfrm>
              <a:off x="3243" y="275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258" name="Rectangle 90"/>
            <p:cNvSpPr>
              <a:spLocks noChangeArrowheads="1"/>
            </p:cNvSpPr>
            <p:nvPr/>
          </p:nvSpPr>
          <p:spPr bwMode="auto">
            <a:xfrm>
              <a:off x="5103" y="3884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7259" name="Line 91"/>
          <p:cNvSpPr>
            <a:spLocks noChangeShapeType="1"/>
          </p:cNvSpPr>
          <p:nvPr/>
        </p:nvSpPr>
        <p:spPr bwMode="auto">
          <a:xfrm flipV="1">
            <a:off x="6156325" y="4789488"/>
            <a:ext cx="0" cy="143986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7260" name="Arc 92"/>
          <p:cNvSpPr>
            <a:spLocks/>
          </p:cNvSpPr>
          <p:nvPr/>
        </p:nvSpPr>
        <p:spPr bwMode="auto">
          <a:xfrm flipH="1" flipV="1">
            <a:off x="6140450" y="4076700"/>
            <a:ext cx="2271713" cy="2035175"/>
          </a:xfrm>
          <a:custGeom>
            <a:avLst/>
            <a:gdLst>
              <a:gd name="G0" fmla="+- 0 0 0"/>
              <a:gd name="G1" fmla="+- 21079 0 0"/>
              <a:gd name="G2" fmla="+- 21600 0 0"/>
              <a:gd name="T0" fmla="*/ 4716 w 20444"/>
              <a:gd name="T1" fmla="*/ 0 h 21079"/>
              <a:gd name="T2" fmla="*/ 20444 w 20444"/>
              <a:gd name="T3" fmla="*/ 14108 h 21079"/>
              <a:gd name="T4" fmla="*/ 0 w 20444"/>
              <a:gd name="T5" fmla="*/ 21079 h 2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444" h="21079" fill="none" extrusionOk="0">
                <a:moveTo>
                  <a:pt x="4715" y="0"/>
                </a:moveTo>
                <a:cubicBezTo>
                  <a:pt x="12057" y="1642"/>
                  <a:pt x="18016" y="6987"/>
                  <a:pt x="20444" y="14107"/>
                </a:cubicBezTo>
              </a:path>
              <a:path w="20444" h="21079" stroke="0" extrusionOk="0">
                <a:moveTo>
                  <a:pt x="4715" y="0"/>
                </a:moveTo>
                <a:cubicBezTo>
                  <a:pt x="12057" y="1642"/>
                  <a:pt x="18016" y="6987"/>
                  <a:pt x="20444" y="14107"/>
                </a:cubicBezTo>
                <a:lnTo>
                  <a:pt x="0" y="21079"/>
                </a:lnTo>
                <a:close/>
              </a:path>
            </a:pathLst>
          </a:cu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7261" name="Line 93"/>
          <p:cNvSpPr>
            <a:spLocks noChangeShapeType="1"/>
          </p:cNvSpPr>
          <p:nvPr/>
        </p:nvSpPr>
        <p:spPr bwMode="auto">
          <a:xfrm>
            <a:off x="5580063" y="6229350"/>
            <a:ext cx="57626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7264" name="Rectangle 96"/>
          <p:cNvSpPr>
            <a:spLocks noChangeArrowheads="1"/>
          </p:cNvSpPr>
          <p:nvPr/>
        </p:nvSpPr>
        <p:spPr bwMode="auto">
          <a:xfrm>
            <a:off x="5940425" y="61658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R</a:t>
            </a:r>
            <a:endParaRPr lang="hr-HR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nimBg="1"/>
      <p:bldP spid="7178" grpId="0"/>
      <p:bldP spid="7240" grpId="0" animBg="1"/>
      <p:bldP spid="7242" grpId="0"/>
      <p:bldP spid="7243" grpId="0"/>
      <p:bldP spid="7246" grpId="0"/>
      <p:bldP spid="7254" grpId="0" animBg="1"/>
      <p:bldP spid="7259" grpId="0" animBg="1"/>
      <p:bldP spid="7260" grpId="0" animBg="1"/>
      <p:bldP spid="7261" grpId="0" animBg="1"/>
      <p:bldP spid="72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3600"/>
              <a:t>Električno polje nabijene ravne beskonačne metalne ploče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971550" y="2420938"/>
            <a:ext cx="0" cy="27368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2411413" y="3789363"/>
            <a:ext cx="23764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971550" y="2925763"/>
            <a:ext cx="0" cy="1428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971550" y="4508500"/>
            <a:ext cx="0" cy="1428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2268538" y="3716338"/>
            <a:ext cx="142875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V="1">
            <a:off x="971550" y="3789363"/>
            <a:ext cx="1368425" cy="7921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971550" y="2997200"/>
            <a:ext cx="1368425" cy="792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V="1">
            <a:off x="2339975" y="3068638"/>
            <a:ext cx="1223963" cy="7207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2339975" y="3789363"/>
            <a:ext cx="1223963" cy="71913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3563938" y="3068638"/>
            <a:ext cx="1223962" cy="720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V="1">
            <a:off x="3563938" y="3789363"/>
            <a:ext cx="1223962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539750" y="27813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539750" y="43672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solidFill>
                  <a:schemeClr val="tx2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2124075" y="37163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solidFill>
                  <a:schemeClr val="tx2"/>
                </a:solidFill>
                <a:latin typeface="Times New Roman" pitchFamily="18" charset="0"/>
              </a:rPr>
              <a:t>q</a:t>
            </a:r>
          </a:p>
        </p:txBody>
      </p:sp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2843213" y="4365625"/>
          <a:ext cx="4857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03040" imgH="241200" progId="Equation.3">
                  <p:embed/>
                </p:oleObj>
              </mc:Choice>
              <mc:Fallback>
                <p:oleObj name="Equation" r:id="rId3" imgW="203040" imgH="241200" progId="Equation.3">
                  <p:embed/>
                  <p:pic>
                    <p:nvPicPr>
                      <p:cNvPr id="1128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365625"/>
                        <a:ext cx="4857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0"/>
          <p:cNvGraphicFramePr>
            <a:graphicFrameLocks noChangeAspect="1"/>
          </p:cNvGraphicFramePr>
          <p:nvPr/>
        </p:nvGraphicFramePr>
        <p:xfrm>
          <a:off x="2843213" y="2636838"/>
          <a:ext cx="4857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03040" imgH="241200" progId="Equation.3">
                  <p:embed/>
                </p:oleObj>
              </mc:Choice>
              <mc:Fallback>
                <p:oleObj name="Equation" r:id="rId5" imgW="203040" imgH="241200" progId="Equation.3">
                  <p:embed/>
                  <p:pic>
                    <p:nvPicPr>
                      <p:cNvPr id="1129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636838"/>
                        <a:ext cx="4857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611188" y="1916113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solidFill>
                  <a:schemeClr val="tx2"/>
                </a:solidFill>
                <a:latin typeface="Times New Roman" pitchFamily="18" charset="0"/>
              </a:rPr>
              <a:t>+ Q</a:t>
            </a:r>
          </a:p>
        </p:txBody>
      </p:sp>
      <p:graphicFrame>
        <p:nvGraphicFramePr>
          <p:cNvPr id="11299" name="Object 35"/>
          <p:cNvGraphicFramePr>
            <a:graphicFrameLocks noGrp="1" noChangeAspect="1"/>
          </p:cNvGraphicFramePr>
          <p:nvPr>
            <p:ph idx="1"/>
          </p:nvPr>
        </p:nvGraphicFramePr>
        <p:xfrm>
          <a:off x="3575050" y="3213100"/>
          <a:ext cx="5048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203040" imgH="241200" progId="Equation.3">
                  <p:embed/>
                </p:oleObj>
              </mc:Choice>
              <mc:Fallback>
                <p:oleObj name="Equation" r:id="rId7" imgW="203040" imgH="241200" progId="Equation.3">
                  <p:embed/>
                  <p:pic>
                    <p:nvPicPr>
                      <p:cNvPr id="1129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3213100"/>
                        <a:ext cx="5048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6084888" y="2133600"/>
            <a:ext cx="2016125" cy="3384550"/>
            <a:chOff x="3833" y="1344"/>
            <a:chExt cx="1270" cy="2132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4241" y="1344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 i="1">
                  <a:solidFill>
                    <a:schemeClr val="tx2"/>
                  </a:solidFill>
                  <a:latin typeface="Times New Roman" pitchFamily="18" charset="0"/>
                </a:rPr>
                <a:t>+ Q</a:t>
              </a:r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3833" y="1888"/>
              <a:ext cx="127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04" name="Line 40"/>
            <p:cNvSpPr>
              <a:spLocks noChangeShapeType="1"/>
            </p:cNvSpPr>
            <p:nvPr/>
          </p:nvSpPr>
          <p:spPr bwMode="auto">
            <a:xfrm>
              <a:off x="3833" y="2070"/>
              <a:ext cx="127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05" name="Line 41"/>
            <p:cNvSpPr>
              <a:spLocks noChangeShapeType="1"/>
            </p:cNvSpPr>
            <p:nvPr/>
          </p:nvSpPr>
          <p:spPr bwMode="auto">
            <a:xfrm>
              <a:off x="3833" y="2251"/>
              <a:ext cx="127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06" name="Line 42"/>
            <p:cNvSpPr>
              <a:spLocks noChangeShapeType="1"/>
            </p:cNvSpPr>
            <p:nvPr/>
          </p:nvSpPr>
          <p:spPr bwMode="auto">
            <a:xfrm>
              <a:off x="3833" y="2433"/>
              <a:ext cx="127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07" name="Line 43"/>
            <p:cNvSpPr>
              <a:spLocks noChangeShapeType="1"/>
            </p:cNvSpPr>
            <p:nvPr/>
          </p:nvSpPr>
          <p:spPr bwMode="auto">
            <a:xfrm>
              <a:off x="3833" y="2614"/>
              <a:ext cx="127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08" name="Line 44"/>
            <p:cNvSpPr>
              <a:spLocks noChangeShapeType="1"/>
            </p:cNvSpPr>
            <p:nvPr/>
          </p:nvSpPr>
          <p:spPr bwMode="auto">
            <a:xfrm>
              <a:off x="3833" y="2796"/>
              <a:ext cx="127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09" name="Line 45"/>
            <p:cNvSpPr>
              <a:spLocks noChangeShapeType="1"/>
            </p:cNvSpPr>
            <p:nvPr/>
          </p:nvSpPr>
          <p:spPr bwMode="auto">
            <a:xfrm>
              <a:off x="3833" y="2977"/>
              <a:ext cx="127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10" name="Line 46"/>
            <p:cNvSpPr>
              <a:spLocks noChangeShapeType="1"/>
            </p:cNvSpPr>
            <p:nvPr/>
          </p:nvSpPr>
          <p:spPr bwMode="auto">
            <a:xfrm>
              <a:off x="3833" y="3158"/>
              <a:ext cx="127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11" name="Line 47"/>
            <p:cNvSpPr>
              <a:spLocks noChangeShapeType="1"/>
            </p:cNvSpPr>
            <p:nvPr/>
          </p:nvSpPr>
          <p:spPr bwMode="auto">
            <a:xfrm>
              <a:off x="3833" y="3340"/>
              <a:ext cx="127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12" name="Line 48"/>
            <p:cNvSpPr>
              <a:spLocks noChangeShapeType="1"/>
            </p:cNvSpPr>
            <p:nvPr/>
          </p:nvSpPr>
          <p:spPr bwMode="auto">
            <a:xfrm>
              <a:off x="4105" y="1888"/>
              <a:ext cx="7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13" name="Line 49"/>
            <p:cNvSpPr>
              <a:spLocks noChangeShapeType="1"/>
            </p:cNvSpPr>
            <p:nvPr/>
          </p:nvSpPr>
          <p:spPr bwMode="auto">
            <a:xfrm flipV="1">
              <a:off x="4105" y="2069"/>
              <a:ext cx="7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14" name="Line 50"/>
            <p:cNvSpPr>
              <a:spLocks noChangeShapeType="1"/>
            </p:cNvSpPr>
            <p:nvPr/>
          </p:nvSpPr>
          <p:spPr bwMode="auto">
            <a:xfrm>
              <a:off x="4105" y="2251"/>
              <a:ext cx="7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15" name="Line 51"/>
            <p:cNvSpPr>
              <a:spLocks noChangeShapeType="1"/>
            </p:cNvSpPr>
            <p:nvPr/>
          </p:nvSpPr>
          <p:spPr bwMode="auto">
            <a:xfrm>
              <a:off x="4105" y="2432"/>
              <a:ext cx="7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16" name="Line 52"/>
            <p:cNvSpPr>
              <a:spLocks noChangeShapeType="1"/>
            </p:cNvSpPr>
            <p:nvPr/>
          </p:nvSpPr>
          <p:spPr bwMode="auto">
            <a:xfrm>
              <a:off x="4105" y="2614"/>
              <a:ext cx="7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17" name="Line 53"/>
            <p:cNvSpPr>
              <a:spLocks noChangeShapeType="1"/>
            </p:cNvSpPr>
            <p:nvPr/>
          </p:nvSpPr>
          <p:spPr bwMode="auto">
            <a:xfrm flipV="1">
              <a:off x="4105" y="2795"/>
              <a:ext cx="7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18" name="Line 54"/>
            <p:cNvSpPr>
              <a:spLocks noChangeShapeType="1"/>
            </p:cNvSpPr>
            <p:nvPr/>
          </p:nvSpPr>
          <p:spPr bwMode="auto">
            <a:xfrm flipV="1">
              <a:off x="4105" y="2976"/>
              <a:ext cx="7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19" name="Line 55"/>
            <p:cNvSpPr>
              <a:spLocks noChangeShapeType="1"/>
            </p:cNvSpPr>
            <p:nvPr/>
          </p:nvSpPr>
          <p:spPr bwMode="auto">
            <a:xfrm>
              <a:off x="4105" y="3158"/>
              <a:ext cx="7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20" name="Line 56"/>
            <p:cNvSpPr>
              <a:spLocks noChangeShapeType="1"/>
            </p:cNvSpPr>
            <p:nvPr/>
          </p:nvSpPr>
          <p:spPr bwMode="auto">
            <a:xfrm flipV="1">
              <a:off x="4105" y="3339"/>
              <a:ext cx="7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21" name="Line 57"/>
            <p:cNvSpPr>
              <a:spLocks noChangeShapeType="1"/>
            </p:cNvSpPr>
            <p:nvPr/>
          </p:nvSpPr>
          <p:spPr bwMode="auto">
            <a:xfrm>
              <a:off x="4468" y="1752"/>
              <a:ext cx="0" cy="1724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  <p:bldP spid="11270" grpId="0" animBg="1"/>
      <p:bldP spid="11271" grpId="0" animBg="1"/>
      <p:bldP spid="11272" grpId="0" animBg="1"/>
      <p:bldP spid="11274" grpId="0" animBg="1"/>
      <p:bldP spid="11275" grpId="0" animBg="1"/>
      <p:bldP spid="11276" grpId="0" animBg="1"/>
      <p:bldP spid="11277" grpId="0" animBg="1"/>
      <p:bldP spid="11279" grpId="0" animBg="1"/>
      <p:bldP spid="11280" grpId="0" animBg="1"/>
      <p:bldP spid="11281" grpId="0" animBg="1"/>
      <p:bldP spid="11282" grpId="0"/>
      <p:bldP spid="11283" grpId="0"/>
      <p:bldP spid="11284" grpId="0"/>
      <p:bldP spid="1129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428</Words>
  <Application>Microsoft Office PowerPoint</Application>
  <PresentationFormat>On-screen Show (4:3)</PresentationFormat>
  <Paragraphs>115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Equation</vt:lpstr>
      <vt:lpstr>Električno polje i Gaussov zakon</vt:lpstr>
      <vt:lpstr>Električno polje</vt:lpstr>
      <vt:lpstr>PowerPoint Presentation</vt:lpstr>
      <vt:lpstr>PowerPoint Presentation</vt:lpstr>
      <vt:lpstr>PowerPoint Presentation</vt:lpstr>
      <vt:lpstr>Gaussov zakon</vt:lpstr>
      <vt:lpstr>Gaussov zakon</vt:lpstr>
      <vt:lpstr>Električno polje nabijene metalne kugle</vt:lpstr>
      <vt:lpstr>Električno polje nabijene ravne beskonačne metalne ploče</vt:lpstr>
      <vt:lpstr>PowerPoint Presentation</vt:lpstr>
      <vt:lpstr>Električno polje dviju paralelnih beskonačnih metalnih ploča</vt:lpstr>
      <vt:lpstr>PowerPoint Presentation</vt:lpstr>
      <vt:lpstr>Pitanja?</vt:lpstr>
      <vt:lpstr>Ponovimo...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Električno polje</dc:title>
  <dc:creator>Vlatko</dc:creator>
  <cp:lastModifiedBy>Vlatko Vujnovac</cp:lastModifiedBy>
  <cp:revision>10</cp:revision>
  <dcterms:created xsi:type="dcterms:W3CDTF">2014-09-20T12:22:27Z</dcterms:created>
  <dcterms:modified xsi:type="dcterms:W3CDTF">2022-05-02T06:39:56Z</dcterms:modified>
</cp:coreProperties>
</file>