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59" r:id="rId8"/>
    <p:sldId id="264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C9091E-C2D8-441F-9D09-248E278088AE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618A6-934B-4A2D-A883-BCC859C16526}" type="datetimeFigureOut">
              <a:rPr lang="sr-Latn-CS" smtClean="0"/>
              <a:pPr/>
              <a:t>22.11.2021.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9C5F-DF6B-4533-9FBF-0FCC0C5CA8CC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Impuls sile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826" y="6000768"/>
            <a:ext cx="2428892" cy="571504"/>
          </a:xfrm>
        </p:spPr>
        <p:txBody>
          <a:bodyPr>
            <a:no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r-HR" sz="4000"/>
              <a:t>Impuls sile</a:t>
            </a:r>
          </a:p>
        </p:txBody>
      </p:sp>
      <p:graphicFrame>
        <p:nvGraphicFramePr>
          <p:cNvPr id="2060" name="Object 1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211638" y="1484313"/>
          <a:ext cx="143986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736560" imgH="368280" progId="Equation.3">
                  <p:embed/>
                </p:oleObj>
              </mc:Choice>
              <mc:Fallback>
                <p:oleObj name="Equation" r:id="rId3" imgW="73656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484313"/>
                        <a:ext cx="1439862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3575" y="1444625"/>
          <a:ext cx="9366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5" imgW="431640" imgH="368280" progId="Equation.3">
                  <p:embed/>
                </p:oleObj>
              </mc:Choice>
              <mc:Fallback>
                <p:oleObj name="Equation" r:id="rId5" imgW="43164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44625"/>
                        <a:ext cx="9366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651500" y="1484313"/>
          <a:ext cx="12969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7" imgW="634680" imgH="368280" progId="Equation.3">
                  <p:embed/>
                </p:oleObj>
              </mc:Choice>
              <mc:Fallback>
                <p:oleObj name="Equation" r:id="rId7" imgW="63468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484313"/>
                        <a:ext cx="129698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835150" y="1628775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</a:rPr>
              <a:t>F = ma =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3563938" y="2420938"/>
            <a:ext cx="2217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t</a:t>
            </a:r>
            <a:r>
              <a:rPr lang="hr-HR" sz="2400" i="1">
                <a:latin typeface="Times New Roman" pitchFamily="18" charset="0"/>
              </a:rPr>
              <a:t> = m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v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 – mv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1</a:t>
            </a:r>
            <a:endParaRPr lang="en-GB" sz="2400">
              <a:latin typeface="Times New Roman" pitchFamily="18" charset="0"/>
            </a:endParaRPr>
          </a:p>
        </p:txBody>
      </p:sp>
      <p:graphicFrame>
        <p:nvGraphicFramePr>
          <p:cNvPr id="2073" name="Object 25"/>
          <p:cNvGraphicFramePr>
            <a:graphicFrameLocks noChangeAspect="1"/>
          </p:cNvGraphicFramePr>
          <p:nvPr/>
        </p:nvGraphicFramePr>
        <p:xfrm>
          <a:off x="2843213" y="4076700"/>
          <a:ext cx="12239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9" imgW="482400" imgH="215640" progId="Equation.3">
                  <p:embed/>
                </p:oleObj>
              </mc:Choice>
              <mc:Fallback>
                <p:oleObj name="Equation" r:id="rId9" imgW="4824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76700"/>
                        <a:ext cx="1223962" cy="5492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2987675" y="2997200"/>
            <a:ext cx="199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/>
              <a:t>impuls sile (</a:t>
            </a:r>
            <a:r>
              <a:rPr lang="hr-HR" sz="2400" i="1">
                <a:latin typeface="Times New Roman" pitchFamily="18" charset="0"/>
              </a:rPr>
              <a:t>I</a:t>
            </a:r>
            <a:r>
              <a:rPr lang="hr-HR" sz="2400"/>
              <a:t>)</a:t>
            </a:r>
            <a:endParaRPr lang="en-GB" sz="2400" i="1">
              <a:latin typeface="Times New Roman" pitchFamily="18" charset="0"/>
            </a:endParaRPr>
          </a:p>
        </p:txBody>
      </p:sp>
      <p:graphicFrame>
        <p:nvGraphicFramePr>
          <p:cNvPr id="2077" name="Object 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16238" y="5084763"/>
          <a:ext cx="10810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11" imgW="406080" imgH="241200" progId="Equation.3">
                  <p:embed/>
                </p:oleObj>
              </mc:Choice>
              <mc:Fallback>
                <p:oleObj name="Equation" r:id="rId11" imgW="40608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84763"/>
                        <a:ext cx="1081087" cy="6413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4140200" y="4149725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/>
              <a:t>[N s = kg m s</a:t>
            </a:r>
            <a:r>
              <a:rPr lang="hr-HR" sz="2400" baseline="30000"/>
              <a:t>-1</a:t>
            </a:r>
            <a:r>
              <a:rPr lang="hr-HR" sz="2400"/>
              <a:t>]</a:t>
            </a:r>
            <a:endParaRPr lang="en-GB" sz="2400"/>
          </a:p>
        </p:txBody>
      </p:sp>
      <p:sp>
        <p:nvSpPr>
          <p:cNvPr id="2084" name="AutoShape 36"/>
          <p:cNvSpPr>
            <a:spLocks/>
          </p:cNvSpPr>
          <p:nvPr/>
        </p:nvSpPr>
        <p:spPr bwMode="auto">
          <a:xfrm rot="16200000">
            <a:off x="3779044" y="2709069"/>
            <a:ext cx="144462" cy="431800"/>
          </a:xfrm>
          <a:prstGeom prst="leftBrace">
            <a:avLst>
              <a:gd name="adj1" fmla="val 24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68" grpId="0"/>
      <p:bldP spid="2075" grpId="0"/>
      <p:bldP spid="2080" grpId="0"/>
      <p:bldP spid="20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Impuls sile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hr-HR" dirty="0"/>
              <a:t>Impuls sile je umnožak sile i vremenskog intervala u kojem sila djeluje.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00298" y="4071942"/>
          <a:ext cx="12239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482400" imgH="215640" progId="Equation.3">
                  <p:embed/>
                </p:oleObj>
              </mc:Choice>
              <mc:Fallback>
                <p:oleObj name="Equation" r:id="rId3" imgW="482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071942"/>
                        <a:ext cx="1223962" cy="5492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000628" y="4000504"/>
          <a:ext cx="10810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406080" imgH="241200" progId="Equation.3">
                  <p:embed/>
                </p:oleObj>
              </mc:Choice>
              <mc:Fallback>
                <p:oleObj name="Equation" r:id="rId5" imgW="4060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000504"/>
                        <a:ext cx="1081087" cy="6413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" name="Arc 30"/>
          <p:cNvSpPr>
            <a:spLocks/>
          </p:cNvSpPr>
          <p:nvPr/>
        </p:nvSpPr>
        <p:spPr bwMode="auto">
          <a:xfrm flipH="1">
            <a:off x="5435600" y="2924175"/>
            <a:ext cx="2279650" cy="865188"/>
          </a:xfrm>
          <a:custGeom>
            <a:avLst/>
            <a:gdLst>
              <a:gd name="G0" fmla="+- 11997 0 0"/>
              <a:gd name="G1" fmla="+- 21600 0 0"/>
              <a:gd name="G2" fmla="+- 21600 0 0"/>
              <a:gd name="T0" fmla="*/ 0 w 23732"/>
              <a:gd name="T1" fmla="*/ 3638 h 21600"/>
              <a:gd name="T2" fmla="*/ 23732 w 23732"/>
              <a:gd name="T3" fmla="*/ 3466 h 21600"/>
              <a:gd name="T4" fmla="*/ 11997 w 2373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32" h="21600" fill="none" extrusionOk="0">
                <a:moveTo>
                  <a:pt x="0" y="3638"/>
                </a:moveTo>
                <a:cubicBezTo>
                  <a:pt x="3551" y="1266"/>
                  <a:pt x="7726" y="-1"/>
                  <a:pt x="11997" y="0"/>
                </a:cubicBezTo>
                <a:cubicBezTo>
                  <a:pt x="16160" y="0"/>
                  <a:pt x="20236" y="1203"/>
                  <a:pt x="23732" y="3465"/>
                </a:cubicBezTo>
              </a:path>
              <a:path w="23732" h="21600" stroke="0" extrusionOk="0">
                <a:moveTo>
                  <a:pt x="0" y="3638"/>
                </a:moveTo>
                <a:cubicBezTo>
                  <a:pt x="3551" y="1266"/>
                  <a:pt x="7726" y="-1"/>
                  <a:pt x="11997" y="0"/>
                </a:cubicBezTo>
                <a:cubicBezTo>
                  <a:pt x="16160" y="0"/>
                  <a:pt x="20236" y="1203"/>
                  <a:pt x="23732" y="3465"/>
                </a:cubicBezTo>
                <a:lnTo>
                  <a:pt x="11997" y="21600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814513" y="592138"/>
            <a:ext cx="4989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r-HR" sz="3200"/>
              <a:t>Grafički prikaz impulsa sile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547813" y="3068638"/>
            <a:ext cx="2303462" cy="1152525"/>
          </a:xfrm>
          <a:prstGeom prst="rect">
            <a:avLst/>
          </a:prstGeom>
          <a:solidFill>
            <a:srgbClr val="FFFF00"/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1547813" y="3068638"/>
            <a:ext cx="2303462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116013" y="2347913"/>
            <a:ext cx="3311525" cy="2257425"/>
            <a:chOff x="703" y="1479"/>
            <a:chExt cx="2086" cy="1422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62" y="261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/>
                <a:t>t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703" y="147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/>
                <a:t>F</a:t>
              </a: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975" y="1480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975" y="2659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195513" y="3455988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</a:rPr>
              <a:t>I = F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t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5435600" y="3068638"/>
            <a:ext cx="2303463" cy="1152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03800" y="2347913"/>
            <a:ext cx="3311525" cy="2257425"/>
            <a:chOff x="3152" y="1479"/>
            <a:chExt cx="2086" cy="1422"/>
          </a:xfrm>
        </p:grpSpPr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5011" y="261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/>
                <a:t>t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3152" y="147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2400" i="1"/>
                <a:t>F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3424" y="1480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3424" y="2659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8214" name="Arc 22"/>
          <p:cNvSpPr>
            <a:spLocks/>
          </p:cNvSpPr>
          <p:nvPr/>
        </p:nvSpPr>
        <p:spPr bwMode="auto">
          <a:xfrm flipH="1">
            <a:off x="5448300" y="2924175"/>
            <a:ext cx="2279650" cy="865188"/>
          </a:xfrm>
          <a:custGeom>
            <a:avLst/>
            <a:gdLst>
              <a:gd name="G0" fmla="+- 11997 0 0"/>
              <a:gd name="G1" fmla="+- 21600 0 0"/>
              <a:gd name="G2" fmla="+- 21600 0 0"/>
              <a:gd name="T0" fmla="*/ 0 w 23732"/>
              <a:gd name="T1" fmla="*/ 3638 h 21600"/>
              <a:gd name="T2" fmla="*/ 23732 w 23732"/>
              <a:gd name="T3" fmla="*/ 3466 h 21600"/>
              <a:gd name="T4" fmla="*/ 11997 w 2373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32" h="21600" fill="none" extrusionOk="0">
                <a:moveTo>
                  <a:pt x="0" y="3638"/>
                </a:moveTo>
                <a:cubicBezTo>
                  <a:pt x="3551" y="1266"/>
                  <a:pt x="7726" y="-1"/>
                  <a:pt x="11997" y="0"/>
                </a:cubicBezTo>
                <a:cubicBezTo>
                  <a:pt x="16160" y="0"/>
                  <a:pt x="20236" y="1203"/>
                  <a:pt x="23732" y="3465"/>
                </a:cubicBezTo>
              </a:path>
              <a:path w="23732" h="21600" stroke="0" extrusionOk="0">
                <a:moveTo>
                  <a:pt x="0" y="3638"/>
                </a:moveTo>
                <a:cubicBezTo>
                  <a:pt x="3551" y="1266"/>
                  <a:pt x="7726" y="-1"/>
                  <a:pt x="11997" y="0"/>
                </a:cubicBezTo>
                <a:cubicBezTo>
                  <a:pt x="16160" y="0"/>
                  <a:pt x="20236" y="1203"/>
                  <a:pt x="23732" y="3465"/>
                </a:cubicBezTo>
                <a:lnTo>
                  <a:pt x="11997" y="21600"/>
                </a:lnTo>
                <a:close/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6300788" y="33845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</a:rPr>
              <a:t>I 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2195513" y="1512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</a:rPr>
              <a:t>F = konst.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867400" y="1512888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</a:rPr>
              <a:t>F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</a:t>
            </a:r>
            <a:r>
              <a:rPr lang="hr-HR" sz="2400" i="1">
                <a:latin typeface="Times New Roman" pitchFamily="18" charset="0"/>
              </a:rPr>
              <a:t> konst.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23" name="AutoShape 31"/>
          <p:cNvSpPr>
            <a:spLocks/>
          </p:cNvSpPr>
          <p:nvPr/>
        </p:nvSpPr>
        <p:spPr bwMode="auto">
          <a:xfrm rot="5400000">
            <a:off x="2627312" y="3213101"/>
            <a:ext cx="144463" cy="2303462"/>
          </a:xfrm>
          <a:prstGeom prst="rightBrace">
            <a:avLst>
              <a:gd name="adj1" fmla="val 1328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2462213" y="4437063"/>
            <a:ext cx="45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t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25" name="AutoShape 33"/>
          <p:cNvSpPr>
            <a:spLocks/>
          </p:cNvSpPr>
          <p:nvPr/>
        </p:nvSpPr>
        <p:spPr bwMode="auto">
          <a:xfrm rot="10800000">
            <a:off x="1258888" y="3068638"/>
            <a:ext cx="180975" cy="1117600"/>
          </a:xfrm>
          <a:prstGeom prst="rightBrace">
            <a:avLst>
              <a:gd name="adj1" fmla="val 514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827088" y="3429000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</a:rPr>
              <a:t>F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" grpId="0" animBg="1"/>
      <p:bldP spid="8202" grpId="0" animBg="1"/>
      <p:bldP spid="8203" grpId="0" animBg="1"/>
      <p:bldP spid="8206" grpId="0"/>
      <p:bldP spid="8209" grpId="0" animBg="1"/>
      <p:bldP spid="8214" grpId="0" animBg="1"/>
      <p:bldP spid="8215" grpId="0"/>
      <p:bldP spid="8216" grpId="0"/>
      <p:bldP spid="8217" grpId="0"/>
      <p:bldP spid="8223" grpId="0" animBg="1"/>
      <p:bldP spid="8224" grpId="0"/>
      <p:bldP spid="8225" grpId="0" animBg="1"/>
      <p:bldP spid="82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11188" y="547688"/>
            <a:ext cx="79424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Na neko tijelo djeluje sila koja se s vremenom mijenja </a:t>
            </a:r>
          </a:p>
          <a:p>
            <a:r>
              <a:rPr lang="hr-HR" sz="2400" dirty="0"/>
              <a:t>kako prikazuje slika. Kolika je promjena količine gibanja</a:t>
            </a:r>
          </a:p>
          <a:p>
            <a:r>
              <a:rPr lang="hr-HR" dirty="0"/>
              <a:t> </a:t>
            </a:r>
            <a:r>
              <a:rPr lang="hr-HR" sz="2400" dirty="0"/>
              <a:t>tijela nakon 5 s?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539750" y="1916113"/>
            <a:ext cx="1841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hr-HR" sz="2400"/>
          </a:p>
          <a:p>
            <a:endParaRPr lang="hr-HR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611188" y="4364038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971550" y="5013325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 p = I =</a:t>
            </a:r>
            <a:r>
              <a:rPr lang="hr-HR" i="1">
                <a:latin typeface="Times New Roman" pitchFamily="18" charset="0"/>
                <a:sym typeface="Symbol" pitchFamily="18" charset="2"/>
              </a:rPr>
              <a:t> </a:t>
            </a:r>
            <a:endParaRPr lang="hr-HR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2339975" y="4938713"/>
          <a:ext cx="43926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450880" imgH="368280" progId="Equation.3">
                  <p:embed/>
                </p:oleObj>
              </mc:Choice>
              <mc:Fallback>
                <p:oleObj name="Equation" r:id="rId3" imgW="245088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938713"/>
                        <a:ext cx="43926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971550" y="5616575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2219325" algn="l"/>
              </a:tabLst>
            </a:pPr>
            <a:r>
              <a:rPr lang="hr-HR" sz="2400" i="1">
                <a:latin typeface="Times New Roman" pitchFamily="18" charset="0"/>
                <a:sym typeface="Symbol" pitchFamily="18" charset="2"/>
              </a:rPr>
              <a:t> p 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90 kg m s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hr-HR" i="1">
                <a:latin typeface="Times New Roman" pitchFamily="18" charset="0"/>
                <a:sym typeface="Symbol" pitchFamily="18" charset="2"/>
              </a:rPr>
              <a:t> </a:t>
            </a:r>
            <a:endParaRPr lang="hr-HR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859338" y="1701800"/>
            <a:ext cx="3827462" cy="2711450"/>
            <a:chOff x="3061" y="1072"/>
            <a:chExt cx="2411" cy="1708"/>
          </a:xfrm>
        </p:grpSpPr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3424" y="1117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3424" y="2568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3741" y="1480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3423" y="2251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423" y="1933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424" y="2568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4058" y="1435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4376" y="1480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4693" y="1480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5011" y="1480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3423" y="1616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334" y="2568"/>
              <a:ext cx="20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600" dirty="0"/>
                <a:t>0        1          2        3         4        5</a:t>
              </a:r>
              <a:r>
                <a:rPr lang="hr-HR" sz="1400" dirty="0"/>
                <a:t>  </a:t>
              </a:r>
              <a:r>
                <a:rPr lang="hr-HR" sz="1000" dirty="0"/>
                <a:t>   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151" y="2024"/>
              <a:ext cx="30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400"/>
                <a:t>                                                            </a:t>
              </a:r>
              <a:r>
                <a:rPr lang="hr-HR" sz="1600"/>
                <a:t>10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134" y="1843"/>
              <a:ext cx="2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400" dirty="0"/>
                <a:t> </a:t>
              </a:r>
              <a:r>
                <a:rPr lang="hr-HR" sz="1600" dirty="0"/>
                <a:t>20</a:t>
              </a:r>
              <a:r>
                <a:rPr lang="hr-HR" sz="1400" dirty="0"/>
                <a:t>                                                          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061" y="1072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600" i="1"/>
                <a:t>F</a:t>
              </a:r>
              <a:r>
                <a:rPr lang="hr-HR" sz="1600"/>
                <a:t> / N</a:t>
              </a:r>
              <a:r>
                <a:rPr lang="hr-HR" sz="1000"/>
                <a:t>                                                           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5148" y="2568"/>
              <a:ext cx="3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r-HR" sz="1600" i="1"/>
                <a:t>t </a:t>
              </a:r>
              <a:r>
                <a:rPr lang="hr-HR" sz="1600"/>
                <a:t>/ s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3152" y="1389"/>
              <a:ext cx="36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1400"/>
                <a:t>                                                           </a:t>
              </a:r>
              <a:r>
                <a:rPr lang="hr-HR" sz="1600"/>
                <a:t>30</a:t>
              </a:r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V="1">
              <a:off x="3424" y="1933"/>
              <a:ext cx="317" cy="6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flipV="1">
              <a:off x="3741" y="1616"/>
              <a:ext cx="635" cy="3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4376" y="1616"/>
              <a:ext cx="635" cy="9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82" name="Line 42"/>
            <p:cNvSpPr>
              <a:spLocks noChangeShapeType="1"/>
            </p:cNvSpPr>
            <p:nvPr/>
          </p:nvSpPr>
          <p:spPr bwMode="auto">
            <a:xfrm>
              <a:off x="3741" y="1933"/>
              <a:ext cx="0" cy="6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>
              <a:off x="3741" y="1933"/>
              <a:ext cx="63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4376" y="1616"/>
              <a:ext cx="0" cy="9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6" grpId="0"/>
      <p:bldP spid="10277" grpId="0"/>
      <p:bldP spid="102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5122" name="Picture 2" descr="Slikovni rezultat za pita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2108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impuls sile.</a:t>
            </a:r>
          </a:p>
          <a:p>
            <a:endParaRPr lang="hr-HR" dirty="0"/>
          </a:p>
          <a:p>
            <a:r>
              <a:rPr lang="hr-HR" dirty="0"/>
              <a:t>Opiši grafički prikaz impulsa sile.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Str: 24.</a:t>
            </a:r>
          </a:p>
          <a:p>
            <a:r>
              <a:rPr lang="hr-HR" dirty="0"/>
              <a:t>Zadaci: 1. - 4.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161</Words>
  <Application>Microsoft Office PowerPoint</Application>
  <PresentationFormat>Prikaz na zaslonu (4:3)</PresentationFormat>
  <Paragraphs>42</Paragraphs>
  <Slides>8</Slides>
  <Notes>0</Notes>
  <HiddenSlides>0</HiddenSlides>
  <MMClips>0</MMClips>
  <ScaleCrop>false</ScaleCrop>
  <HeadingPairs>
    <vt:vector size="8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Office Theme</vt:lpstr>
      <vt:lpstr>Equation</vt:lpstr>
      <vt:lpstr>Impuls sile</vt:lpstr>
      <vt:lpstr>Impuls sile</vt:lpstr>
      <vt:lpstr>Impuls sile</vt:lpstr>
      <vt:lpstr>PowerPoint prezentacija</vt:lpstr>
      <vt:lpstr>PowerPoint prezentacija</vt:lpstr>
      <vt:lpstr>Pitanja?</vt:lpstr>
      <vt:lpstr>Ponovimo...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Impuls sile</dc:title>
  <dc:creator>Vlatko</dc:creator>
  <cp:lastModifiedBy>Nastava</cp:lastModifiedBy>
  <cp:revision>13</cp:revision>
  <dcterms:created xsi:type="dcterms:W3CDTF">2014-11-20T17:01:01Z</dcterms:created>
  <dcterms:modified xsi:type="dcterms:W3CDTF">2021-11-22T10:29:46Z</dcterms:modified>
</cp:coreProperties>
</file>