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7" r:id="rId10"/>
    <p:sldId id="268" r:id="rId11"/>
    <p:sldId id="269" r:id="rId12"/>
    <p:sldId id="263" r:id="rId13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F947-FC65-478D-B09A-F60DB57ECB04}" type="datetimeFigureOut">
              <a:rPr lang="sr-Latn-CS" smtClean="0"/>
              <a:t>27.3.2022.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139F-DC98-4E31-B88B-4D5440432128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F947-FC65-478D-B09A-F60DB57ECB04}" type="datetimeFigureOut">
              <a:rPr lang="sr-Latn-CS" smtClean="0"/>
              <a:t>27.3.2022.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139F-DC98-4E31-B88B-4D5440432128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F947-FC65-478D-B09A-F60DB57ECB04}" type="datetimeFigureOut">
              <a:rPr lang="sr-Latn-CS" smtClean="0"/>
              <a:t>27.3.2022.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139F-DC98-4E31-B88B-4D5440432128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F947-FC65-478D-B09A-F60DB57ECB04}" type="datetimeFigureOut">
              <a:rPr lang="sr-Latn-CS" smtClean="0"/>
              <a:t>27.3.2022.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139F-DC98-4E31-B88B-4D5440432128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F947-FC65-478D-B09A-F60DB57ECB04}" type="datetimeFigureOut">
              <a:rPr lang="sr-Latn-CS" smtClean="0"/>
              <a:t>27.3.2022.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139F-DC98-4E31-B88B-4D5440432128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F947-FC65-478D-B09A-F60DB57ECB04}" type="datetimeFigureOut">
              <a:rPr lang="sr-Latn-CS" smtClean="0"/>
              <a:t>27.3.2022.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139F-DC98-4E31-B88B-4D5440432128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F947-FC65-478D-B09A-F60DB57ECB04}" type="datetimeFigureOut">
              <a:rPr lang="sr-Latn-CS" smtClean="0"/>
              <a:t>27.3.2022.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139F-DC98-4E31-B88B-4D5440432128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F947-FC65-478D-B09A-F60DB57ECB04}" type="datetimeFigureOut">
              <a:rPr lang="sr-Latn-CS" smtClean="0"/>
              <a:t>27.3.2022.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139F-DC98-4E31-B88B-4D5440432128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F947-FC65-478D-B09A-F60DB57ECB04}" type="datetimeFigureOut">
              <a:rPr lang="sr-Latn-CS" smtClean="0"/>
              <a:t>27.3.2022.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139F-DC98-4E31-B88B-4D5440432128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F947-FC65-478D-B09A-F60DB57ECB04}" type="datetimeFigureOut">
              <a:rPr lang="sr-Latn-CS" smtClean="0"/>
              <a:t>27.3.2022.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139F-DC98-4E31-B88B-4D5440432128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F947-FC65-478D-B09A-F60DB57ECB04}" type="datetimeFigureOut">
              <a:rPr lang="sr-Latn-CS" smtClean="0"/>
              <a:t>27.3.2022.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139F-DC98-4E31-B88B-4D5440432128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2F947-FC65-478D-B09A-F60DB57ECB04}" type="datetimeFigureOut">
              <a:rPr lang="sr-Latn-CS" smtClean="0"/>
              <a:t>27.3.2022.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2139F-DC98-4E31-B88B-4D5440432128}" type="slidenum">
              <a:rPr lang="hr-HR" smtClean="0"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hr-HR" sz="4800" dirty="0">
                <a:effectLst/>
                <a:latin typeface="+mn-lt"/>
                <a:ea typeface="Times New Roman" panose="02020603050405020304" pitchFamily="18" charset="0"/>
              </a:rPr>
              <a:t>Jednadžba kontinuiteta i Bernoullijeva jednadžba</a:t>
            </a:r>
            <a:endParaRPr lang="hr-HR" sz="48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5140" y="5929330"/>
            <a:ext cx="2271706" cy="685808"/>
          </a:xfrm>
        </p:spPr>
        <p:txBody>
          <a:bodyPr>
            <a:normAutofit/>
          </a:bodyPr>
          <a:lstStyle/>
          <a:p>
            <a:r>
              <a:rPr lang="hr-HR" sz="1600" dirty="0"/>
              <a:t>Srednja škola Valpovo</a:t>
            </a:r>
          </a:p>
          <a:p>
            <a:r>
              <a:rPr lang="hr-HR" sz="1600" dirty="0"/>
              <a:t>Vlatko Vujnovac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50825" y="442913"/>
            <a:ext cx="86772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57200" algn="l"/>
                <a:tab pos="1352550" algn="l"/>
                <a:tab pos="1371600" algn="l"/>
                <a:tab pos="4448175" algn="l"/>
              </a:tabLst>
            </a:pPr>
            <a:r>
              <a:rPr lang="hr-HR" sz="2400" b="1"/>
              <a:t>Primjer: </a:t>
            </a:r>
            <a:r>
              <a:rPr lang="hr-HR" sz="2400"/>
              <a:t>U prizemlju je neke zgrade tlak vode 400 kPa, a </a:t>
            </a:r>
          </a:p>
          <a:p>
            <a:pPr>
              <a:tabLst>
                <a:tab pos="457200" algn="l"/>
                <a:tab pos="1352550" algn="l"/>
                <a:tab pos="1371600" algn="l"/>
                <a:tab pos="4448175" algn="l"/>
              </a:tabLst>
            </a:pPr>
            <a:r>
              <a:rPr lang="hr-HR" sz="2400"/>
              <a:t>njezina brzina 1 m s</a:t>
            </a:r>
            <a:r>
              <a:rPr lang="hr-HR" sz="2400" baseline="30000"/>
              <a:t>-1</a:t>
            </a:r>
            <a:r>
              <a:rPr lang="hr-HR" sz="2400"/>
              <a:t>. </a:t>
            </a:r>
          </a:p>
          <a:p>
            <a:pPr>
              <a:tabLst>
                <a:tab pos="457200" algn="l"/>
                <a:tab pos="1352550" algn="l"/>
                <a:tab pos="1371600" algn="l"/>
                <a:tab pos="4448175" algn="l"/>
              </a:tabLst>
            </a:pPr>
            <a:r>
              <a:rPr lang="hr-HR" sz="2400"/>
              <a:t>a) Kolika je brzina vode na desetom katu koji je na visini 30 m, </a:t>
            </a:r>
          </a:p>
          <a:p>
            <a:pPr>
              <a:tabLst>
                <a:tab pos="457200" algn="l"/>
                <a:tab pos="1352550" algn="l"/>
                <a:tab pos="1371600" algn="l"/>
                <a:tab pos="4448175" algn="l"/>
              </a:tabLst>
            </a:pPr>
            <a:r>
              <a:rPr lang="hr-HR" sz="2400"/>
              <a:t>    ako je tamo promjer cijevi upola manji nego u prizemlju? 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95288" y="2420938"/>
            <a:ext cx="3240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GB" sz="2400" i="1">
                <a:latin typeface="Times New Roman" pitchFamily="18" charset="0"/>
              </a:rPr>
              <a:t>p</a:t>
            </a:r>
            <a:r>
              <a:rPr lang="en-GB" sz="2400" i="1" baseline="-25000">
                <a:latin typeface="Times New Roman" pitchFamily="18" charset="0"/>
              </a:rPr>
              <a:t>1</a:t>
            </a:r>
            <a:r>
              <a:rPr lang="en-GB" sz="2400" i="1">
                <a:latin typeface="Times New Roman" pitchFamily="18" charset="0"/>
              </a:rPr>
              <a:t> = </a:t>
            </a:r>
            <a:r>
              <a:rPr lang="en-GB" sz="2400">
                <a:latin typeface="Times New Roman" pitchFamily="18" charset="0"/>
              </a:rPr>
              <a:t>400</a:t>
            </a:r>
            <a:r>
              <a:rPr lang="hr-HR" sz="2400">
                <a:latin typeface="Times New Roman" pitchFamily="18" charset="0"/>
              </a:rPr>
              <a:t> </a:t>
            </a:r>
            <a:r>
              <a:rPr lang="en-GB" sz="2400">
                <a:latin typeface="Times New Roman" pitchFamily="18" charset="0"/>
              </a:rPr>
              <a:t>kPa = 4</a:t>
            </a:r>
            <a:r>
              <a:rPr lang="en-GB" sz="2400">
                <a:latin typeface="Times New Roman" pitchFamily="18" charset="0"/>
                <a:sym typeface="Symbol" pitchFamily="18" charset="2"/>
              </a:rPr>
              <a:t></a:t>
            </a:r>
            <a:r>
              <a:rPr lang="en-GB" sz="2400">
                <a:latin typeface="Times New Roman" pitchFamily="18" charset="0"/>
              </a:rPr>
              <a:t>10</a:t>
            </a:r>
            <a:r>
              <a:rPr lang="en-GB" sz="2400" baseline="30000">
                <a:latin typeface="Times New Roman" pitchFamily="18" charset="0"/>
                <a:sym typeface="Symbol" pitchFamily="18" charset="2"/>
              </a:rPr>
              <a:t>5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 </a:t>
            </a:r>
            <a:r>
              <a:rPr lang="en-GB" sz="2400">
                <a:latin typeface="Times New Roman" pitchFamily="18" charset="0"/>
                <a:sym typeface="Symbol" pitchFamily="18" charset="2"/>
              </a:rPr>
              <a:t>Pa</a:t>
            </a:r>
            <a:r>
              <a:rPr lang="en-GB">
                <a:sym typeface="Symbol" pitchFamily="18" charset="2"/>
              </a:rPr>
              <a:t>               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395288" y="2825750"/>
            <a:ext cx="1655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r>
              <a:rPr lang="en-GB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1 m s</a:t>
            </a:r>
            <a:r>
              <a:rPr lang="hr-HR" sz="2400" baseline="30000">
                <a:latin typeface="Times New Roman" pitchFamily="18" charset="0"/>
              </a:rPr>
              <a:t>-1</a:t>
            </a:r>
            <a:r>
              <a:rPr lang="en-GB" sz="2400">
                <a:latin typeface="Times New Roman" pitchFamily="18" charset="0"/>
              </a:rPr>
              <a:t> </a:t>
            </a:r>
            <a:r>
              <a:rPr lang="en-GB">
                <a:sym typeface="Symbol" pitchFamily="18" charset="2"/>
              </a:rPr>
              <a:t>               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3563938" y="2898775"/>
            <a:ext cx="1655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h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r>
              <a:rPr lang="en-GB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30 m</a:t>
            </a:r>
            <a:r>
              <a:rPr lang="en-GB" sz="2400">
                <a:latin typeface="Times New Roman" pitchFamily="18" charset="0"/>
              </a:rPr>
              <a:t> </a:t>
            </a:r>
            <a:r>
              <a:rPr lang="en-GB">
                <a:sym typeface="Symbol" pitchFamily="18" charset="2"/>
              </a:rPr>
              <a:t>               </a:t>
            </a:r>
          </a:p>
        </p:txBody>
      </p:sp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5435600" y="2465388"/>
          <a:ext cx="10795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3" imgW="507960" imgH="393480" progId="Equation.3">
                  <p:embed/>
                </p:oleObj>
              </mc:Choice>
              <mc:Fallback>
                <p:oleObj name="Equation" r:id="rId3" imgW="507960" imgH="393480" progId="Equation.3">
                  <p:embed/>
                  <p:pic>
                    <p:nvPicPr>
                      <p:cNvPr id="71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465388"/>
                        <a:ext cx="10795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395288" y="3402013"/>
            <a:ext cx="604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3635375" y="2465388"/>
            <a:ext cx="1655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h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r>
              <a:rPr lang="en-GB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0 m</a:t>
            </a:r>
            <a:r>
              <a:rPr lang="en-GB" sz="2400">
                <a:latin typeface="Times New Roman" pitchFamily="18" charset="0"/>
              </a:rPr>
              <a:t> </a:t>
            </a:r>
            <a:r>
              <a:rPr lang="en-GB">
                <a:sym typeface="Symbol" pitchFamily="18" charset="2"/>
              </a:rPr>
              <a:t>               </a:t>
            </a:r>
          </a:p>
        </p:txBody>
      </p:sp>
      <p:graphicFrame>
        <p:nvGraphicFramePr>
          <p:cNvPr id="7187" name="Object 19"/>
          <p:cNvGraphicFramePr>
            <a:graphicFrameLocks noChangeAspect="1"/>
          </p:cNvGraphicFramePr>
          <p:nvPr/>
        </p:nvGraphicFramePr>
        <p:xfrm>
          <a:off x="3492500" y="4292600"/>
          <a:ext cx="1630363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5" imgW="812520" imgH="507960" progId="Equation.3">
                  <p:embed/>
                </p:oleObj>
              </mc:Choice>
              <mc:Fallback>
                <p:oleObj name="Equation" r:id="rId5" imgW="812520" imgH="507960" progId="Equation.3">
                  <p:embed/>
                  <p:pic>
                    <p:nvPicPr>
                      <p:cNvPr id="718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292600"/>
                        <a:ext cx="1630363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3492500" y="5635625"/>
            <a:ext cx="172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r>
              <a:rPr lang="en-GB" sz="2400" i="1">
                <a:latin typeface="Times New Roman" pitchFamily="18" charset="0"/>
              </a:rPr>
              <a:t> =</a:t>
            </a:r>
            <a:r>
              <a:rPr lang="hr-HR" sz="2400" i="1">
                <a:latin typeface="Times New Roman" pitchFamily="18" charset="0"/>
              </a:rPr>
              <a:t> </a:t>
            </a:r>
            <a:r>
              <a:rPr lang="hr-HR" sz="2400">
                <a:latin typeface="Times New Roman" pitchFamily="18" charset="0"/>
              </a:rPr>
              <a:t>4 m s</a:t>
            </a:r>
            <a:r>
              <a:rPr lang="hr-HR" sz="2400" baseline="30000">
                <a:latin typeface="Times New Roman" pitchFamily="18" charset="0"/>
              </a:rPr>
              <a:t>-1</a:t>
            </a:r>
            <a:r>
              <a:rPr lang="en-GB">
                <a:sym typeface="Symbol" pitchFamily="18" charset="2"/>
              </a:rPr>
              <a:t>               </a:t>
            </a:r>
          </a:p>
        </p:txBody>
      </p:sp>
      <p:graphicFrame>
        <p:nvGraphicFramePr>
          <p:cNvPr id="7196" name="Object 28"/>
          <p:cNvGraphicFramePr>
            <a:graphicFrameLocks noChangeAspect="1"/>
          </p:cNvGraphicFramePr>
          <p:nvPr/>
        </p:nvGraphicFramePr>
        <p:xfrm>
          <a:off x="5076825" y="4003675"/>
          <a:ext cx="1873250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7" imgW="952200" imgH="812520" progId="Equation.3">
                  <p:embed/>
                </p:oleObj>
              </mc:Choice>
              <mc:Fallback>
                <p:oleObj name="Equation" r:id="rId7" imgW="952200" imgH="812520" progId="Equation.3">
                  <p:embed/>
                  <p:pic>
                    <p:nvPicPr>
                      <p:cNvPr id="719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003675"/>
                        <a:ext cx="1873250" cy="159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4" grpId="0"/>
      <p:bldP spid="7175" grpId="0"/>
      <p:bldP spid="7176" grpId="0"/>
      <p:bldP spid="7180" grpId="0" animBg="1"/>
      <p:bldP spid="7182" grpId="0"/>
      <p:bldP spid="718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50825" y="908050"/>
            <a:ext cx="3829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57200" algn="l"/>
                <a:tab pos="1352550" algn="l"/>
                <a:tab pos="1371600" algn="l"/>
                <a:tab pos="4448175" algn="l"/>
              </a:tabLst>
            </a:pPr>
            <a:r>
              <a:rPr lang="hr-HR" sz="2400"/>
              <a:t>b) Koliki je tamo tlak vode?</a:t>
            </a:r>
          </a:p>
        </p:txBody>
      </p:sp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685800" y="1546225"/>
          <a:ext cx="410527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3" imgW="2120760" imgH="419040" progId="Equation.3">
                  <p:embed/>
                </p:oleObj>
              </mc:Choice>
              <mc:Fallback>
                <p:oleObj name="Equation" r:id="rId3" imgW="2120760" imgH="419040" progId="Equation.3">
                  <p:embed/>
                  <p:pic>
                    <p:nvPicPr>
                      <p:cNvPr id="82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46225"/>
                        <a:ext cx="4105275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684213" y="3346450"/>
          <a:ext cx="41052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5" imgW="2019240" imgH="482400" progId="Equation.3">
                  <p:embed/>
                </p:oleObj>
              </mc:Choice>
              <mc:Fallback>
                <p:oleObj name="Equation" r:id="rId5" imgW="2019240" imgH="482400" progId="Equation.3">
                  <p:embed/>
                  <p:pic>
                    <p:nvPicPr>
                      <p:cNvPr id="82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346450"/>
                        <a:ext cx="410527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r-HR"/>
          </a:p>
        </p:txBody>
      </p:sp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684213" y="2409825"/>
          <a:ext cx="403225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7" imgW="2070000" imgH="393480" progId="Equation.3">
                  <p:embed/>
                </p:oleObj>
              </mc:Choice>
              <mc:Fallback>
                <p:oleObj name="Equation" r:id="rId7" imgW="2070000" imgH="393480" progId="Equation.3">
                  <p:embed/>
                  <p:pic>
                    <p:nvPicPr>
                      <p:cNvPr id="820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409825"/>
                        <a:ext cx="403225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757238" y="5580063"/>
            <a:ext cx="2374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p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r>
              <a:rPr lang="en-GB" sz="2400" i="1">
                <a:latin typeface="Times New Roman" pitchFamily="18" charset="0"/>
              </a:rPr>
              <a:t> =</a:t>
            </a:r>
            <a:r>
              <a:rPr lang="hr-HR" sz="2400" i="1">
                <a:latin typeface="Times New Roman" pitchFamily="18" charset="0"/>
              </a:rPr>
              <a:t> </a:t>
            </a:r>
            <a:r>
              <a:rPr lang="hr-HR" sz="2400">
                <a:latin typeface="Times New Roman" pitchFamily="18" charset="0"/>
              </a:rPr>
              <a:t>9,82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10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4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 Pa</a:t>
            </a:r>
            <a:r>
              <a:rPr lang="en-GB">
                <a:sym typeface="Symbol" pitchFamily="18" charset="2"/>
              </a:rPr>
              <a:t>               </a:t>
            </a:r>
          </a:p>
        </p:txBody>
      </p:sp>
      <p:graphicFrame>
        <p:nvGraphicFramePr>
          <p:cNvPr id="8207" name="Object 15"/>
          <p:cNvGraphicFramePr>
            <a:graphicFrameLocks noChangeAspect="1"/>
          </p:cNvGraphicFramePr>
          <p:nvPr/>
        </p:nvGraphicFramePr>
        <p:xfrm>
          <a:off x="1042988" y="4437063"/>
          <a:ext cx="77057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9" imgW="4330440" imgH="533160" progId="Equation.3">
                  <p:embed/>
                </p:oleObj>
              </mc:Choice>
              <mc:Fallback>
                <p:oleObj name="Equation" r:id="rId9" imgW="4330440" imgH="533160" progId="Equation.3">
                  <p:embed/>
                  <p:pic>
                    <p:nvPicPr>
                      <p:cNvPr id="820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437063"/>
                        <a:ext cx="770572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20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Ponovimo...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Opiši strujanje fluida.</a:t>
            </a:r>
          </a:p>
          <a:p>
            <a:r>
              <a:rPr lang="hr-HR" dirty="0"/>
              <a:t>Definiraj jednadžbu kontinuiteta.</a:t>
            </a:r>
          </a:p>
          <a:p>
            <a:r>
              <a:rPr lang="hr-HR" dirty="0"/>
              <a:t>Opiši Bernoullijevu jednadžbu.</a:t>
            </a:r>
          </a:p>
          <a:p>
            <a:r>
              <a:rPr lang="hr-HR" dirty="0"/>
              <a:t>Navedi par primjera iz svakodnevnog života gdje bi se Bernoullijeva jednadžba mogla primijeniti. </a:t>
            </a:r>
          </a:p>
          <a:p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Protjecanje fluida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Gibanje fluida zovemo </a:t>
            </a:r>
            <a:r>
              <a:rPr lang="hr-HR" u="sng" dirty="0"/>
              <a:t>strujanje</a:t>
            </a:r>
            <a:r>
              <a:rPr lang="hr-HR" dirty="0"/>
              <a:t> ili </a:t>
            </a:r>
            <a:r>
              <a:rPr lang="hr-HR" u="sng" dirty="0"/>
              <a:t>protjecanje</a:t>
            </a:r>
            <a:r>
              <a:rPr lang="hr-HR" dirty="0"/>
              <a:t>.</a:t>
            </a:r>
          </a:p>
          <a:p>
            <a:endParaRPr lang="hr-HR" dirty="0"/>
          </a:p>
          <a:p>
            <a:r>
              <a:rPr lang="hr-HR" dirty="0"/>
              <a:t>Putanje duž kojih se gibaju čestice fluida nazivamo </a:t>
            </a:r>
            <a:r>
              <a:rPr lang="hr-HR" u="sng" dirty="0"/>
              <a:t>strujnicama</a:t>
            </a:r>
            <a:r>
              <a:rPr lang="hr-HR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Strujnice</a:t>
            </a:r>
          </a:p>
        </p:txBody>
      </p:sp>
      <p:pic>
        <p:nvPicPr>
          <p:cNvPr id="4" name="Picture 9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2928934"/>
            <a:ext cx="5762625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18" y="3551234"/>
            <a:ext cx="57531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3284534"/>
            <a:ext cx="57531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3870322"/>
            <a:ext cx="5762625" cy="6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024309"/>
            <a:ext cx="57531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9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85918" y="4160834"/>
            <a:ext cx="57531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97"/>
          <p:cNvSpPr>
            <a:spLocks noChangeArrowheads="1"/>
          </p:cNvSpPr>
          <p:nvPr/>
        </p:nvSpPr>
        <p:spPr bwMode="auto">
          <a:xfrm>
            <a:off x="1787506" y="3287709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1" name="Oval 98"/>
          <p:cNvSpPr>
            <a:spLocks noChangeArrowheads="1"/>
          </p:cNvSpPr>
          <p:nvPr/>
        </p:nvSpPr>
        <p:spPr bwMode="auto">
          <a:xfrm>
            <a:off x="1787506" y="3575047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2" name="Oval 99"/>
          <p:cNvSpPr>
            <a:spLocks noChangeArrowheads="1"/>
          </p:cNvSpPr>
          <p:nvPr/>
        </p:nvSpPr>
        <p:spPr bwMode="auto">
          <a:xfrm>
            <a:off x="1789093" y="3863972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3" name="Oval 100"/>
          <p:cNvSpPr>
            <a:spLocks noChangeArrowheads="1"/>
          </p:cNvSpPr>
          <p:nvPr/>
        </p:nvSpPr>
        <p:spPr bwMode="auto">
          <a:xfrm>
            <a:off x="1787506" y="4151309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4" name="Oval 101"/>
          <p:cNvSpPr>
            <a:spLocks noChangeArrowheads="1"/>
          </p:cNvSpPr>
          <p:nvPr/>
        </p:nvSpPr>
        <p:spPr bwMode="auto">
          <a:xfrm>
            <a:off x="1787506" y="4440234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5" name="Oval 102"/>
          <p:cNvSpPr>
            <a:spLocks noChangeArrowheads="1"/>
          </p:cNvSpPr>
          <p:nvPr/>
        </p:nvSpPr>
        <p:spPr bwMode="auto">
          <a:xfrm>
            <a:off x="1858943" y="328770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6" name="Oval 103"/>
          <p:cNvSpPr>
            <a:spLocks noChangeArrowheads="1"/>
          </p:cNvSpPr>
          <p:nvPr/>
        </p:nvSpPr>
        <p:spPr bwMode="auto">
          <a:xfrm>
            <a:off x="1858943" y="3575047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7" name="Oval 104"/>
          <p:cNvSpPr>
            <a:spLocks noChangeArrowheads="1"/>
          </p:cNvSpPr>
          <p:nvPr/>
        </p:nvSpPr>
        <p:spPr bwMode="auto">
          <a:xfrm>
            <a:off x="1860531" y="3863972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8" name="Oval 105"/>
          <p:cNvSpPr>
            <a:spLocks noChangeArrowheads="1"/>
          </p:cNvSpPr>
          <p:nvPr/>
        </p:nvSpPr>
        <p:spPr bwMode="auto">
          <a:xfrm>
            <a:off x="1858943" y="415130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9" name="Oval 106"/>
          <p:cNvSpPr>
            <a:spLocks noChangeArrowheads="1"/>
          </p:cNvSpPr>
          <p:nvPr/>
        </p:nvSpPr>
        <p:spPr bwMode="auto">
          <a:xfrm>
            <a:off x="1858943" y="4440234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0" name="Oval 107"/>
          <p:cNvSpPr>
            <a:spLocks noChangeArrowheads="1"/>
          </p:cNvSpPr>
          <p:nvPr/>
        </p:nvSpPr>
        <p:spPr bwMode="auto">
          <a:xfrm>
            <a:off x="1930381" y="3287709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1" name="Oval 108"/>
          <p:cNvSpPr>
            <a:spLocks noChangeArrowheads="1"/>
          </p:cNvSpPr>
          <p:nvPr/>
        </p:nvSpPr>
        <p:spPr bwMode="auto">
          <a:xfrm>
            <a:off x="1930381" y="3575047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2" name="Oval 109"/>
          <p:cNvSpPr>
            <a:spLocks noChangeArrowheads="1"/>
          </p:cNvSpPr>
          <p:nvPr/>
        </p:nvSpPr>
        <p:spPr bwMode="auto">
          <a:xfrm>
            <a:off x="1931968" y="3863972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3" name="Oval 110"/>
          <p:cNvSpPr>
            <a:spLocks noChangeArrowheads="1"/>
          </p:cNvSpPr>
          <p:nvPr/>
        </p:nvSpPr>
        <p:spPr bwMode="auto">
          <a:xfrm>
            <a:off x="1930381" y="4151309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4" name="Oval 111"/>
          <p:cNvSpPr>
            <a:spLocks noChangeArrowheads="1"/>
          </p:cNvSpPr>
          <p:nvPr/>
        </p:nvSpPr>
        <p:spPr bwMode="auto">
          <a:xfrm>
            <a:off x="1930381" y="4440234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5" name="Oval 112"/>
          <p:cNvSpPr>
            <a:spLocks noChangeArrowheads="1"/>
          </p:cNvSpPr>
          <p:nvPr/>
        </p:nvSpPr>
        <p:spPr bwMode="auto">
          <a:xfrm>
            <a:off x="2001818" y="328770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6" name="Oval 113"/>
          <p:cNvSpPr>
            <a:spLocks noChangeArrowheads="1"/>
          </p:cNvSpPr>
          <p:nvPr/>
        </p:nvSpPr>
        <p:spPr bwMode="auto">
          <a:xfrm>
            <a:off x="2001818" y="3575047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7" name="Oval 114"/>
          <p:cNvSpPr>
            <a:spLocks noChangeArrowheads="1"/>
          </p:cNvSpPr>
          <p:nvPr/>
        </p:nvSpPr>
        <p:spPr bwMode="auto">
          <a:xfrm>
            <a:off x="2003406" y="3863972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8" name="Oval 115"/>
          <p:cNvSpPr>
            <a:spLocks noChangeArrowheads="1"/>
          </p:cNvSpPr>
          <p:nvPr/>
        </p:nvSpPr>
        <p:spPr bwMode="auto">
          <a:xfrm>
            <a:off x="2001818" y="415130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9" name="Oval 116"/>
          <p:cNvSpPr>
            <a:spLocks noChangeArrowheads="1"/>
          </p:cNvSpPr>
          <p:nvPr/>
        </p:nvSpPr>
        <p:spPr bwMode="auto">
          <a:xfrm>
            <a:off x="2001818" y="4440234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30" name="Oval 117"/>
          <p:cNvSpPr>
            <a:spLocks noChangeArrowheads="1"/>
          </p:cNvSpPr>
          <p:nvPr/>
        </p:nvSpPr>
        <p:spPr bwMode="auto">
          <a:xfrm>
            <a:off x="2074843" y="328770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31" name="Oval 118"/>
          <p:cNvSpPr>
            <a:spLocks noChangeArrowheads="1"/>
          </p:cNvSpPr>
          <p:nvPr/>
        </p:nvSpPr>
        <p:spPr bwMode="auto">
          <a:xfrm>
            <a:off x="2074843" y="3575047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32" name="Oval 119"/>
          <p:cNvSpPr>
            <a:spLocks noChangeArrowheads="1"/>
          </p:cNvSpPr>
          <p:nvPr/>
        </p:nvSpPr>
        <p:spPr bwMode="auto">
          <a:xfrm>
            <a:off x="2076431" y="3863972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33" name="Oval 120"/>
          <p:cNvSpPr>
            <a:spLocks noChangeArrowheads="1"/>
          </p:cNvSpPr>
          <p:nvPr/>
        </p:nvSpPr>
        <p:spPr bwMode="auto">
          <a:xfrm>
            <a:off x="2074843" y="415130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34" name="Oval 121"/>
          <p:cNvSpPr>
            <a:spLocks noChangeArrowheads="1"/>
          </p:cNvSpPr>
          <p:nvPr/>
        </p:nvSpPr>
        <p:spPr bwMode="auto">
          <a:xfrm>
            <a:off x="2074843" y="4440234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35" name="Oval 122"/>
          <p:cNvSpPr>
            <a:spLocks noChangeArrowheads="1"/>
          </p:cNvSpPr>
          <p:nvPr/>
        </p:nvSpPr>
        <p:spPr bwMode="auto">
          <a:xfrm>
            <a:off x="2146281" y="3287709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36" name="Oval 123"/>
          <p:cNvSpPr>
            <a:spLocks noChangeArrowheads="1"/>
          </p:cNvSpPr>
          <p:nvPr/>
        </p:nvSpPr>
        <p:spPr bwMode="auto">
          <a:xfrm>
            <a:off x="2146281" y="3575047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37" name="Oval 124"/>
          <p:cNvSpPr>
            <a:spLocks noChangeArrowheads="1"/>
          </p:cNvSpPr>
          <p:nvPr/>
        </p:nvSpPr>
        <p:spPr bwMode="auto">
          <a:xfrm>
            <a:off x="2147868" y="3863972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38" name="Oval 125"/>
          <p:cNvSpPr>
            <a:spLocks noChangeArrowheads="1"/>
          </p:cNvSpPr>
          <p:nvPr/>
        </p:nvSpPr>
        <p:spPr bwMode="auto">
          <a:xfrm>
            <a:off x="2146281" y="4151309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39" name="Oval 126"/>
          <p:cNvSpPr>
            <a:spLocks noChangeArrowheads="1"/>
          </p:cNvSpPr>
          <p:nvPr/>
        </p:nvSpPr>
        <p:spPr bwMode="auto">
          <a:xfrm>
            <a:off x="2146281" y="4440234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40" name="Oval 127"/>
          <p:cNvSpPr>
            <a:spLocks noChangeArrowheads="1"/>
          </p:cNvSpPr>
          <p:nvPr/>
        </p:nvSpPr>
        <p:spPr bwMode="auto">
          <a:xfrm>
            <a:off x="2217718" y="328770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41" name="Oval 128"/>
          <p:cNvSpPr>
            <a:spLocks noChangeArrowheads="1"/>
          </p:cNvSpPr>
          <p:nvPr/>
        </p:nvSpPr>
        <p:spPr bwMode="auto">
          <a:xfrm>
            <a:off x="2217718" y="3575047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42" name="Oval 129"/>
          <p:cNvSpPr>
            <a:spLocks noChangeArrowheads="1"/>
          </p:cNvSpPr>
          <p:nvPr/>
        </p:nvSpPr>
        <p:spPr bwMode="auto">
          <a:xfrm>
            <a:off x="2219306" y="3863972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43" name="Oval 130"/>
          <p:cNvSpPr>
            <a:spLocks noChangeArrowheads="1"/>
          </p:cNvSpPr>
          <p:nvPr/>
        </p:nvSpPr>
        <p:spPr bwMode="auto">
          <a:xfrm>
            <a:off x="2217718" y="415130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44" name="Oval 131"/>
          <p:cNvSpPr>
            <a:spLocks noChangeArrowheads="1"/>
          </p:cNvSpPr>
          <p:nvPr/>
        </p:nvSpPr>
        <p:spPr bwMode="auto">
          <a:xfrm>
            <a:off x="2217718" y="4440234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45" name="Oval 132"/>
          <p:cNvSpPr>
            <a:spLocks noChangeArrowheads="1"/>
          </p:cNvSpPr>
          <p:nvPr/>
        </p:nvSpPr>
        <p:spPr bwMode="auto">
          <a:xfrm>
            <a:off x="2290743" y="328770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46" name="Oval 133"/>
          <p:cNvSpPr>
            <a:spLocks noChangeArrowheads="1"/>
          </p:cNvSpPr>
          <p:nvPr/>
        </p:nvSpPr>
        <p:spPr bwMode="auto">
          <a:xfrm>
            <a:off x="2290743" y="3575047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47" name="Oval 134"/>
          <p:cNvSpPr>
            <a:spLocks noChangeArrowheads="1"/>
          </p:cNvSpPr>
          <p:nvPr/>
        </p:nvSpPr>
        <p:spPr bwMode="auto">
          <a:xfrm>
            <a:off x="2292331" y="3863972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48" name="Oval 135"/>
          <p:cNvSpPr>
            <a:spLocks noChangeArrowheads="1"/>
          </p:cNvSpPr>
          <p:nvPr/>
        </p:nvSpPr>
        <p:spPr bwMode="auto">
          <a:xfrm>
            <a:off x="2290743" y="415130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49" name="Oval 136"/>
          <p:cNvSpPr>
            <a:spLocks noChangeArrowheads="1"/>
          </p:cNvSpPr>
          <p:nvPr/>
        </p:nvSpPr>
        <p:spPr bwMode="auto">
          <a:xfrm>
            <a:off x="2290743" y="4440234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50" name="Oval 137"/>
          <p:cNvSpPr>
            <a:spLocks noChangeArrowheads="1"/>
          </p:cNvSpPr>
          <p:nvPr/>
        </p:nvSpPr>
        <p:spPr bwMode="auto">
          <a:xfrm>
            <a:off x="2362181" y="3287709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51" name="Oval 138"/>
          <p:cNvSpPr>
            <a:spLocks noChangeArrowheads="1"/>
          </p:cNvSpPr>
          <p:nvPr/>
        </p:nvSpPr>
        <p:spPr bwMode="auto">
          <a:xfrm>
            <a:off x="2362181" y="3575047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52" name="Oval 139"/>
          <p:cNvSpPr>
            <a:spLocks noChangeArrowheads="1"/>
          </p:cNvSpPr>
          <p:nvPr/>
        </p:nvSpPr>
        <p:spPr bwMode="auto">
          <a:xfrm>
            <a:off x="2363768" y="3863972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53" name="Oval 140"/>
          <p:cNvSpPr>
            <a:spLocks noChangeArrowheads="1"/>
          </p:cNvSpPr>
          <p:nvPr/>
        </p:nvSpPr>
        <p:spPr bwMode="auto">
          <a:xfrm>
            <a:off x="2362181" y="4151309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54" name="Oval 141"/>
          <p:cNvSpPr>
            <a:spLocks noChangeArrowheads="1"/>
          </p:cNvSpPr>
          <p:nvPr/>
        </p:nvSpPr>
        <p:spPr bwMode="auto">
          <a:xfrm>
            <a:off x="2362181" y="4440234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55" name="Oval 142"/>
          <p:cNvSpPr>
            <a:spLocks noChangeArrowheads="1"/>
          </p:cNvSpPr>
          <p:nvPr/>
        </p:nvSpPr>
        <p:spPr bwMode="auto">
          <a:xfrm>
            <a:off x="2435206" y="3287709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56" name="Oval 143"/>
          <p:cNvSpPr>
            <a:spLocks noChangeArrowheads="1"/>
          </p:cNvSpPr>
          <p:nvPr/>
        </p:nvSpPr>
        <p:spPr bwMode="auto">
          <a:xfrm>
            <a:off x="2435206" y="3575047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57" name="Oval 144"/>
          <p:cNvSpPr>
            <a:spLocks noChangeArrowheads="1"/>
          </p:cNvSpPr>
          <p:nvPr/>
        </p:nvSpPr>
        <p:spPr bwMode="auto">
          <a:xfrm>
            <a:off x="2436793" y="3863972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58" name="Oval 145"/>
          <p:cNvSpPr>
            <a:spLocks noChangeArrowheads="1"/>
          </p:cNvSpPr>
          <p:nvPr/>
        </p:nvSpPr>
        <p:spPr bwMode="auto">
          <a:xfrm>
            <a:off x="2435206" y="4151309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59" name="Oval 146"/>
          <p:cNvSpPr>
            <a:spLocks noChangeArrowheads="1"/>
          </p:cNvSpPr>
          <p:nvPr/>
        </p:nvSpPr>
        <p:spPr bwMode="auto">
          <a:xfrm>
            <a:off x="2435206" y="4440234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0" name="Oval 147"/>
          <p:cNvSpPr>
            <a:spLocks noChangeArrowheads="1"/>
          </p:cNvSpPr>
          <p:nvPr/>
        </p:nvSpPr>
        <p:spPr bwMode="auto">
          <a:xfrm>
            <a:off x="2506643" y="328770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1" name="Oval 148"/>
          <p:cNvSpPr>
            <a:spLocks noChangeArrowheads="1"/>
          </p:cNvSpPr>
          <p:nvPr/>
        </p:nvSpPr>
        <p:spPr bwMode="auto">
          <a:xfrm>
            <a:off x="2506643" y="3575047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2" name="Oval 149"/>
          <p:cNvSpPr>
            <a:spLocks noChangeArrowheads="1"/>
          </p:cNvSpPr>
          <p:nvPr/>
        </p:nvSpPr>
        <p:spPr bwMode="auto">
          <a:xfrm>
            <a:off x="2508231" y="3863972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3" name="Oval 150"/>
          <p:cNvSpPr>
            <a:spLocks noChangeArrowheads="1"/>
          </p:cNvSpPr>
          <p:nvPr/>
        </p:nvSpPr>
        <p:spPr bwMode="auto">
          <a:xfrm>
            <a:off x="2506643" y="415130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4" name="Oval 151"/>
          <p:cNvSpPr>
            <a:spLocks noChangeArrowheads="1"/>
          </p:cNvSpPr>
          <p:nvPr/>
        </p:nvSpPr>
        <p:spPr bwMode="auto">
          <a:xfrm>
            <a:off x="2506643" y="4440234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5" name="Oval 152"/>
          <p:cNvSpPr>
            <a:spLocks noChangeArrowheads="1"/>
          </p:cNvSpPr>
          <p:nvPr/>
        </p:nvSpPr>
        <p:spPr bwMode="auto">
          <a:xfrm>
            <a:off x="2578081" y="3287709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6" name="Oval 153"/>
          <p:cNvSpPr>
            <a:spLocks noChangeArrowheads="1"/>
          </p:cNvSpPr>
          <p:nvPr/>
        </p:nvSpPr>
        <p:spPr bwMode="auto">
          <a:xfrm>
            <a:off x="2578081" y="3575047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7" name="Oval 154"/>
          <p:cNvSpPr>
            <a:spLocks noChangeArrowheads="1"/>
          </p:cNvSpPr>
          <p:nvPr/>
        </p:nvSpPr>
        <p:spPr bwMode="auto">
          <a:xfrm>
            <a:off x="2579668" y="3863972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8" name="Oval 155"/>
          <p:cNvSpPr>
            <a:spLocks noChangeArrowheads="1"/>
          </p:cNvSpPr>
          <p:nvPr/>
        </p:nvSpPr>
        <p:spPr bwMode="auto">
          <a:xfrm>
            <a:off x="2578081" y="4151309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9" name="Oval 156"/>
          <p:cNvSpPr>
            <a:spLocks noChangeArrowheads="1"/>
          </p:cNvSpPr>
          <p:nvPr/>
        </p:nvSpPr>
        <p:spPr bwMode="auto">
          <a:xfrm>
            <a:off x="2578081" y="4440234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70" name="Oval 157"/>
          <p:cNvSpPr>
            <a:spLocks noChangeArrowheads="1"/>
          </p:cNvSpPr>
          <p:nvPr/>
        </p:nvSpPr>
        <p:spPr bwMode="auto">
          <a:xfrm>
            <a:off x="2652693" y="328770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71" name="Oval 158"/>
          <p:cNvSpPr>
            <a:spLocks noChangeArrowheads="1"/>
          </p:cNvSpPr>
          <p:nvPr/>
        </p:nvSpPr>
        <p:spPr bwMode="auto">
          <a:xfrm>
            <a:off x="2652693" y="3575047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72" name="Oval 159"/>
          <p:cNvSpPr>
            <a:spLocks noChangeArrowheads="1"/>
          </p:cNvSpPr>
          <p:nvPr/>
        </p:nvSpPr>
        <p:spPr bwMode="auto">
          <a:xfrm>
            <a:off x="2654281" y="3863972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73" name="Oval 160"/>
          <p:cNvSpPr>
            <a:spLocks noChangeArrowheads="1"/>
          </p:cNvSpPr>
          <p:nvPr/>
        </p:nvSpPr>
        <p:spPr bwMode="auto">
          <a:xfrm>
            <a:off x="2652693" y="415130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74" name="Oval 161"/>
          <p:cNvSpPr>
            <a:spLocks noChangeArrowheads="1"/>
          </p:cNvSpPr>
          <p:nvPr/>
        </p:nvSpPr>
        <p:spPr bwMode="auto">
          <a:xfrm>
            <a:off x="2652693" y="4440234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75" name="Oval 162"/>
          <p:cNvSpPr>
            <a:spLocks noChangeArrowheads="1"/>
          </p:cNvSpPr>
          <p:nvPr/>
        </p:nvSpPr>
        <p:spPr bwMode="auto">
          <a:xfrm>
            <a:off x="2722543" y="328770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76" name="Oval 163"/>
          <p:cNvSpPr>
            <a:spLocks noChangeArrowheads="1"/>
          </p:cNvSpPr>
          <p:nvPr/>
        </p:nvSpPr>
        <p:spPr bwMode="auto">
          <a:xfrm>
            <a:off x="2722543" y="3575047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77" name="Oval 164"/>
          <p:cNvSpPr>
            <a:spLocks noChangeArrowheads="1"/>
          </p:cNvSpPr>
          <p:nvPr/>
        </p:nvSpPr>
        <p:spPr bwMode="auto">
          <a:xfrm>
            <a:off x="2724131" y="3863972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78" name="Oval 165"/>
          <p:cNvSpPr>
            <a:spLocks noChangeArrowheads="1"/>
          </p:cNvSpPr>
          <p:nvPr/>
        </p:nvSpPr>
        <p:spPr bwMode="auto">
          <a:xfrm>
            <a:off x="2722543" y="415130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79" name="Oval 166"/>
          <p:cNvSpPr>
            <a:spLocks noChangeArrowheads="1"/>
          </p:cNvSpPr>
          <p:nvPr/>
        </p:nvSpPr>
        <p:spPr bwMode="auto">
          <a:xfrm>
            <a:off x="2722543" y="4440234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80" name="Oval 167"/>
          <p:cNvSpPr>
            <a:spLocks noChangeArrowheads="1"/>
          </p:cNvSpPr>
          <p:nvPr/>
        </p:nvSpPr>
        <p:spPr bwMode="auto">
          <a:xfrm>
            <a:off x="2793981" y="3287709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81" name="Oval 168"/>
          <p:cNvSpPr>
            <a:spLocks noChangeArrowheads="1"/>
          </p:cNvSpPr>
          <p:nvPr/>
        </p:nvSpPr>
        <p:spPr bwMode="auto">
          <a:xfrm>
            <a:off x="2793981" y="3575047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82" name="Oval 169"/>
          <p:cNvSpPr>
            <a:spLocks noChangeArrowheads="1"/>
          </p:cNvSpPr>
          <p:nvPr/>
        </p:nvSpPr>
        <p:spPr bwMode="auto">
          <a:xfrm>
            <a:off x="2795568" y="3863972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83" name="Oval 170"/>
          <p:cNvSpPr>
            <a:spLocks noChangeArrowheads="1"/>
          </p:cNvSpPr>
          <p:nvPr/>
        </p:nvSpPr>
        <p:spPr bwMode="auto">
          <a:xfrm>
            <a:off x="2793981" y="4151309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84" name="Oval 171"/>
          <p:cNvSpPr>
            <a:spLocks noChangeArrowheads="1"/>
          </p:cNvSpPr>
          <p:nvPr/>
        </p:nvSpPr>
        <p:spPr bwMode="auto">
          <a:xfrm>
            <a:off x="2793981" y="4440234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85" name="Oval 172"/>
          <p:cNvSpPr>
            <a:spLocks noChangeArrowheads="1"/>
          </p:cNvSpPr>
          <p:nvPr/>
        </p:nvSpPr>
        <p:spPr bwMode="auto">
          <a:xfrm>
            <a:off x="2867006" y="3287709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86" name="Oval 173"/>
          <p:cNvSpPr>
            <a:spLocks noChangeArrowheads="1"/>
          </p:cNvSpPr>
          <p:nvPr/>
        </p:nvSpPr>
        <p:spPr bwMode="auto">
          <a:xfrm>
            <a:off x="2867006" y="3575047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87" name="Oval 174"/>
          <p:cNvSpPr>
            <a:spLocks noChangeArrowheads="1"/>
          </p:cNvSpPr>
          <p:nvPr/>
        </p:nvSpPr>
        <p:spPr bwMode="auto">
          <a:xfrm>
            <a:off x="2868593" y="3863972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88" name="Oval 175"/>
          <p:cNvSpPr>
            <a:spLocks noChangeArrowheads="1"/>
          </p:cNvSpPr>
          <p:nvPr/>
        </p:nvSpPr>
        <p:spPr bwMode="auto">
          <a:xfrm>
            <a:off x="2867006" y="4151309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89" name="Oval 176"/>
          <p:cNvSpPr>
            <a:spLocks noChangeArrowheads="1"/>
          </p:cNvSpPr>
          <p:nvPr/>
        </p:nvSpPr>
        <p:spPr bwMode="auto">
          <a:xfrm>
            <a:off x="2867006" y="4440234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90" name="Oval 177"/>
          <p:cNvSpPr>
            <a:spLocks noChangeArrowheads="1"/>
          </p:cNvSpPr>
          <p:nvPr/>
        </p:nvSpPr>
        <p:spPr bwMode="auto">
          <a:xfrm>
            <a:off x="2938443" y="328770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91" name="Oval 178"/>
          <p:cNvSpPr>
            <a:spLocks noChangeArrowheads="1"/>
          </p:cNvSpPr>
          <p:nvPr/>
        </p:nvSpPr>
        <p:spPr bwMode="auto">
          <a:xfrm>
            <a:off x="2938443" y="3575047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92" name="Oval 179"/>
          <p:cNvSpPr>
            <a:spLocks noChangeArrowheads="1"/>
          </p:cNvSpPr>
          <p:nvPr/>
        </p:nvSpPr>
        <p:spPr bwMode="auto">
          <a:xfrm>
            <a:off x="2940031" y="3863972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93" name="Oval 180"/>
          <p:cNvSpPr>
            <a:spLocks noChangeArrowheads="1"/>
          </p:cNvSpPr>
          <p:nvPr/>
        </p:nvSpPr>
        <p:spPr bwMode="auto">
          <a:xfrm>
            <a:off x="2938443" y="415130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94" name="Oval 181"/>
          <p:cNvSpPr>
            <a:spLocks noChangeArrowheads="1"/>
          </p:cNvSpPr>
          <p:nvPr/>
        </p:nvSpPr>
        <p:spPr bwMode="auto">
          <a:xfrm>
            <a:off x="2938443" y="4440234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95" name="Oval 182"/>
          <p:cNvSpPr>
            <a:spLocks noChangeArrowheads="1"/>
          </p:cNvSpPr>
          <p:nvPr/>
        </p:nvSpPr>
        <p:spPr bwMode="auto">
          <a:xfrm>
            <a:off x="3009881" y="3287709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96" name="Oval 183"/>
          <p:cNvSpPr>
            <a:spLocks noChangeArrowheads="1"/>
          </p:cNvSpPr>
          <p:nvPr/>
        </p:nvSpPr>
        <p:spPr bwMode="auto">
          <a:xfrm>
            <a:off x="3009881" y="3575047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97" name="Oval 184"/>
          <p:cNvSpPr>
            <a:spLocks noChangeArrowheads="1"/>
          </p:cNvSpPr>
          <p:nvPr/>
        </p:nvSpPr>
        <p:spPr bwMode="auto">
          <a:xfrm>
            <a:off x="3011468" y="3863972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98" name="Oval 185"/>
          <p:cNvSpPr>
            <a:spLocks noChangeArrowheads="1"/>
          </p:cNvSpPr>
          <p:nvPr/>
        </p:nvSpPr>
        <p:spPr bwMode="auto">
          <a:xfrm>
            <a:off x="3009881" y="4151309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99" name="Oval 186"/>
          <p:cNvSpPr>
            <a:spLocks noChangeArrowheads="1"/>
          </p:cNvSpPr>
          <p:nvPr/>
        </p:nvSpPr>
        <p:spPr bwMode="auto">
          <a:xfrm>
            <a:off x="3009881" y="4440234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0" name="Oval 187"/>
          <p:cNvSpPr>
            <a:spLocks noChangeArrowheads="1"/>
          </p:cNvSpPr>
          <p:nvPr/>
        </p:nvSpPr>
        <p:spPr bwMode="auto">
          <a:xfrm>
            <a:off x="3082906" y="3287709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1" name="Oval 188"/>
          <p:cNvSpPr>
            <a:spLocks noChangeArrowheads="1"/>
          </p:cNvSpPr>
          <p:nvPr/>
        </p:nvSpPr>
        <p:spPr bwMode="auto">
          <a:xfrm>
            <a:off x="3082906" y="3575047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2" name="Oval 189"/>
          <p:cNvSpPr>
            <a:spLocks noChangeArrowheads="1"/>
          </p:cNvSpPr>
          <p:nvPr/>
        </p:nvSpPr>
        <p:spPr bwMode="auto">
          <a:xfrm>
            <a:off x="3084493" y="3863972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" name="Oval 190"/>
          <p:cNvSpPr>
            <a:spLocks noChangeArrowheads="1"/>
          </p:cNvSpPr>
          <p:nvPr/>
        </p:nvSpPr>
        <p:spPr bwMode="auto">
          <a:xfrm>
            <a:off x="3082906" y="4151309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4" name="Oval 191"/>
          <p:cNvSpPr>
            <a:spLocks noChangeArrowheads="1"/>
          </p:cNvSpPr>
          <p:nvPr/>
        </p:nvSpPr>
        <p:spPr bwMode="auto">
          <a:xfrm>
            <a:off x="3082906" y="4440234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5" name="Oval 192"/>
          <p:cNvSpPr>
            <a:spLocks noChangeArrowheads="1"/>
          </p:cNvSpPr>
          <p:nvPr/>
        </p:nvSpPr>
        <p:spPr bwMode="auto">
          <a:xfrm>
            <a:off x="3154343" y="328770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6" name="Oval 193"/>
          <p:cNvSpPr>
            <a:spLocks noChangeArrowheads="1"/>
          </p:cNvSpPr>
          <p:nvPr/>
        </p:nvSpPr>
        <p:spPr bwMode="auto">
          <a:xfrm>
            <a:off x="3154343" y="3575047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7" name="Oval 194"/>
          <p:cNvSpPr>
            <a:spLocks noChangeArrowheads="1"/>
          </p:cNvSpPr>
          <p:nvPr/>
        </p:nvSpPr>
        <p:spPr bwMode="auto">
          <a:xfrm>
            <a:off x="3155931" y="3863972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8" name="Oval 195"/>
          <p:cNvSpPr>
            <a:spLocks noChangeArrowheads="1"/>
          </p:cNvSpPr>
          <p:nvPr/>
        </p:nvSpPr>
        <p:spPr bwMode="auto">
          <a:xfrm>
            <a:off x="3154343" y="415130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9" name="Oval 196"/>
          <p:cNvSpPr>
            <a:spLocks noChangeArrowheads="1"/>
          </p:cNvSpPr>
          <p:nvPr/>
        </p:nvSpPr>
        <p:spPr bwMode="auto">
          <a:xfrm>
            <a:off x="3154343" y="4440234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10" name="Oval 197"/>
          <p:cNvSpPr>
            <a:spLocks noChangeArrowheads="1"/>
          </p:cNvSpPr>
          <p:nvPr/>
        </p:nvSpPr>
        <p:spPr bwMode="auto">
          <a:xfrm>
            <a:off x="3225781" y="3287709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11" name="Oval 198"/>
          <p:cNvSpPr>
            <a:spLocks noChangeArrowheads="1"/>
          </p:cNvSpPr>
          <p:nvPr/>
        </p:nvSpPr>
        <p:spPr bwMode="auto">
          <a:xfrm>
            <a:off x="3225781" y="3575047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12" name="Oval 199"/>
          <p:cNvSpPr>
            <a:spLocks noChangeArrowheads="1"/>
          </p:cNvSpPr>
          <p:nvPr/>
        </p:nvSpPr>
        <p:spPr bwMode="auto">
          <a:xfrm>
            <a:off x="3227368" y="3863972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13" name="Oval 200"/>
          <p:cNvSpPr>
            <a:spLocks noChangeArrowheads="1"/>
          </p:cNvSpPr>
          <p:nvPr/>
        </p:nvSpPr>
        <p:spPr bwMode="auto">
          <a:xfrm>
            <a:off x="3225781" y="4151309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14" name="Oval 201"/>
          <p:cNvSpPr>
            <a:spLocks noChangeArrowheads="1"/>
          </p:cNvSpPr>
          <p:nvPr/>
        </p:nvSpPr>
        <p:spPr bwMode="auto">
          <a:xfrm>
            <a:off x="3225781" y="4440234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15" name="Oval 202"/>
          <p:cNvSpPr>
            <a:spLocks noChangeArrowheads="1"/>
          </p:cNvSpPr>
          <p:nvPr/>
        </p:nvSpPr>
        <p:spPr bwMode="auto">
          <a:xfrm>
            <a:off x="3298806" y="3287709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16" name="Oval 203"/>
          <p:cNvSpPr>
            <a:spLocks noChangeArrowheads="1"/>
          </p:cNvSpPr>
          <p:nvPr/>
        </p:nvSpPr>
        <p:spPr bwMode="auto">
          <a:xfrm>
            <a:off x="3298806" y="3575047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17" name="Oval 204"/>
          <p:cNvSpPr>
            <a:spLocks noChangeArrowheads="1"/>
          </p:cNvSpPr>
          <p:nvPr/>
        </p:nvSpPr>
        <p:spPr bwMode="auto">
          <a:xfrm>
            <a:off x="3300393" y="3863972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18" name="Oval 205"/>
          <p:cNvSpPr>
            <a:spLocks noChangeArrowheads="1"/>
          </p:cNvSpPr>
          <p:nvPr/>
        </p:nvSpPr>
        <p:spPr bwMode="auto">
          <a:xfrm>
            <a:off x="3298806" y="4151309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19" name="Oval 206"/>
          <p:cNvSpPr>
            <a:spLocks noChangeArrowheads="1"/>
          </p:cNvSpPr>
          <p:nvPr/>
        </p:nvSpPr>
        <p:spPr bwMode="auto">
          <a:xfrm>
            <a:off x="3298806" y="4440234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20" name="Oval 207"/>
          <p:cNvSpPr>
            <a:spLocks noChangeArrowheads="1"/>
          </p:cNvSpPr>
          <p:nvPr/>
        </p:nvSpPr>
        <p:spPr bwMode="auto">
          <a:xfrm>
            <a:off x="3443268" y="3359147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21" name="Oval 208"/>
          <p:cNvSpPr>
            <a:spLocks noChangeArrowheads="1"/>
          </p:cNvSpPr>
          <p:nvPr/>
        </p:nvSpPr>
        <p:spPr bwMode="auto">
          <a:xfrm>
            <a:off x="3443268" y="3648072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22" name="Oval 209"/>
          <p:cNvSpPr>
            <a:spLocks noChangeArrowheads="1"/>
          </p:cNvSpPr>
          <p:nvPr/>
        </p:nvSpPr>
        <p:spPr bwMode="auto">
          <a:xfrm>
            <a:off x="3444856" y="3863972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23" name="Oval 210"/>
          <p:cNvSpPr>
            <a:spLocks noChangeArrowheads="1"/>
          </p:cNvSpPr>
          <p:nvPr/>
        </p:nvSpPr>
        <p:spPr bwMode="auto">
          <a:xfrm>
            <a:off x="3443268" y="408145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24" name="Oval 211"/>
          <p:cNvSpPr>
            <a:spLocks noChangeArrowheads="1"/>
          </p:cNvSpPr>
          <p:nvPr/>
        </p:nvSpPr>
        <p:spPr bwMode="auto">
          <a:xfrm>
            <a:off x="3443268" y="4368797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25" name="Oval 212"/>
          <p:cNvSpPr>
            <a:spLocks noChangeArrowheads="1"/>
          </p:cNvSpPr>
          <p:nvPr/>
        </p:nvSpPr>
        <p:spPr bwMode="auto">
          <a:xfrm>
            <a:off x="3659168" y="350360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26" name="Oval 213"/>
          <p:cNvSpPr>
            <a:spLocks noChangeArrowheads="1"/>
          </p:cNvSpPr>
          <p:nvPr/>
        </p:nvSpPr>
        <p:spPr bwMode="auto">
          <a:xfrm>
            <a:off x="3659168" y="371950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27" name="Oval 214"/>
          <p:cNvSpPr>
            <a:spLocks noChangeArrowheads="1"/>
          </p:cNvSpPr>
          <p:nvPr/>
        </p:nvSpPr>
        <p:spPr bwMode="auto">
          <a:xfrm>
            <a:off x="3660756" y="3863972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28" name="Oval 215"/>
          <p:cNvSpPr>
            <a:spLocks noChangeArrowheads="1"/>
          </p:cNvSpPr>
          <p:nvPr/>
        </p:nvSpPr>
        <p:spPr bwMode="auto">
          <a:xfrm>
            <a:off x="3659168" y="4008434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29" name="Oval 216"/>
          <p:cNvSpPr>
            <a:spLocks noChangeArrowheads="1"/>
          </p:cNvSpPr>
          <p:nvPr/>
        </p:nvSpPr>
        <p:spPr bwMode="auto">
          <a:xfrm>
            <a:off x="3659168" y="4224334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30" name="Oval 217"/>
          <p:cNvSpPr>
            <a:spLocks noChangeArrowheads="1"/>
          </p:cNvSpPr>
          <p:nvPr/>
        </p:nvSpPr>
        <p:spPr bwMode="auto">
          <a:xfrm>
            <a:off x="3946506" y="3576634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31" name="Oval 218"/>
          <p:cNvSpPr>
            <a:spLocks noChangeArrowheads="1"/>
          </p:cNvSpPr>
          <p:nvPr/>
        </p:nvSpPr>
        <p:spPr bwMode="auto">
          <a:xfrm>
            <a:off x="3946506" y="3721097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32" name="Oval 219"/>
          <p:cNvSpPr>
            <a:spLocks noChangeArrowheads="1"/>
          </p:cNvSpPr>
          <p:nvPr/>
        </p:nvSpPr>
        <p:spPr bwMode="auto">
          <a:xfrm>
            <a:off x="3948093" y="3863972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33" name="Oval 220"/>
          <p:cNvSpPr>
            <a:spLocks noChangeArrowheads="1"/>
          </p:cNvSpPr>
          <p:nvPr/>
        </p:nvSpPr>
        <p:spPr bwMode="auto">
          <a:xfrm>
            <a:off x="3946506" y="4010022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34" name="Oval 221"/>
          <p:cNvSpPr>
            <a:spLocks noChangeArrowheads="1"/>
          </p:cNvSpPr>
          <p:nvPr/>
        </p:nvSpPr>
        <p:spPr bwMode="auto">
          <a:xfrm>
            <a:off x="3946506" y="4152897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35" name="Oval 222"/>
          <p:cNvSpPr>
            <a:spLocks noChangeArrowheads="1"/>
          </p:cNvSpPr>
          <p:nvPr/>
        </p:nvSpPr>
        <p:spPr bwMode="auto">
          <a:xfrm>
            <a:off x="4306868" y="3575047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36" name="Oval 223"/>
          <p:cNvSpPr>
            <a:spLocks noChangeArrowheads="1"/>
          </p:cNvSpPr>
          <p:nvPr/>
        </p:nvSpPr>
        <p:spPr bwMode="auto">
          <a:xfrm>
            <a:off x="4306868" y="371950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37" name="Oval 224"/>
          <p:cNvSpPr>
            <a:spLocks noChangeArrowheads="1"/>
          </p:cNvSpPr>
          <p:nvPr/>
        </p:nvSpPr>
        <p:spPr bwMode="auto">
          <a:xfrm>
            <a:off x="4308456" y="3862384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38" name="Oval 225"/>
          <p:cNvSpPr>
            <a:spLocks noChangeArrowheads="1"/>
          </p:cNvSpPr>
          <p:nvPr/>
        </p:nvSpPr>
        <p:spPr bwMode="auto">
          <a:xfrm>
            <a:off x="4306868" y="4008434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39" name="Oval 226"/>
          <p:cNvSpPr>
            <a:spLocks noChangeArrowheads="1"/>
          </p:cNvSpPr>
          <p:nvPr/>
        </p:nvSpPr>
        <p:spPr bwMode="auto">
          <a:xfrm>
            <a:off x="4306868" y="415130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40" name="Oval 227"/>
          <p:cNvSpPr>
            <a:spLocks noChangeArrowheads="1"/>
          </p:cNvSpPr>
          <p:nvPr/>
        </p:nvSpPr>
        <p:spPr bwMode="auto">
          <a:xfrm>
            <a:off x="4667231" y="3578222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41" name="Oval 228"/>
          <p:cNvSpPr>
            <a:spLocks noChangeArrowheads="1"/>
          </p:cNvSpPr>
          <p:nvPr/>
        </p:nvSpPr>
        <p:spPr bwMode="auto">
          <a:xfrm>
            <a:off x="4667231" y="3722684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42" name="Oval 229"/>
          <p:cNvSpPr>
            <a:spLocks noChangeArrowheads="1"/>
          </p:cNvSpPr>
          <p:nvPr/>
        </p:nvSpPr>
        <p:spPr bwMode="auto">
          <a:xfrm>
            <a:off x="4668818" y="386555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43" name="Oval 230"/>
          <p:cNvSpPr>
            <a:spLocks noChangeArrowheads="1"/>
          </p:cNvSpPr>
          <p:nvPr/>
        </p:nvSpPr>
        <p:spPr bwMode="auto">
          <a:xfrm>
            <a:off x="4667231" y="4011609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44" name="Oval 231"/>
          <p:cNvSpPr>
            <a:spLocks noChangeArrowheads="1"/>
          </p:cNvSpPr>
          <p:nvPr/>
        </p:nvSpPr>
        <p:spPr bwMode="auto">
          <a:xfrm>
            <a:off x="4667231" y="4154484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45" name="Oval 232"/>
          <p:cNvSpPr>
            <a:spLocks noChangeArrowheads="1"/>
          </p:cNvSpPr>
          <p:nvPr/>
        </p:nvSpPr>
        <p:spPr bwMode="auto">
          <a:xfrm>
            <a:off x="5027593" y="3575047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46" name="Oval 233"/>
          <p:cNvSpPr>
            <a:spLocks noChangeArrowheads="1"/>
          </p:cNvSpPr>
          <p:nvPr/>
        </p:nvSpPr>
        <p:spPr bwMode="auto">
          <a:xfrm>
            <a:off x="5027593" y="371950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47" name="Oval 234"/>
          <p:cNvSpPr>
            <a:spLocks noChangeArrowheads="1"/>
          </p:cNvSpPr>
          <p:nvPr/>
        </p:nvSpPr>
        <p:spPr bwMode="auto">
          <a:xfrm>
            <a:off x="5029181" y="3862384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48" name="Oval 235"/>
          <p:cNvSpPr>
            <a:spLocks noChangeArrowheads="1"/>
          </p:cNvSpPr>
          <p:nvPr/>
        </p:nvSpPr>
        <p:spPr bwMode="auto">
          <a:xfrm>
            <a:off x="5027593" y="4008434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49" name="Oval 236"/>
          <p:cNvSpPr>
            <a:spLocks noChangeArrowheads="1"/>
          </p:cNvSpPr>
          <p:nvPr/>
        </p:nvSpPr>
        <p:spPr bwMode="auto">
          <a:xfrm>
            <a:off x="5027593" y="415130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50" name="Oval 237"/>
          <p:cNvSpPr>
            <a:spLocks noChangeArrowheads="1"/>
          </p:cNvSpPr>
          <p:nvPr/>
        </p:nvSpPr>
        <p:spPr bwMode="auto">
          <a:xfrm>
            <a:off x="5387956" y="3576634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51" name="Oval 238"/>
          <p:cNvSpPr>
            <a:spLocks noChangeArrowheads="1"/>
          </p:cNvSpPr>
          <p:nvPr/>
        </p:nvSpPr>
        <p:spPr bwMode="auto">
          <a:xfrm>
            <a:off x="5387956" y="3719509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52" name="Oval 239"/>
          <p:cNvSpPr>
            <a:spLocks noChangeArrowheads="1"/>
          </p:cNvSpPr>
          <p:nvPr/>
        </p:nvSpPr>
        <p:spPr bwMode="auto">
          <a:xfrm>
            <a:off x="5389543" y="3862384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53" name="Oval 240"/>
          <p:cNvSpPr>
            <a:spLocks noChangeArrowheads="1"/>
          </p:cNvSpPr>
          <p:nvPr/>
        </p:nvSpPr>
        <p:spPr bwMode="auto">
          <a:xfrm>
            <a:off x="5387956" y="4008434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54" name="Oval 241"/>
          <p:cNvSpPr>
            <a:spLocks noChangeArrowheads="1"/>
          </p:cNvSpPr>
          <p:nvPr/>
        </p:nvSpPr>
        <p:spPr bwMode="auto">
          <a:xfrm>
            <a:off x="5387956" y="4152897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55" name="Oval 242"/>
          <p:cNvSpPr>
            <a:spLocks noChangeArrowheads="1"/>
          </p:cNvSpPr>
          <p:nvPr/>
        </p:nvSpPr>
        <p:spPr bwMode="auto">
          <a:xfrm>
            <a:off x="5675293" y="350360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56" name="Oval 243"/>
          <p:cNvSpPr>
            <a:spLocks noChangeArrowheads="1"/>
          </p:cNvSpPr>
          <p:nvPr/>
        </p:nvSpPr>
        <p:spPr bwMode="auto">
          <a:xfrm>
            <a:off x="5675293" y="3722684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57" name="Oval 244"/>
          <p:cNvSpPr>
            <a:spLocks noChangeArrowheads="1"/>
          </p:cNvSpPr>
          <p:nvPr/>
        </p:nvSpPr>
        <p:spPr bwMode="auto">
          <a:xfrm>
            <a:off x="5676881" y="3865559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58" name="Oval 245"/>
          <p:cNvSpPr>
            <a:spLocks noChangeArrowheads="1"/>
          </p:cNvSpPr>
          <p:nvPr/>
        </p:nvSpPr>
        <p:spPr bwMode="auto">
          <a:xfrm>
            <a:off x="5675293" y="401160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59" name="Oval 246"/>
          <p:cNvSpPr>
            <a:spLocks noChangeArrowheads="1"/>
          </p:cNvSpPr>
          <p:nvPr/>
        </p:nvSpPr>
        <p:spPr bwMode="auto">
          <a:xfrm>
            <a:off x="5675293" y="4224334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60" name="Oval 247"/>
          <p:cNvSpPr>
            <a:spLocks noChangeArrowheads="1"/>
          </p:cNvSpPr>
          <p:nvPr/>
        </p:nvSpPr>
        <p:spPr bwMode="auto">
          <a:xfrm>
            <a:off x="5891193" y="3360734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61" name="Oval 248"/>
          <p:cNvSpPr>
            <a:spLocks noChangeArrowheads="1"/>
          </p:cNvSpPr>
          <p:nvPr/>
        </p:nvSpPr>
        <p:spPr bwMode="auto">
          <a:xfrm>
            <a:off x="5891193" y="364965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62" name="Oval 249"/>
          <p:cNvSpPr>
            <a:spLocks noChangeArrowheads="1"/>
          </p:cNvSpPr>
          <p:nvPr/>
        </p:nvSpPr>
        <p:spPr bwMode="auto">
          <a:xfrm>
            <a:off x="5892781" y="3865559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63" name="Oval 250"/>
          <p:cNvSpPr>
            <a:spLocks noChangeArrowheads="1"/>
          </p:cNvSpPr>
          <p:nvPr/>
        </p:nvSpPr>
        <p:spPr bwMode="auto">
          <a:xfrm>
            <a:off x="5891193" y="4079872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64" name="Oval 251"/>
          <p:cNvSpPr>
            <a:spLocks noChangeArrowheads="1"/>
          </p:cNvSpPr>
          <p:nvPr/>
        </p:nvSpPr>
        <p:spPr bwMode="auto">
          <a:xfrm>
            <a:off x="5891193" y="436720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65" name="Oval 252"/>
          <p:cNvSpPr>
            <a:spLocks noChangeArrowheads="1"/>
          </p:cNvSpPr>
          <p:nvPr/>
        </p:nvSpPr>
        <p:spPr bwMode="auto">
          <a:xfrm>
            <a:off x="6035656" y="3289297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66" name="Oval 253"/>
          <p:cNvSpPr>
            <a:spLocks noChangeArrowheads="1"/>
          </p:cNvSpPr>
          <p:nvPr/>
        </p:nvSpPr>
        <p:spPr bwMode="auto">
          <a:xfrm>
            <a:off x="6035656" y="3576634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67" name="Oval 254"/>
          <p:cNvSpPr>
            <a:spLocks noChangeArrowheads="1"/>
          </p:cNvSpPr>
          <p:nvPr/>
        </p:nvSpPr>
        <p:spPr bwMode="auto">
          <a:xfrm>
            <a:off x="6037243" y="386555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68" name="Oval 255"/>
          <p:cNvSpPr>
            <a:spLocks noChangeArrowheads="1"/>
          </p:cNvSpPr>
          <p:nvPr/>
        </p:nvSpPr>
        <p:spPr bwMode="auto">
          <a:xfrm>
            <a:off x="6035656" y="4151309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69" name="Oval 256"/>
          <p:cNvSpPr>
            <a:spLocks noChangeArrowheads="1"/>
          </p:cNvSpPr>
          <p:nvPr/>
        </p:nvSpPr>
        <p:spPr bwMode="auto">
          <a:xfrm>
            <a:off x="6035656" y="4440234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70" name="Oval 257"/>
          <p:cNvSpPr>
            <a:spLocks noChangeArrowheads="1"/>
          </p:cNvSpPr>
          <p:nvPr/>
        </p:nvSpPr>
        <p:spPr bwMode="auto">
          <a:xfrm>
            <a:off x="6107093" y="3289297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71" name="Oval 258"/>
          <p:cNvSpPr>
            <a:spLocks noChangeArrowheads="1"/>
          </p:cNvSpPr>
          <p:nvPr/>
        </p:nvSpPr>
        <p:spPr bwMode="auto">
          <a:xfrm>
            <a:off x="6107093" y="3576634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72" name="Oval 259"/>
          <p:cNvSpPr>
            <a:spLocks noChangeArrowheads="1"/>
          </p:cNvSpPr>
          <p:nvPr/>
        </p:nvSpPr>
        <p:spPr bwMode="auto">
          <a:xfrm>
            <a:off x="6108681" y="3865559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73" name="Oval 260"/>
          <p:cNvSpPr>
            <a:spLocks noChangeArrowheads="1"/>
          </p:cNvSpPr>
          <p:nvPr/>
        </p:nvSpPr>
        <p:spPr bwMode="auto">
          <a:xfrm>
            <a:off x="6107093" y="415130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74" name="Oval 261"/>
          <p:cNvSpPr>
            <a:spLocks noChangeArrowheads="1"/>
          </p:cNvSpPr>
          <p:nvPr/>
        </p:nvSpPr>
        <p:spPr bwMode="auto">
          <a:xfrm>
            <a:off x="6107093" y="4440234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75" name="Oval 262"/>
          <p:cNvSpPr>
            <a:spLocks noChangeArrowheads="1"/>
          </p:cNvSpPr>
          <p:nvPr/>
        </p:nvSpPr>
        <p:spPr bwMode="auto">
          <a:xfrm>
            <a:off x="6178531" y="3289297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76" name="Oval 263"/>
          <p:cNvSpPr>
            <a:spLocks noChangeArrowheads="1"/>
          </p:cNvSpPr>
          <p:nvPr/>
        </p:nvSpPr>
        <p:spPr bwMode="auto">
          <a:xfrm>
            <a:off x="6178531" y="3576634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77" name="Oval 264"/>
          <p:cNvSpPr>
            <a:spLocks noChangeArrowheads="1"/>
          </p:cNvSpPr>
          <p:nvPr/>
        </p:nvSpPr>
        <p:spPr bwMode="auto">
          <a:xfrm>
            <a:off x="6180118" y="386555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78" name="Oval 265"/>
          <p:cNvSpPr>
            <a:spLocks noChangeArrowheads="1"/>
          </p:cNvSpPr>
          <p:nvPr/>
        </p:nvSpPr>
        <p:spPr bwMode="auto">
          <a:xfrm>
            <a:off x="6178531" y="4151309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79" name="Oval 266"/>
          <p:cNvSpPr>
            <a:spLocks noChangeArrowheads="1"/>
          </p:cNvSpPr>
          <p:nvPr/>
        </p:nvSpPr>
        <p:spPr bwMode="auto">
          <a:xfrm>
            <a:off x="6178531" y="4440234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80" name="Oval 267"/>
          <p:cNvSpPr>
            <a:spLocks noChangeArrowheads="1"/>
          </p:cNvSpPr>
          <p:nvPr/>
        </p:nvSpPr>
        <p:spPr bwMode="auto">
          <a:xfrm>
            <a:off x="6251556" y="3289297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81" name="Oval 268"/>
          <p:cNvSpPr>
            <a:spLocks noChangeArrowheads="1"/>
          </p:cNvSpPr>
          <p:nvPr/>
        </p:nvSpPr>
        <p:spPr bwMode="auto">
          <a:xfrm>
            <a:off x="6251556" y="3576634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82" name="Oval 269"/>
          <p:cNvSpPr>
            <a:spLocks noChangeArrowheads="1"/>
          </p:cNvSpPr>
          <p:nvPr/>
        </p:nvSpPr>
        <p:spPr bwMode="auto">
          <a:xfrm>
            <a:off x="6253143" y="386555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83" name="Oval 270"/>
          <p:cNvSpPr>
            <a:spLocks noChangeArrowheads="1"/>
          </p:cNvSpPr>
          <p:nvPr/>
        </p:nvSpPr>
        <p:spPr bwMode="auto">
          <a:xfrm>
            <a:off x="6251556" y="4151309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84" name="Oval 271"/>
          <p:cNvSpPr>
            <a:spLocks noChangeArrowheads="1"/>
          </p:cNvSpPr>
          <p:nvPr/>
        </p:nvSpPr>
        <p:spPr bwMode="auto">
          <a:xfrm>
            <a:off x="6251556" y="4440234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85" name="Oval 272"/>
          <p:cNvSpPr>
            <a:spLocks noChangeArrowheads="1"/>
          </p:cNvSpPr>
          <p:nvPr/>
        </p:nvSpPr>
        <p:spPr bwMode="auto">
          <a:xfrm>
            <a:off x="6322993" y="3289297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86" name="Oval 273"/>
          <p:cNvSpPr>
            <a:spLocks noChangeArrowheads="1"/>
          </p:cNvSpPr>
          <p:nvPr/>
        </p:nvSpPr>
        <p:spPr bwMode="auto">
          <a:xfrm>
            <a:off x="6322993" y="3576634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87" name="Oval 274"/>
          <p:cNvSpPr>
            <a:spLocks noChangeArrowheads="1"/>
          </p:cNvSpPr>
          <p:nvPr/>
        </p:nvSpPr>
        <p:spPr bwMode="auto">
          <a:xfrm>
            <a:off x="6324581" y="3865559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88" name="Oval 275"/>
          <p:cNvSpPr>
            <a:spLocks noChangeArrowheads="1"/>
          </p:cNvSpPr>
          <p:nvPr/>
        </p:nvSpPr>
        <p:spPr bwMode="auto">
          <a:xfrm>
            <a:off x="6322993" y="415130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89" name="Oval 276"/>
          <p:cNvSpPr>
            <a:spLocks noChangeArrowheads="1"/>
          </p:cNvSpPr>
          <p:nvPr/>
        </p:nvSpPr>
        <p:spPr bwMode="auto">
          <a:xfrm>
            <a:off x="6322993" y="4440234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90" name="Oval 277"/>
          <p:cNvSpPr>
            <a:spLocks noChangeArrowheads="1"/>
          </p:cNvSpPr>
          <p:nvPr/>
        </p:nvSpPr>
        <p:spPr bwMode="auto">
          <a:xfrm>
            <a:off x="6394431" y="3289297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91" name="Oval 278"/>
          <p:cNvSpPr>
            <a:spLocks noChangeArrowheads="1"/>
          </p:cNvSpPr>
          <p:nvPr/>
        </p:nvSpPr>
        <p:spPr bwMode="auto">
          <a:xfrm>
            <a:off x="6394431" y="3576634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92" name="Oval 279"/>
          <p:cNvSpPr>
            <a:spLocks noChangeArrowheads="1"/>
          </p:cNvSpPr>
          <p:nvPr/>
        </p:nvSpPr>
        <p:spPr bwMode="auto">
          <a:xfrm>
            <a:off x="6396018" y="386555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93" name="Oval 280"/>
          <p:cNvSpPr>
            <a:spLocks noChangeArrowheads="1"/>
          </p:cNvSpPr>
          <p:nvPr/>
        </p:nvSpPr>
        <p:spPr bwMode="auto">
          <a:xfrm>
            <a:off x="6394431" y="4151309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94" name="Oval 281"/>
          <p:cNvSpPr>
            <a:spLocks noChangeArrowheads="1"/>
          </p:cNvSpPr>
          <p:nvPr/>
        </p:nvSpPr>
        <p:spPr bwMode="auto">
          <a:xfrm>
            <a:off x="6394431" y="4440234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95" name="Oval 282"/>
          <p:cNvSpPr>
            <a:spLocks noChangeArrowheads="1"/>
          </p:cNvSpPr>
          <p:nvPr/>
        </p:nvSpPr>
        <p:spPr bwMode="auto">
          <a:xfrm>
            <a:off x="6467456" y="3289297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96" name="Oval 283"/>
          <p:cNvSpPr>
            <a:spLocks noChangeArrowheads="1"/>
          </p:cNvSpPr>
          <p:nvPr/>
        </p:nvSpPr>
        <p:spPr bwMode="auto">
          <a:xfrm>
            <a:off x="6467456" y="3576634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97" name="Oval 284"/>
          <p:cNvSpPr>
            <a:spLocks noChangeArrowheads="1"/>
          </p:cNvSpPr>
          <p:nvPr/>
        </p:nvSpPr>
        <p:spPr bwMode="auto">
          <a:xfrm>
            <a:off x="6469043" y="386555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98" name="Oval 285"/>
          <p:cNvSpPr>
            <a:spLocks noChangeArrowheads="1"/>
          </p:cNvSpPr>
          <p:nvPr/>
        </p:nvSpPr>
        <p:spPr bwMode="auto">
          <a:xfrm>
            <a:off x="6467456" y="4151309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99" name="Oval 286"/>
          <p:cNvSpPr>
            <a:spLocks noChangeArrowheads="1"/>
          </p:cNvSpPr>
          <p:nvPr/>
        </p:nvSpPr>
        <p:spPr bwMode="auto">
          <a:xfrm>
            <a:off x="6467456" y="4440234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00" name="Oval 287"/>
          <p:cNvSpPr>
            <a:spLocks noChangeArrowheads="1"/>
          </p:cNvSpPr>
          <p:nvPr/>
        </p:nvSpPr>
        <p:spPr bwMode="auto">
          <a:xfrm>
            <a:off x="6538893" y="3289297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01" name="Oval 288"/>
          <p:cNvSpPr>
            <a:spLocks noChangeArrowheads="1"/>
          </p:cNvSpPr>
          <p:nvPr/>
        </p:nvSpPr>
        <p:spPr bwMode="auto">
          <a:xfrm>
            <a:off x="6538893" y="3576634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02" name="Oval 289"/>
          <p:cNvSpPr>
            <a:spLocks noChangeArrowheads="1"/>
          </p:cNvSpPr>
          <p:nvPr/>
        </p:nvSpPr>
        <p:spPr bwMode="auto">
          <a:xfrm>
            <a:off x="6540481" y="3865559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03" name="Oval 290"/>
          <p:cNvSpPr>
            <a:spLocks noChangeArrowheads="1"/>
          </p:cNvSpPr>
          <p:nvPr/>
        </p:nvSpPr>
        <p:spPr bwMode="auto">
          <a:xfrm>
            <a:off x="6538893" y="415130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04" name="Oval 291"/>
          <p:cNvSpPr>
            <a:spLocks noChangeArrowheads="1"/>
          </p:cNvSpPr>
          <p:nvPr/>
        </p:nvSpPr>
        <p:spPr bwMode="auto">
          <a:xfrm>
            <a:off x="6538893" y="4440234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05" name="Oval 292"/>
          <p:cNvSpPr>
            <a:spLocks noChangeArrowheads="1"/>
          </p:cNvSpPr>
          <p:nvPr/>
        </p:nvSpPr>
        <p:spPr bwMode="auto">
          <a:xfrm>
            <a:off x="6610331" y="3289297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06" name="Oval 293"/>
          <p:cNvSpPr>
            <a:spLocks noChangeArrowheads="1"/>
          </p:cNvSpPr>
          <p:nvPr/>
        </p:nvSpPr>
        <p:spPr bwMode="auto">
          <a:xfrm>
            <a:off x="6610331" y="3576634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07" name="Oval 294"/>
          <p:cNvSpPr>
            <a:spLocks noChangeArrowheads="1"/>
          </p:cNvSpPr>
          <p:nvPr/>
        </p:nvSpPr>
        <p:spPr bwMode="auto">
          <a:xfrm>
            <a:off x="6611918" y="386555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08" name="Oval 295"/>
          <p:cNvSpPr>
            <a:spLocks noChangeArrowheads="1"/>
          </p:cNvSpPr>
          <p:nvPr/>
        </p:nvSpPr>
        <p:spPr bwMode="auto">
          <a:xfrm>
            <a:off x="6610331" y="4151309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09" name="Oval 296"/>
          <p:cNvSpPr>
            <a:spLocks noChangeArrowheads="1"/>
          </p:cNvSpPr>
          <p:nvPr/>
        </p:nvSpPr>
        <p:spPr bwMode="auto">
          <a:xfrm>
            <a:off x="6610331" y="4440234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10" name="Oval 297"/>
          <p:cNvSpPr>
            <a:spLocks noChangeArrowheads="1"/>
          </p:cNvSpPr>
          <p:nvPr/>
        </p:nvSpPr>
        <p:spPr bwMode="auto">
          <a:xfrm>
            <a:off x="6683356" y="3289297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11" name="Oval 298"/>
          <p:cNvSpPr>
            <a:spLocks noChangeArrowheads="1"/>
          </p:cNvSpPr>
          <p:nvPr/>
        </p:nvSpPr>
        <p:spPr bwMode="auto">
          <a:xfrm>
            <a:off x="6683356" y="3576634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12" name="Oval 299"/>
          <p:cNvSpPr>
            <a:spLocks noChangeArrowheads="1"/>
          </p:cNvSpPr>
          <p:nvPr/>
        </p:nvSpPr>
        <p:spPr bwMode="auto">
          <a:xfrm>
            <a:off x="6684943" y="386555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13" name="Oval 300"/>
          <p:cNvSpPr>
            <a:spLocks noChangeArrowheads="1"/>
          </p:cNvSpPr>
          <p:nvPr/>
        </p:nvSpPr>
        <p:spPr bwMode="auto">
          <a:xfrm>
            <a:off x="6683356" y="4151309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14" name="Oval 301"/>
          <p:cNvSpPr>
            <a:spLocks noChangeArrowheads="1"/>
          </p:cNvSpPr>
          <p:nvPr/>
        </p:nvSpPr>
        <p:spPr bwMode="auto">
          <a:xfrm>
            <a:off x="6683356" y="4440234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15" name="Oval 302"/>
          <p:cNvSpPr>
            <a:spLocks noChangeArrowheads="1"/>
          </p:cNvSpPr>
          <p:nvPr/>
        </p:nvSpPr>
        <p:spPr bwMode="auto">
          <a:xfrm>
            <a:off x="6754793" y="3289297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16" name="Oval 303"/>
          <p:cNvSpPr>
            <a:spLocks noChangeArrowheads="1"/>
          </p:cNvSpPr>
          <p:nvPr/>
        </p:nvSpPr>
        <p:spPr bwMode="auto">
          <a:xfrm>
            <a:off x="6754793" y="3576634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17" name="Oval 304"/>
          <p:cNvSpPr>
            <a:spLocks noChangeArrowheads="1"/>
          </p:cNvSpPr>
          <p:nvPr/>
        </p:nvSpPr>
        <p:spPr bwMode="auto">
          <a:xfrm>
            <a:off x="6756381" y="3865559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18" name="Oval 305"/>
          <p:cNvSpPr>
            <a:spLocks noChangeArrowheads="1"/>
          </p:cNvSpPr>
          <p:nvPr/>
        </p:nvSpPr>
        <p:spPr bwMode="auto">
          <a:xfrm>
            <a:off x="6754793" y="415130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19" name="Oval 306"/>
          <p:cNvSpPr>
            <a:spLocks noChangeArrowheads="1"/>
          </p:cNvSpPr>
          <p:nvPr/>
        </p:nvSpPr>
        <p:spPr bwMode="auto">
          <a:xfrm>
            <a:off x="6754793" y="4440234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20" name="Oval 307"/>
          <p:cNvSpPr>
            <a:spLocks noChangeArrowheads="1"/>
          </p:cNvSpPr>
          <p:nvPr/>
        </p:nvSpPr>
        <p:spPr bwMode="auto">
          <a:xfrm>
            <a:off x="6826231" y="3289297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21" name="Oval 308"/>
          <p:cNvSpPr>
            <a:spLocks noChangeArrowheads="1"/>
          </p:cNvSpPr>
          <p:nvPr/>
        </p:nvSpPr>
        <p:spPr bwMode="auto">
          <a:xfrm>
            <a:off x="6826231" y="3576634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22" name="Oval 309"/>
          <p:cNvSpPr>
            <a:spLocks noChangeArrowheads="1"/>
          </p:cNvSpPr>
          <p:nvPr/>
        </p:nvSpPr>
        <p:spPr bwMode="auto">
          <a:xfrm>
            <a:off x="6827818" y="386555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23" name="Oval 310"/>
          <p:cNvSpPr>
            <a:spLocks noChangeArrowheads="1"/>
          </p:cNvSpPr>
          <p:nvPr/>
        </p:nvSpPr>
        <p:spPr bwMode="auto">
          <a:xfrm>
            <a:off x="6826231" y="4151309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24" name="Oval 311"/>
          <p:cNvSpPr>
            <a:spLocks noChangeArrowheads="1"/>
          </p:cNvSpPr>
          <p:nvPr/>
        </p:nvSpPr>
        <p:spPr bwMode="auto">
          <a:xfrm>
            <a:off x="6826231" y="4440234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25" name="Oval 312"/>
          <p:cNvSpPr>
            <a:spLocks noChangeArrowheads="1"/>
          </p:cNvSpPr>
          <p:nvPr/>
        </p:nvSpPr>
        <p:spPr bwMode="auto">
          <a:xfrm>
            <a:off x="6899256" y="3289297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26" name="Oval 313"/>
          <p:cNvSpPr>
            <a:spLocks noChangeArrowheads="1"/>
          </p:cNvSpPr>
          <p:nvPr/>
        </p:nvSpPr>
        <p:spPr bwMode="auto">
          <a:xfrm>
            <a:off x="6899256" y="3576634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27" name="Oval 314"/>
          <p:cNvSpPr>
            <a:spLocks noChangeArrowheads="1"/>
          </p:cNvSpPr>
          <p:nvPr/>
        </p:nvSpPr>
        <p:spPr bwMode="auto">
          <a:xfrm>
            <a:off x="6900843" y="386555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28" name="Oval 315"/>
          <p:cNvSpPr>
            <a:spLocks noChangeArrowheads="1"/>
          </p:cNvSpPr>
          <p:nvPr/>
        </p:nvSpPr>
        <p:spPr bwMode="auto">
          <a:xfrm>
            <a:off x="6899256" y="4151309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29" name="Oval 316"/>
          <p:cNvSpPr>
            <a:spLocks noChangeArrowheads="1"/>
          </p:cNvSpPr>
          <p:nvPr/>
        </p:nvSpPr>
        <p:spPr bwMode="auto">
          <a:xfrm>
            <a:off x="6899256" y="4440234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30" name="Oval 317"/>
          <p:cNvSpPr>
            <a:spLocks noChangeArrowheads="1"/>
          </p:cNvSpPr>
          <p:nvPr/>
        </p:nvSpPr>
        <p:spPr bwMode="auto">
          <a:xfrm>
            <a:off x="6970693" y="3289297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31" name="Oval 318"/>
          <p:cNvSpPr>
            <a:spLocks noChangeArrowheads="1"/>
          </p:cNvSpPr>
          <p:nvPr/>
        </p:nvSpPr>
        <p:spPr bwMode="auto">
          <a:xfrm>
            <a:off x="6970693" y="3576634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32" name="Oval 319"/>
          <p:cNvSpPr>
            <a:spLocks noChangeArrowheads="1"/>
          </p:cNvSpPr>
          <p:nvPr/>
        </p:nvSpPr>
        <p:spPr bwMode="auto">
          <a:xfrm>
            <a:off x="6972281" y="3865559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33" name="Oval 320"/>
          <p:cNvSpPr>
            <a:spLocks noChangeArrowheads="1"/>
          </p:cNvSpPr>
          <p:nvPr/>
        </p:nvSpPr>
        <p:spPr bwMode="auto">
          <a:xfrm>
            <a:off x="6970693" y="415130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34" name="Oval 321"/>
          <p:cNvSpPr>
            <a:spLocks noChangeArrowheads="1"/>
          </p:cNvSpPr>
          <p:nvPr/>
        </p:nvSpPr>
        <p:spPr bwMode="auto">
          <a:xfrm>
            <a:off x="6970693" y="4440234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35" name="Oval 322"/>
          <p:cNvSpPr>
            <a:spLocks noChangeArrowheads="1"/>
          </p:cNvSpPr>
          <p:nvPr/>
        </p:nvSpPr>
        <p:spPr bwMode="auto">
          <a:xfrm>
            <a:off x="7043718" y="3289297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36" name="Oval 323"/>
          <p:cNvSpPr>
            <a:spLocks noChangeArrowheads="1"/>
          </p:cNvSpPr>
          <p:nvPr/>
        </p:nvSpPr>
        <p:spPr bwMode="auto">
          <a:xfrm>
            <a:off x="7043718" y="3576634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37" name="Oval 324"/>
          <p:cNvSpPr>
            <a:spLocks noChangeArrowheads="1"/>
          </p:cNvSpPr>
          <p:nvPr/>
        </p:nvSpPr>
        <p:spPr bwMode="auto">
          <a:xfrm>
            <a:off x="7045306" y="3865559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38" name="Oval 325"/>
          <p:cNvSpPr>
            <a:spLocks noChangeArrowheads="1"/>
          </p:cNvSpPr>
          <p:nvPr/>
        </p:nvSpPr>
        <p:spPr bwMode="auto">
          <a:xfrm>
            <a:off x="7043718" y="415130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39" name="Oval 326"/>
          <p:cNvSpPr>
            <a:spLocks noChangeArrowheads="1"/>
          </p:cNvSpPr>
          <p:nvPr/>
        </p:nvSpPr>
        <p:spPr bwMode="auto">
          <a:xfrm>
            <a:off x="7043718" y="4440234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40" name="Oval 327"/>
          <p:cNvSpPr>
            <a:spLocks noChangeArrowheads="1"/>
          </p:cNvSpPr>
          <p:nvPr/>
        </p:nvSpPr>
        <p:spPr bwMode="auto">
          <a:xfrm>
            <a:off x="7115156" y="3289297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41" name="Oval 328"/>
          <p:cNvSpPr>
            <a:spLocks noChangeArrowheads="1"/>
          </p:cNvSpPr>
          <p:nvPr/>
        </p:nvSpPr>
        <p:spPr bwMode="auto">
          <a:xfrm>
            <a:off x="7115156" y="3576634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42" name="Oval 329"/>
          <p:cNvSpPr>
            <a:spLocks noChangeArrowheads="1"/>
          </p:cNvSpPr>
          <p:nvPr/>
        </p:nvSpPr>
        <p:spPr bwMode="auto">
          <a:xfrm>
            <a:off x="7116743" y="386555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43" name="Oval 330"/>
          <p:cNvSpPr>
            <a:spLocks noChangeArrowheads="1"/>
          </p:cNvSpPr>
          <p:nvPr/>
        </p:nvSpPr>
        <p:spPr bwMode="auto">
          <a:xfrm>
            <a:off x="7115156" y="4151309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44" name="Oval 331"/>
          <p:cNvSpPr>
            <a:spLocks noChangeArrowheads="1"/>
          </p:cNvSpPr>
          <p:nvPr/>
        </p:nvSpPr>
        <p:spPr bwMode="auto">
          <a:xfrm>
            <a:off x="7115156" y="4440234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45" name="Oval 332"/>
          <p:cNvSpPr>
            <a:spLocks noChangeArrowheads="1"/>
          </p:cNvSpPr>
          <p:nvPr/>
        </p:nvSpPr>
        <p:spPr bwMode="auto">
          <a:xfrm>
            <a:off x="7186593" y="3289297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46" name="Oval 333"/>
          <p:cNvSpPr>
            <a:spLocks noChangeArrowheads="1"/>
          </p:cNvSpPr>
          <p:nvPr/>
        </p:nvSpPr>
        <p:spPr bwMode="auto">
          <a:xfrm>
            <a:off x="7186593" y="3576634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47" name="Oval 334"/>
          <p:cNvSpPr>
            <a:spLocks noChangeArrowheads="1"/>
          </p:cNvSpPr>
          <p:nvPr/>
        </p:nvSpPr>
        <p:spPr bwMode="auto">
          <a:xfrm>
            <a:off x="7188181" y="3865559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48" name="Oval 335"/>
          <p:cNvSpPr>
            <a:spLocks noChangeArrowheads="1"/>
          </p:cNvSpPr>
          <p:nvPr/>
        </p:nvSpPr>
        <p:spPr bwMode="auto">
          <a:xfrm>
            <a:off x="7186593" y="415130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49" name="Oval 336"/>
          <p:cNvSpPr>
            <a:spLocks noChangeArrowheads="1"/>
          </p:cNvSpPr>
          <p:nvPr/>
        </p:nvSpPr>
        <p:spPr bwMode="auto">
          <a:xfrm>
            <a:off x="7186593" y="4440234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50" name="Oval 337"/>
          <p:cNvSpPr>
            <a:spLocks noChangeArrowheads="1"/>
          </p:cNvSpPr>
          <p:nvPr/>
        </p:nvSpPr>
        <p:spPr bwMode="auto">
          <a:xfrm>
            <a:off x="7259618" y="3289297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51" name="Oval 338"/>
          <p:cNvSpPr>
            <a:spLocks noChangeArrowheads="1"/>
          </p:cNvSpPr>
          <p:nvPr/>
        </p:nvSpPr>
        <p:spPr bwMode="auto">
          <a:xfrm>
            <a:off x="7259618" y="3576634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52" name="Oval 339"/>
          <p:cNvSpPr>
            <a:spLocks noChangeArrowheads="1"/>
          </p:cNvSpPr>
          <p:nvPr/>
        </p:nvSpPr>
        <p:spPr bwMode="auto">
          <a:xfrm>
            <a:off x="7261206" y="3865559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53" name="Oval 340"/>
          <p:cNvSpPr>
            <a:spLocks noChangeArrowheads="1"/>
          </p:cNvSpPr>
          <p:nvPr/>
        </p:nvSpPr>
        <p:spPr bwMode="auto">
          <a:xfrm>
            <a:off x="7259618" y="415130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54" name="Oval 341"/>
          <p:cNvSpPr>
            <a:spLocks noChangeArrowheads="1"/>
          </p:cNvSpPr>
          <p:nvPr/>
        </p:nvSpPr>
        <p:spPr bwMode="auto">
          <a:xfrm>
            <a:off x="7259618" y="4440234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55" name="Oval 342"/>
          <p:cNvSpPr>
            <a:spLocks noChangeArrowheads="1"/>
          </p:cNvSpPr>
          <p:nvPr/>
        </p:nvSpPr>
        <p:spPr bwMode="auto">
          <a:xfrm>
            <a:off x="7331056" y="3289297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56" name="Oval 343"/>
          <p:cNvSpPr>
            <a:spLocks noChangeArrowheads="1"/>
          </p:cNvSpPr>
          <p:nvPr/>
        </p:nvSpPr>
        <p:spPr bwMode="auto">
          <a:xfrm>
            <a:off x="7331056" y="3576634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57" name="Oval 344"/>
          <p:cNvSpPr>
            <a:spLocks noChangeArrowheads="1"/>
          </p:cNvSpPr>
          <p:nvPr/>
        </p:nvSpPr>
        <p:spPr bwMode="auto">
          <a:xfrm>
            <a:off x="7332643" y="386555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58" name="Oval 345"/>
          <p:cNvSpPr>
            <a:spLocks noChangeArrowheads="1"/>
          </p:cNvSpPr>
          <p:nvPr/>
        </p:nvSpPr>
        <p:spPr bwMode="auto">
          <a:xfrm>
            <a:off x="7331056" y="4151309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59" name="Oval 346"/>
          <p:cNvSpPr>
            <a:spLocks noChangeArrowheads="1"/>
          </p:cNvSpPr>
          <p:nvPr/>
        </p:nvSpPr>
        <p:spPr bwMode="auto">
          <a:xfrm>
            <a:off x="7331056" y="4440234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60" name="Oval 347"/>
          <p:cNvSpPr>
            <a:spLocks noChangeArrowheads="1"/>
          </p:cNvSpPr>
          <p:nvPr/>
        </p:nvSpPr>
        <p:spPr bwMode="auto">
          <a:xfrm>
            <a:off x="7402493" y="3289297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61" name="Oval 348"/>
          <p:cNvSpPr>
            <a:spLocks noChangeArrowheads="1"/>
          </p:cNvSpPr>
          <p:nvPr/>
        </p:nvSpPr>
        <p:spPr bwMode="auto">
          <a:xfrm>
            <a:off x="7402493" y="3576634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62" name="Oval 349"/>
          <p:cNvSpPr>
            <a:spLocks noChangeArrowheads="1"/>
          </p:cNvSpPr>
          <p:nvPr/>
        </p:nvSpPr>
        <p:spPr bwMode="auto">
          <a:xfrm>
            <a:off x="7404081" y="3865559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63" name="Oval 350"/>
          <p:cNvSpPr>
            <a:spLocks noChangeArrowheads="1"/>
          </p:cNvSpPr>
          <p:nvPr/>
        </p:nvSpPr>
        <p:spPr bwMode="auto">
          <a:xfrm>
            <a:off x="7402493" y="415130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64" name="Oval 351"/>
          <p:cNvSpPr>
            <a:spLocks noChangeArrowheads="1"/>
          </p:cNvSpPr>
          <p:nvPr/>
        </p:nvSpPr>
        <p:spPr bwMode="auto">
          <a:xfrm>
            <a:off x="7402493" y="4440234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65" name="Oval 352"/>
          <p:cNvSpPr>
            <a:spLocks noChangeArrowheads="1"/>
          </p:cNvSpPr>
          <p:nvPr/>
        </p:nvSpPr>
        <p:spPr bwMode="auto">
          <a:xfrm>
            <a:off x="7475518" y="3289297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66" name="Oval 353"/>
          <p:cNvSpPr>
            <a:spLocks noChangeArrowheads="1"/>
          </p:cNvSpPr>
          <p:nvPr/>
        </p:nvSpPr>
        <p:spPr bwMode="auto">
          <a:xfrm>
            <a:off x="7475518" y="3576634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67" name="Oval 354"/>
          <p:cNvSpPr>
            <a:spLocks noChangeArrowheads="1"/>
          </p:cNvSpPr>
          <p:nvPr/>
        </p:nvSpPr>
        <p:spPr bwMode="auto">
          <a:xfrm>
            <a:off x="7477106" y="3865559"/>
            <a:ext cx="71437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68" name="Oval 355"/>
          <p:cNvSpPr>
            <a:spLocks noChangeArrowheads="1"/>
          </p:cNvSpPr>
          <p:nvPr/>
        </p:nvSpPr>
        <p:spPr bwMode="auto">
          <a:xfrm>
            <a:off x="7475518" y="4151309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69" name="Oval 356"/>
          <p:cNvSpPr>
            <a:spLocks noChangeArrowheads="1"/>
          </p:cNvSpPr>
          <p:nvPr/>
        </p:nvSpPr>
        <p:spPr bwMode="auto">
          <a:xfrm>
            <a:off x="7475518" y="4440234"/>
            <a:ext cx="71438" cy="730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10"/>
                            </p:stCondLst>
                            <p:childTnLst>
                              <p:par>
                                <p:cTn id="4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10"/>
                            </p:stCondLst>
                            <p:childTnLst>
                              <p:par>
                                <p:cTn id="5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10"/>
                            </p:stCondLst>
                            <p:childTnLst>
                              <p:par>
                                <p:cTn id="7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10"/>
                            </p:stCondLst>
                            <p:childTnLst>
                              <p:par>
                                <p:cTn id="8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10"/>
                            </p:stCondLst>
                            <p:childTnLst>
                              <p:par>
                                <p:cTn id="9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10"/>
                            </p:stCondLst>
                            <p:childTnLst>
                              <p:par>
                                <p:cTn id="10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10"/>
                            </p:stCondLst>
                            <p:childTnLst>
                              <p:par>
                                <p:cTn id="11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10"/>
                            </p:stCondLst>
                            <p:childTnLst>
                              <p:par>
                                <p:cTn id="12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910"/>
                            </p:stCondLst>
                            <p:childTnLst>
                              <p:par>
                                <p:cTn id="13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10"/>
                            </p:stCondLst>
                            <p:childTnLst>
                              <p:par>
                                <p:cTn id="14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110"/>
                            </p:stCondLst>
                            <p:childTnLst>
                              <p:par>
                                <p:cTn id="15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210"/>
                            </p:stCondLst>
                            <p:childTnLst>
                              <p:par>
                                <p:cTn id="16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310"/>
                            </p:stCondLst>
                            <p:childTnLst>
                              <p:par>
                                <p:cTn id="18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410"/>
                            </p:stCondLst>
                            <p:childTnLst>
                              <p:par>
                                <p:cTn id="19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510"/>
                            </p:stCondLst>
                            <p:childTnLst>
                              <p:par>
                                <p:cTn id="20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610"/>
                            </p:stCondLst>
                            <p:childTnLst>
                              <p:par>
                                <p:cTn id="21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710"/>
                            </p:stCondLst>
                            <p:childTnLst>
                              <p:par>
                                <p:cTn id="22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810"/>
                            </p:stCondLst>
                            <p:childTnLst>
                              <p:par>
                                <p:cTn id="23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910"/>
                            </p:stCondLst>
                            <p:childTnLst>
                              <p:par>
                                <p:cTn id="24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010"/>
                            </p:stCondLst>
                            <p:childTnLst>
                              <p:par>
                                <p:cTn id="25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2110"/>
                            </p:stCondLst>
                            <p:childTnLst>
                              <p:par>
                                <p:cTn id="26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2210"/>
                            </p:stCondLst>
                            <p:childTnLst>
                              <p:par>
                                <p:cTn id="27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2310"/>
                            </p:stCondLst>
                            <p:childTnLst>
                              <p:par>
                                <p:cTn id="29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2410"/>
                            </p:stCondLst>
                            <p:childTnLst>
                              <p:par>
                                <p:cTn id="30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2510"/>
                            </p:stCondLst>
                            <p:childTnLst>
                              <p:par>
                                <p:cTn id="31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2610"/>
                            </p:stCondLst>
                            <p:childTnLst>
                              <p:par>
                                <p:cTn id="32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2710"/>
                            </p:stCondLst>
                            <p:childTnLst>
                              <p:par>
                                <p:cTn id="33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810"/>
                            </p:stCondLst>
                            <p:childTnLst>
                              <p:par>
                                <p:cTn id="34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2910"/>
                            </p:stCondLst>
                            <p:childTnLst>
                              <p:par>
                                <p:cTn id="35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3010"/>
                            </p:stCondLst>
                            <p:childTnLst>
                              <p:par>
                                <p:cTn id="36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3110"/>
                            </p:stCondLst>
                            <p:childTnLst>
                              <p:par>
                                <p:cTn id="37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3210"/>
                            </p:stCondLst>
                            <p:childTnLst>
                              <p:par>
                                <p:cTn id="38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3310"/>
                            </p:stCondLst>
                            <p:childTnLst>
                              <p:par>
                                <p:cTn id="40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3410"/>
                            </p:stCondLst>
                            <p:childTnLst>
                              <p:par>
                                <p:cTn id="41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3510"/>
                            </p:stCondLst>
                            <p:childTnLst>
                              <p:par>
                                <p:cTn id="42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3610"/>
                            </p:stCondLst>
                            <p:childTnLst>
                              <p:par>
                                <p:cTn id="43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3710"/>
                            </p:stCondLst>
                            <p:childTnLst>
                              <p:par>
                                <p:cTn id="44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3810"/>
                            </p:stCondLst>
                            <p:childTnLst>
                              <p:par>
                                <p:cTn id="45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3910"/>
                            </p:stCondLst>
                            <p:childTnLst>
                              <p:par>
                                <p:cTn id="46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4010"/>
                            </p:stCondLst>
                            <p:childTnLst>
                              <p:par>
                                <p:cTn id="47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4110"/>
                            </p:stCondLst>
                            <p:childTnLst>
                              <p:par>
                                <p:cTn id="48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8" fill="hold">
                            <p:stCondLst>
                              <p:cond delay="4210"/>
                            </p:stCondLst>
                            <p:childTnLst>
                              <p:par>
                                <p:cTn id="49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4310"/>
                            </p:stCondLst>
                            <p:childTnLst>
                              <p:par>
                                <p:cTn id="51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4410"/>
                            </p:stCondLst>
                            <p:childTnLst>
                              <p:par>
                                <p:cTn id="52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1" fill="hold">
                            <p:stCondLst>
                              <p:cond delay="4510"/>
                            </p:stCondLst>
                            <p:childTnLst>
                              <p:par>
                                <p:cTn id="53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6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2" fill="hold">
                            <p:stCondLst>
                              <p:cond delay="4610"/>
                            </p:stCondLst>
                            <p:childTnLst>
                              <p:par>
                                <p:cTn id="54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4710"/>
                            </p:stCondLst>
                            <p:childTnLst>
                              <p:par>
                                <p:cTn id="55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4810"/>
                            </p:stCondLst>
                            <p:childTnLst>
                              <p:par>
                                <p:cTn id="56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5" fill="hold">
                            <p:stCondLst>
                              <p:cond delay="4910"/>
                            </p:stCondLst>
                            <p:childTnLst>
                              <p:par>
                                <p:cTn id="57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6" fill="hold">
                            <p:stCondLst>
                              <p:cond delay="5010"/>
                            </p:stCondLst>
                            <p:childTnLst>
                              <p:par>
                                <p:cTn id="58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1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0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3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Stacionarno strujanje fluida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Ono kod kojeg se brzine u svim točkama strujne cijevi ne mijenjaju.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Turbulentno strujanje fluida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Strujanje fluida iznad neke kritične brzine.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Jednadžba kontinuiteta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5924"/>
          </a:xfrm>
        </p:spPr>
        <p:txBody>
          <a:bodyPr/>
          <a:lstStyle/>
          <a:p>
            <a:r>
              <a:rPr lang="hr-HR" dirty="0"/>
              <a:t>Jednadžba koja pokazuje na koji način brzina strujanja fluida kroz cijev ovisi o presjeku cijevi.</a:t>
            </a:r>
          </a:p>
        </p:txBody>
      </p:sp>
      <p:sp>
        <p:nvSpPr>
          <p:cNvPr id="4" name="Arc 53"/>
          <p:cNvSpPr>
            <a:spLocks/>
          </p:cNvSpPr>
          <p:nvPr/>
        </p:nvSpPr>
        <p:spPr bwMode="auto">
          <a:xfrm>
            <a:off x="1214414" y="4500570"/>
            <a:ext cx="457200" cy="6858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19985 w 43200"/>
              <a:gd name="T3" fmla="*/ 60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297"/>
                  <a:pt x="8713" y="905"/>
                  <a:pt x="19985" y="60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297"/>
                  <a:pt x="8713" y="905"/>
                  <a:pt x="19985" y="60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5" name="Line 54"/>
          <p:cNvSpPr>
            <a:spLocks noChangeShapeType="1"/>
          </p:cNvSpPr>
          <p:nvPr/>
        </p:nvSpPr>
        <p:spPr bwMode="auto">
          <a:xfrm>
            <a:off x="1443014" y="4525970"/>
            <a:ext cx="0" cy="198437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6" name="Arc 56"/>
          <p:cNvSpPr>
            <a:spLocks/>
          </p:cNvSpPr>
          <p:nvPr/>
        </p:nvSpPr>
        <p:spPr bwMode="auto">
          <a:xfrm>
            <a:off x="1328714" y="4500570"/>
            <a:ext cx="457200" cy="6858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19215 w 43200"/>
              <a:gd name="T3" fmla="*/ 132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593"/>
                  <a:pt x="8275" y="1347"/>
                  <a:pt x="19215" y="132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593"/>
                  <a:pt x="8275" y="1347"/>
                  <a:pt x="19215" y="132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7" name="Arc 57"/>
          <p:cNvSpPr>
            <a:spLocks/>
          </p:cNvSpPr>
          <p:nvPr/>
        </p:nvSpPr>
        <p:spPr bwMode="auto">
          <a:xfrm>
            <a:off x="1671614" y="4500570"/>
            <a:ext cx="457200" cy="6858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19215 w 43200"/>
              <a:gd name="T3" fmla="*/ 132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593"/>
                  <a:pt x="8275" y="1347"/>
                  <a:pt x="19215" y="132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593"/>
                  <a:pt x="8275" y="1347"/>
                  <a:pt x="19215" y="132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8" name="Line 63"/>
          <p:cNvSpPr>
            <a:spLocks noChangeShapeType="1"/>
          </p:cNvSpPr>
          <p:nvPr/>
        </p:nvSpPr>
        <p:spPr bwMode="auto">
          <a:xfrm>
            <a:off x="1900214" y="4525970"/>
            <a:ext cx="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9" name="AutoShape 65"/>
          <p:cNvSpPr>
            <a:spLocks/>
          </p:cNvSpPr>
          <p:nvPr/>
        </p:nvSpPr>
        <p:spPr bwMode="auto">
          <a:xfrm rot="5512822">
            <a:off x="1684314" y="5224470"/>
            <a:ext cx="85725" cy="3429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10" name="AutoShape 66"/>
          <p:cNvSpPr>
            <a:spLocks/>
          </p:cNvSpPr>
          <p:nvPr/>
        </p:nvSpPr>
        <p:spPr bwMode="auto">
          <a:xfrm rot="5416060">
            <a:off x="3776640" y="4872044"/>
            <a:ext cx="146050" cy="701675"/>
          </a:xfrm>
          <a:prstGeom prst="rightBrace">
            <a:avLst>
              <a:gd name="adj1" fmla="val 40036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11" name="Rectangle 68"/>
          <p:cNvSpPr>
            <a:spLocks noChangeArrowheads="1"/>
          </p:cNvSpPr>
          <p:nvPr/>
        </p:nvSpPr>
        <p:spPr bwMode="auto">
          <a:xfrm>
            <a:off x="1214414" y="4502157"/>
            <a:ext cx="1257300" cy="720725"/>
          </a:xfrm>
          <a:prstGeom prst="rect">
            <a:avLst/>
          </a:prstGeom>
          <a:solidFill>
            <a:srgbClr val="CC99FF"/>
          </a:solidFill>
          <a:ln w="9525">
            <a:solidFill>
              <a:srgbClr val="CC99FF"/>
            </a:solidFill>
            <a:miter lim="800000"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12" name="Freeform 69"/>
          <p:cNvSpPr>
            <a:spLocks/>
          </p:cNvSpPr>
          <p:nvPr/>
        </p:nvSpPr>
        <p:spPr bwMode="auto">
          <a:xfrm>
            <a:off x="2471714" y="4502157"/>
            <a:ext cx="503238" cy="720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0" y="180"/>
              </a:cxn>
              <a:cxn ang="0">
                <a:pos x="900" y="900"/>
              </a:cxn>
              <a:cxn ang="0">
                <a:pos x="0" y="1080"/>
              </a:cxn>
              <a:cxn ang="0">
                <a:pos x="0" y="0"/>
              </a:cxn>
            </a:cxnLst>
            <a:rect l="0" t="0" r="r" b="b"/>
            <a:pathLst>
              <a:path w="900" h="1080">
                <a:moveTo>
                  <a:pt x="0" y="0"/>
                </a:moveTo>
                <a:lnTo>
                  <a:pt x="900" y="180"/>
                </a:lnTo>
                <a:lnTo>
                  <a:pt x="900" y="900"/>
                </a:lnTo>
                <a:lnTo>
                  <a:pt x="0" y="1080"/>
                </a:lnTo>
                <a:lnTo>
                  <a:pt x="0" y="0"/>
                </a:lnTo>
                <a:close/>
              </a:path>
            </a:pathLst>
          </a:custGeom>
          <a:solidFill>
            <a:srgbClr val="CC99FF"/>
          </a:solidFill>
          <a:ln w="9525">
            <a:solidFill>
              <a:srgbClr val="CC99FF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13" name="Arc 71"/>
          <p:cNvSpPr>
            <a:spLocks/>
          </p:cNvSpPr>
          <p:nvPr/>
        </p:nvSpPr>
        <p:spPr bwMode="auto">
          <a:xfrm>
            <a:off x="3335314" y="4646620"/>
            <a:ext cx="215900" cy="42703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19618 w 43200"/>
              <a:gd name="T3" fmla="*/ 91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438"/>
                  <a:pt x="8503" y="1115"/>
                  <a:pt x="19618" y="91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438"/>
                  <a:pt x="8503" y="1115"/>
                  <a:pt x="19618" y="91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14" name="Arc 72"/>
          <p:cNvSpPr>
            <a:spLocks/>
          </p:cNvSpPr>
          <p:nvPr/>
        </p:nvSpPr>
        <p:spPr bwMode="auto">
          <a:xfrm>
            <a:off x="1463652" y="4502157"/>
            <a:ext cx="287337" cy="7207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19618 w 43200"/>
              <a:gd name="T3" fmla="*/ 91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438"/>
                  <a:pt x="8503" y="1115"/>
                  <a:pt x="19618" y="91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438"/>
                  <a:pt x="8503" y="1115"/>
                  <a:pt x="19618" y="91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15" name="Line 75"/>
          <p:cNvSpPr>
            <a:spLocks noChangeShapeType="1"/>
          </p:cNvSpPr>
          <p:nvPr/>
        </p:nvSpPr>
        <p:spPr bwMode="auto">
          <a:xfrm>
            <a:off x="1900214" y="4502157"/>
            <a:ext cx="0" cy="457200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16" name="Rectangle 77"/>
          <p:cNvSpPr>
            <a:spLocks noChangeArrowheads="1"/>
          </p:cNvSpPr>
          <p:nvPr/>
        </p:nvSpPr>
        <p:spPr bwMode="auto">
          <a:xfrm>
            <a:off x="1463652" y="5365757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r>
              <a:rPr lang="hr-HR" sz="2400" i="1">
                <a:latin typeface="Times New Roman" pitchFamily="18" charset="0"/>
              </a:rPr>
              <a:t>t</a:t>
            </a:r>
          </a:p>
        </p:txBody>
      </p:sp>
      <p:sp>
        <p:nvSpPr>
          <p:cNvPr id="17" name="Rectangle 78"/>
          <p:cNvSpPr>
            <a:spLocks noChangeArrowheads="1"/>
          </p:cNvSpPr>
          <p:nvPr/>
        </p:nvSpPr>
        <p:spPr bwMode="auto">
          <a:xfrm>
            <a:off x="3624239" y="5222882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r>
              <a:rPr lang="hr-HR" sz="2400" i="1">
                <a:latin typeface="Times New Roman" pitchFamily="18" charset="0"/>
              </a:rPr>
              <a:t>t</a:t>
            </a:r>
          </a:p>
        </p:txBody>
      </p:sp>
      <p:sp>
        <p:nvSpPr>
          <p:cNvPr id="18" name="Rectangle 79"/>
          <p:cNvSpPr>
            <a:spLocks noChangeArrowheads="1"/>
          </p:cNvSpPr>
          <p:nvPr/>
        </p:nvSpPr>
        <p:spPr bwMode="auto">
          <a:xfrm>
            <a:off x="1319189" y="3997332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A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19" name="Rectangle 80"/>
          <p:cNvSpPr>
            <a:spLocks noChangeArrowheads="1"/>
          </p:cNvSpPr>
          <p:nvPr/>
        </p:nvSpPr>
        <p:spPr bwMode="auto">
          <a:xfrm>
            <a:off x="3263877" y="4141795"/>
            <a:ext cx="471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A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20" name="Arc 74"/>
          <p:cNvSpPr>
            <a:spLocks/>
          </p:cNvSpPr>
          <p:nvPr/>
        </p:nvSpPr>
        <p:spPr bwMode="auto">
          <a:xfrm>
            <a:off x="1463652" y="4502157"/>
            <a:ext cx="287337" cy="7207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19618 w 43200"/>
              <a:gd name="T3" fmla="*/ 91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438"/>
                  <a:pt x="8503" y="1115"/>
                  <a:pt x="19618" y="91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438"/>
                  <a:pt x="8503" y="1115"/>
                  <a:pt x="19618" y="91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grpSp>
        <p:nvGrpSpPr>
          <p:cNvPr id="21" name="Group 109"/>
          <p:cNvGrpSpPr>
            <a:grpSpLocks/>
          </p:cNvGrpSpPr>
          <p:nvPr/>
        </p:nvGrpSpPr>
        <p:grpSpPr bwMode="auto">
          <a:xfrm>
            <a:off x="2038327" y="4646620"/>
            <a:ext cx="1585912" cy="431800"/>
            <a:chOff x="1337" y="3385"/>
            <a:chExt cx="953" cy="272"/>
          </a:xfrm>
        </p:grpSpPr>
        <p:sp>
          <p:nvSpPr>
            <p:cNvPr id="22" name="Rectangle 67"/>
            <p:cNvSpPr>
              <a:spLocks noChangeArrowheads="1"/>
            </p:cNvSpPr>
            <p:nvPr/>
          </p:nvSpPr>
          <p:spPr bwMode="auto">
            <a:xfrm>
              <a:off x="1337" y="3385"/>
              <a:ext cx="908" cy="27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CC99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23" name="Arc 59"/>
            <p:cNvSpPr>
              <a:spLocks/>
            </p:cNvSpPr>
            <p:nvPr/>
          </p:nvSpPr>
          <p:spPr bwMode="auto">
            <a:xfrm>
              <a:off x="2154" y="3385"/>
              <a:ext cx="136" cy="26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19618 w 43200"/>
                <a:gd name="T3" fmla="*/ 91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438"/>
                    <a:pt x="8503" y="1115"/>
                    <a:pt x="19618" y="91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438"/>
                    <a:pt x="8503" y="1115"/>
                    <a:pt x="19618" y="91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24" name="Arc 85"/>
          <p:cNvSpPr>
            <a:spLocks/>
          </p:cNvSpPr>
          <p:nvPr/>
        </p:nvSpPr>
        <p:spPr bwMode="auto">
          <a:xfrm>
            <a:off x="1103289" y="4502157"/>
            <a:ext cx="215900" cy="7207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19618 w 43200"/>
              <a:gd name="T3" fmla="*/ 91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438"/>
                  <a:pt x="8503" y="1115"/>
                  <a:pt x="19618" y="91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438"/>
                  <a:pt x="8503" y="1115"/>
                  <a:pt x="19618" y="91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25" name="Line 100"/>
          <p:cNvSpPr>
            <a:spLocks noChangeShapeType="1"/>
          </p:cNvSpPr>
          <p:nvPr/>
        </p:nvSpPr>
        <p:spPr bwMode="auto">
          <a:xfrm>
            <a:off x="1247752" y="4502157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6" name="Line 101"/>
          <p:cNvSpPr>
            <a:spLocks noChangeShapeType="1"/>
          </p:cNvSpPr>
          <p:nvPr/>
        </p:nvSpPr>
        <p:spPr bwMode="auto">
          <a:xfrm>
            <a:off x="1247752" y="5222882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7" name="Line 102"/>
          <p:cNvSpPr>
            <a:spLocks noChangeShapeType="1"/>
          </p:cNvSpPr>
          <p:nvPr/>
        </p:nvSpPr>
        <p:spPr bwMode="auto">
          <a:xfrm flipV="1">
            <a:off x="2471714" y="5078420"/>
            <a:ext cx="5762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8" name="Line 103"/>
          <p:cNvSpPr>
            <a:spLocks noChangeShapeType="1"/>
          </p:cNvSpPr>
          <p:nvPr/>
        </p:nvSpPr>
        <p:spPr bwMode="auto">
          <a:xfrm>
            <a:off x="2471714" y="4502157"/>
            <a:ext cx="5762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9" name="Line 105"/>
          <p:cNvSpPr>
            <a:spLocks noChangeShapeType="1"/>
          </p:cNvSpPr>
          <p:nvPr/>
        </p:nvSpPr>
        <p:spPr bwMode="auto">
          <a:xfrm>
            <a:off x="3047977" y="4646620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30" name="Line 106"/>
          <p:cNvSpPr>
            <a:spLocks noChangeShapeType="1"/>
          </p:cNvSpPr>
          <p:nvPr/>
        </p:nvSpPr>
        <p:spPr bwMode="auto">
          <a:xfrm>
            <a:off x="3047977" y="5078420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31" name="Arc 76"/>
          <p:cNvSpPr>
            <a:spLocks/>
          </p:cNvSpPr>
          <p:nvPr/>
        </p:nvSpPr>
        <p:spPr bwMode="auto">
          <a:xfrm>
            <a:off x="1031852" y="4506920"/>
            <a:ext cx="209550" cy="71913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5845 w 25845"/>
              <a:gd name="T1" fmla="*/ 42779 h 43200"/>
              <a:gd name="T2" fmla="*/ 24927 w 25845"/>
              <a:gd name="T3" fmla="*/ 258 h 43200"/>
              <a:gd name="T4" fmla="*/ 21600 w 2584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845" h="43200" fill="none" extrusionOk="0">
                <a:moveTo>
                  <a:pt x="25844" y="42778"/>
                </a:moveTo>
                <a:cubicBezTo>
                  <a:pt x="24447" y="43058"/>
                  <a:pt x="23025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713" y="-1"/>
                  <a:pt x="23826" y="86"/>
                  <a:pt x="24927" y="257"/>
                </a:cubicBezTo>
              </a:path>
              <a:path w="25845" h="43200" stroke="0" extrusionOk="0">
                <a:moveTo>
                  <a:pt x="25844" y="42778"/>
                </a:moveTo>
                <a:cubicBezTo>
                  <a:pt x="24447" y="43058"/>
                  <a:pt x="23025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713" y="-1"/>
                  <a:pt x="23826" y="86"/>
                  <a:pt x="24927" y="257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32" name="Oval 108"/>
          <p:cNvSpPr>
            <a:spLocks noChangeArrowheads="1"/>
          </p:cNvSpPr>
          <p:nvPr/>
        </p:nvSpPr>
        <p:spPr bwMode="auto">
          <a:xfrm>
            <a:off x="4416402" y="4646620"/>
            <a:ext cx="2159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33" name="Oval 110"/>
          <p:cNvSpPr>
            <a:spLocks noChangeArrowheads="1"/>
          </p:cNvSpPr>
          <p:nvPr/>
        </p:nvSpPr>
        <p:spPr bwMode="auto">
          <a:xfrm>
            <a:off x="3408339" y="4646620"/>
            <a:ext cx="215900" cy="431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6143636" y="4572008"/>
            <a:ext cx="2071702" cy="52322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hr-HR" sz="2800" b="1" i="1" dirty="0">
                <a:latin typeface="Times New Roman" pitchFamily="18" charset="0"/>
              </a:rPr>
              <a:t>A</a:t>
            </a:r>
            <a:r>
              <a:rPr lang="hr-HR" sz="2800" b="1" i="1" baseline="-25000" dirty="0">
                <a:latin typeface="Times New Roman" pitchFamily="18" charset="0"/>
              </a:rPr>
              <a:t>1</a:t>
            </a:r>
            <a:r>
              <a:rPr lang="hr-HR" sz="2800" b="1" i="1" dirty="0">
                <a:latin typeface="Times New Roman" pitchFamily="18" charset="0"/>
              </a:rPr>
              <a:t>v</a:t>
            </a:r>
            <a:r>
              <a:rPr lang="hr-HR" sz="2800" b="1" i="1" baseline="-25000" dirty="0">
                <a:latin typeface="Times New Roman" pitchFamily="18" charset="0"/>
              </a:rPr>
              <a:t>1</a:t>
            </a:r>
            <a:r>
              <a:rPr lang="hr-HR" sz="2800" b="1" i="1" dirty="0">
                <a:latin typeface="Times New Roman" pitchFamily="18" charset="0"/>
              </a:rPr>
              <a:t> = A</a:t>
            </a:r>
            <a:r>
              <a:rPr lang="hr-HR" sz="2800" b="1" i="1" baseline="-25000" dirty="0">
                <a:latin typeface="Times New Roman" pitchFamily="18" charset="0"/>
              </a:rPr>
              <a:t>2</a:t>
            </a:r>
            <a:r>
              <a:rPr lang="hr-HR" sz="2800" b="1" i="1" dirty="0">
                <a:latin typeface="Times New Roman" pitchFamily="18" charset="0"/>
              </a:rPr>
              <a:t>v</a:t>
            </a:r>
            <a:r>
              <a:rPr lang="hr-HR" sz="2800" b="1" i="1" baseline="-25000" dirty="0">
                <a:latin typeface="Times New Roman" pitchFamily="18" charset="0"/>
              </a:rPr>
              <a:t>2</a:t>
            </a:r>
            <a:endParaRPr lang="hr-HR" sz="2800" b="1" i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00254 L 0.03941 0.0025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04624E-6 L 0.07882 -4.04624E-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 animBg="1"/>
      <p:bldP spid="20" grpId="1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468313" y="404813"/>
            <a:ext cx="8280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b="1" dirty="0"/>
              <a:t>Primjer: </a:t>
            </a:r>
            <a:r>
              <a:rPr lang="hr-HR" sz="2400" dirty="0"/>
              <a:t>Kroz širi dio horizontalne okrugle cijevi promjera 5 cm tekućina se giba brzinom 2 m s</a:t>
            </a:r>
            <a:r>
              <a:rPr lang="hr-HR" sz="2400" baseline="30000" dirty="0"/>
              <a:t>-1</a:t>
            </a:r>
            <a:r>
              <a:rPr lang="hr-HR" sz="2400" dirty="0"/>
              <a:t>.</a:t>
            </a:r>
          </a:p>
          <a:p>
            <a:r>
              <a:rPr lang="hr-HR" sz="2400" dirty="0"/>
              <a:t>Kolikom se brzinom tekućina giba užim dijelom te cijevi promjera 2 cm?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68313" y="2060575"/>
            <a:ext cx="1655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b="1"/>
              <a:t>Rješenje: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539750" y="3860800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539750" y="3860800"/>
            <a:ext cx="1223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r>
              <a:rPr lang="hr-HR" sz="2400" i="1">
                <a:latin typeface="Times New Roman" pitchFamily="18" charset="0"/>
              </a:rPr>
              <a:t> = ?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2771775" y="4067175"/>
            <a:ext cx="159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A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r>
              <a:rPr lang="hr-HR" sz="2400" i="1">
                <a:latin typeface="Times New Roman" pitchFamily="18" charset="0"/>
              </a:rPr>
              <a:t> = A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5916613" y="4859338"/>
            <a:ext cx="223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12,5 m s</a:t>
            </a:r>
            <a:r>
              <a:rPr lang="hr-HR" sz="2400" baseline="30000">
                <a:latin typeface="Times New Roman" pitchFamily="18" charset="0"/>
              </a:rPr>
              <a:t>-1</a:t>
            </a:r>
            <a:endParaRPr lang="hr-HR" sz="2400" i="1">
              <a:latin typeface="Times New Roman" pitchFamily="18" charset="0"/>
            </a:endParaRPr>
          </a:p>
        </p:txBody>
      </p:sp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2700338" y="4714875"/>
          <a:ext cx="2087562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939600" imgH="393480" progId="Equation.3">
                  <p:embed/>
                </p:oleObj>
              </mc:Choice>
              <mc:Fallback>
                <p:oleObj name="Equation" r:id="rId3" imgW="93960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714875"/>
                        <a:ext cx="2087562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539750" y="3357563"/>
            <a:ext cx="1439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d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2 cm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539750" y="2540000"/>
            <a:ext cx="1439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d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5 cm</a:t>
            </a:r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539750" y="2924175"/>
            <a:ext cx="1655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2 m s</a:t>
            </a:r>
            <a:r>
              <a:rPr lang="hr-HR" sz="2400" baseline="30000">
                <a:latin typeface="Times New Roman" pitchFamily="18" charset="0"/>
              </a:rPr>
              <a:t>-1</a:t>
            </a:r>
            <a:endParaRPr lang="hr-HR" sz="2400" i="1">
              <a:latin typeface="Times New Roman" pitchFamily="18" charset="0"/>
            </a:endParaRPr>
          </a:p>
        </p:txBody>
      </p:sp>
      <p:graphicFrame>
        <p:nvGraphicFramePr>
          <p:cNvPr id="6161" name="Object 17"/>
          <p:cNvGraphicFramePr>
            <a:graphicFrameLocks noChangeAspect="1"/>
          </p:cNvGraphicFramePr>
          <p:nvPr/>
        </p:nvGraphicFramePr>
        <p:xfrm>
          <a:off x="5219700" y="3749675"/>
          <a:ext cx="15113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5" imgW="812520" imgH="507960" progId="Equation.3">
                  <p:embed/>
                </p:oleObj>
              </mc:Choice>
              <mc:Fallback>
                <p:oleObj name="Equation" r:id="rId5" imgW="812520" imgH="507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749675"/>
                        <a:ext cx="1511300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2" name="Object 18"/>
          <p:cNvGraphicFramePr>
            <a:graphicFrameLocks noChangeAspect="1"/>
          </p:cNvGraphicFramePr>
          <p:nvPr/>
        </p:nvGraphicFramePr>
        <p:xfrm>
          <a:off x="6635750" y="3825875"/>
          <a:ext cx="201612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7" imgW="1143000" imgH="469800" progId="Equation.3">
                  <p:embed/>
                </p:oleObj>
              </mc:Choice>
              <mc:Fallback>
                <p:oleObj name="Equation" r:id="rId7" imgW="1143000" imgH="469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0" y="3825875"/>
                        <a:ext cx="2016125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150" grpId="0" animBg="1"/>
      <p:bldP spid="6151" grpId="0"/>
      <p:bldP spid="6152" grpId="0"/>
      <p:bldP spid="6155" grpId="0"/>
      <p:bldP spid="6158" grpId="0"/>
      <p:bldP spid="6159" grpId="0"/>
      <p:bldP spid="61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Bernoullijeva jednadžba</a:t>
            </a:r>
          </a:p>
        </p:txBody>
      </p:sp>
      <p:sp>
        <p:nvSpPr>
          <p:cNvPr id="4" name="Rectangle 41"/>
          <p:cNvSpPr>
            <a:spLocks noChangeArrowheads="1"/>
          </p:cNvSpPr>
          <p:nvPr/>
        </p:nvSpPr>
        <p:spPr bwMode="auto">
          <a:xfrm>
            <a:off x="5192703" y="2760662"/>
            <a:ext cx="685800" cy="719138"/>
          </a:xfrm>
          <a:prstGeom prst="rect">
            <a:avLst/>
          </a:prstGeom>
          <a:solidFill>
            <a:schemeClr val="accent1"/>
          </a:solidFill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H="1">
            <a:off x="5519728" y="2039937"/>
            <a:ext cx="0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>
            <a:off x="5878503" y="2039937"/>
            <a:ext cx="0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5519728" y="2184400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7391391" y="1968500"/>
            <a:ext cx="0" cy="628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8183553" y="1968500"/>
            <a:ext cx="0" cy="649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7369166" y="2178050"/>
            <a:ext cx="8001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11" name="Arc 30"/>
          <p:cNvSpPr>
            <a:spLocks/>
          </p:cNvSpPr>
          <p:nvPr/>
        </p:nvSpPr>
        <p:spPr bwMode="auto">
          <a:xfrm>
            <a:off x="4964103" y="2760662"/>
            <a:ext cx="252413" cy="71913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2959 w 23788"/>
              <a:gd name="T1" fmla="*/ 43157 h 43200"/>
              <a:gd name="T2" fmla="*/ 23788 w 23788"/>
              <a:gd name="T3" fmla="*/ 111 h 43200"/>
              <a:gd name="T4" fmla="*/ 21600 w 23788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788" h="43200" fill="none" extrusionOk="0">
                <a:moveTo>
                  <a:pt x="22959" y="43157"/>
                </a:moveTo>
                <a:cubicBezTo>
                  <a:pt x="22506" y="43185"/>
                  <a:pt x="22053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330" y="-1"/>
                  <a:pt x="23061" y="37"/>
                  <a:pt x="23787" y="111"/>
                </a:cubicBezTo>
              </a:path>
              <a:path w="23788" h="43200" stroke="0" extrusionOk="0">
                <a:moveTo>
                  <a:pt x="22959" y="43157"/>
                </a:moveTo>
                <a:cubicBezTo>
                  <a:pt x="22506" y="43185"/>
                  <a:pt x="22053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330" y="-1"/>
                  <a:pt x="23061" y="37"/>
                  <a:pt x="23787" y="111"/>
                </a:cubicBez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12" name="Rectangle 34"/>
          <p:cNvSpPr>
            <a:spLocks noChangeArrowheads="1"/>
          </p:cNvSpPr>
          <p:nvPr/>
        </p:nvSpPr>
        <p:spPr bwMode="auto">
          <a:xfrm>
            <a:off x="5834053" y="2760662"/>
            <a:ext cx="1485900" cy="7191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13" name="Line 35"/>
          <p:cNvSpPr>
            <a:spLocks noChangeShapeType="1"/>
          </p:cNvSpPr>
          <p:nvPr/>
        </p:nvSpPr>
        <p:spPr bwMode="auto">
          <a:xfrm>
            <a:off x="5535603" y="2760662"/>
            <a:ext cx="0" cy="3429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7391391" y="2903537"/>
            <a:ext cx="1116012" cy="4286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15" name="Line 42"/>
          <p:cNvSpPr>
            <a:spLocks noChangeShapeType="1"/>
          </p:cNvSpPr>
          <p:nvPr/>
        </p:nvSpPr>
        <p:spPr bwMode="auto">
          <a:xfrm>
            <a:off x="5878503" y="2760662"/>
            <a:ext cx="0" cy="2286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16" name="Rectangle 61"/>
          <p:cNvSpPr>
            <a:spLocks noChangeArrowheads="1"/>
          </p:cNvSpPr>
          <p:nvPr/>
        </p:nvSpPr>
        <p:spPr bwMode="auto">
          <a:xfrm>
            <a:off x="5421303" y="1536700"/>
            <a:ext cx="67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2400">
                <a:latin typeface="Times New Roman" pitchFamily="18" charset="0"/>
                <a:sym typeface="Symbol" pitchFamily="18" charset="2"/>
              </a:rPr>
              <a:t></a:t>
            </a:r>
            <a:r>
              <a:rPr lang="en-GB" sz="2400" i="1">
                <a:latin typeface="Times New Roman" pitchFamily="18" charset="0"/>
              </a:rPr>
              <a:t>s</a:t>
            </a:r>
            <a:r>
              <a:rPr lang="en-GB" sz="2400" i="1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hr-HR" sz="2400">
                <a:sym typeface="Symbol" pitchFamily="18" charset="2"/>
              </a:rPr>
              <a:t> </a:t>
            </a:r>
          </a:p>
        </p:txBody>
      </p:sp>
      <p:sp>
        <p:nvSpPr>
          <p:cNvPr id="17" name="Rectangle 62"/>
          <p:cNvSpPr>
            <a:spLocks noChangeArrowheads="1"/>
          </p:cNvSpPr>
          <p:nvPr/>
        </p:nvSpPr>
        <p:spPr bwMode="auto">
          <a:xfrm>
            <a:off x="7462828" y="1679575"/>
            <a:ext cx="67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2400">
                <a:latin typeface="Times New Roman" pitchFamily="18" charset="0"/>
                <a:sym typeface="Symbol" pitchFamily="18" charset="2"/>
              </a:rPr>
              <a:t></a:t>
            </a:r>
            <a:r>
              <a:rPr lang="en-GB" sz="2400" i="1">
                <a:latin typeface="Times New Roman" pitchFamily="18" charset="0"/>
              </a:rPr>
              <a:t>s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hr-HR" sz="2400">
                <a:sym typeface="Symbol" pitchFamily="18" charset="2"/>
              </a:rPr>
              <a:t> </a:t>
            </a:r>
          </a:p>
        </p:txBody>
      </p:sp>
      <p:sp>
        <p:nvSpPr>
          <p:cNvPr id="18" name="Rectangle 63"/>
          <p:cNvSpPr>
            <a:spLocks noChangeArrowheads="1"/>
          </p:cNvSpPr>
          <p:nvPr/>
        </p:nvSpPr>
        <p:spPr bwMode="auto">
          <a:xfrm>
            <a:off x="5230803" y="3408362"/>
            <a:ext cx="55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GB" sz="2400" i="1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hr-HR" sz="2400">
                <a:sym typeface="Symbol" pitchFamily="18" charset="2"/>
              </a:rPr>
              <a:t> </a:t>
            </a:r>
          </a:p>
        </p:txBody>
      </p:sp>
      <p:sp>
        <p:nvSpPr>
          <p:cNvPr id="19" name="Rectangle 64"/>
          <p:cNvSpPr>
            <a:spLocks noChangeArrowheads="1"/>
          </p:cNvSpPr>
          <p:nvPr/>
        </p:nvSpPr>
        <p:spPr bwMode="auto">
          <a:xfrm>
            <a:off x="7123103" y="3408362"/>
            <a:ext cx="55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hr-HR" sz="2400">
                <a:sym typeface="Symbol" pitchFamily="18" charset="2"/>
              </a:rPr>
              <a:t> </a:t>
            </a:r>
          </a:p>
        </p:txBody>
      </p:sp>
      <p:graphicFrame>
        <p:nvGraphicFramePr>
          <p:cNvPr id="20" name="Object 69"/>
          <p:cNvGraphicFramePr>
            <a:graphicFrameLocks noChangeAspect="1"/>
          </p:cNvGraphicFramePr>
          <p:nvPr/>
        </p:nvGraphicFramePr>
        <p:xfrm>
          <a:off x="5684828" y="3479800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177480" imgH="215640" progId="Equation.3">
                  <p:embed/>
                </p:oleObj>
              </mc:Choice>
              <mc:Fallback>
                <p:oleObj name="Equation" r:id="rId3" imgW="177480" imgH="215640" progId="Equation.3">
                  <p:embed/>
                  <p:pic>
                    <p:nvPicPr>
                      <p:cNvPr id="2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4828" y="3479800"/>
                        <a:ext cx="35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0"/>
          <p:cNvGraphicFramePr>
            <a:graphicFrameLocks noChangeAspect="1"/>
          </p:cNvGraphicFramePr>
          <p:nvPr/>
        </p:nvGraphicFramePr>
        <p:xfrm>
          <a:off x="7988291" y="3408362"/>
          <a:ext cx="38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5" imgW="190440" imgH="215640" progId="Equation.3">
                  <p:embed/>
                </p:oleObj>
              </mc:Choice>
              <mc:Fallback>
                <p:oleObj name="Equation" r:id="rId5" imgW="190440" imgH="215640" progId="Equation.3">
                  <p:embed/>
                  <p:pic>
                    <p:nvPicPr>
                      <p:cNvPr id="21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8291" y="3408362"/>
                        <a:ext cx="381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4"/>
          <p:cNvGraphicFramePr>
            <a:graphicFrameLocks noChangeAspect="1"/>
          </p:cNvGraphicFramePr>
          <p:nvPr/>
        </p:nvGraphicFramePr>
        <p:xfrm>
          <a:off x="695316" y="5133975"/>
          <a:ext cx="266382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7" imgW="1206360" imgH="393480" progId="Equation.3">
                  <p:embed/>
                </p:oleObj>
              </mc:Choice>
              <mc:Fallback>
                <p:oleObj name="Equation" r:id="rId7" imgW="1206360" imgH="393480" progId="Equation.3">
                  <p:embed/>
                  <p:pic>
                    <p:nvPicPr>
                      <p:cNvPr id="22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16" y="5133975"/>
                        <a:ext cx="2663825" cy="8683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75"/>
          <p:cNvSpPr>
            <a:spLocks noChangeArrowheads="1"/>
          </p:cNvSpPr>
          <p:nvPr/>
        </p:nvSpPr>
        <p:spPr bwMode="auto">
          <a:xfrm>
            <a:off x="261928" y="2038350"/>
            <a:ext cx="1668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tabLst>
                <a:tab pos="1352550" algn="l"/>
                <a:tab pos="1371600" algn="l"/>
                <a:tab pos="4448175" algn="l"/>
              </a:tabLst>
            </a:pPr>
            <a:r>
              <a:rPr lang="hr-HR" sz="2400" i="1">
                <a:latin typeface="Times New Roman" pitchFamily="18" charset="0"/>
              </a:rPr>
              <a:t>W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r>
              <a:rPr lang="hr-HR" sz="2400" i="1">
                <a:latin typeface="Times New Roman" pitchFamily="18" charset="0"/>
              </a:rPr>
              <a:t> = F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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</a:t>
            </a:r>
            <a:r>
              <a:rPr lang="hr-HR" sz="2400" i="1">
                <a:latin typeface="Times New Roman" pitchFamily="18" charset="0"/>
              </a:rPr>
              <a:t>s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1</a:t>
            </a:r>
            <a:endParaRPr lang="hr-HR" sz="2400">
              <a:latin typeface="Times New Roman" pitchFamily="18" charset="0"/>
            </a:endParaRPr>
          </a:p>
        </p:txBody>
      </p:sp>
      <p:sp>
        <p:nvSpPr>
          <p:cNvPr id="24" name="Rectangle 76"/>
          <p:cNvSpPr>
            <a:spLocks noChangeArrowheads="1"/>
          </p:cNvSpPr>
          <p:nvPr/>
        </p:nvSpPr>
        <p:spPr bwMode="auto">
          <a:xfrm>
            <a:off x="1774816" y="2038350"/>
            <a:ext cx="1643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tabLst>
                <a:tab pos="1352550" algn="l"/>
                <a:tab pos="1371600" algn="l"/>
                <a:tab pos="4448175" algn="l"/>
              </a:tabLst>
            </a:pPr>
            <a:r>
              <a:rPr lang="hr-HR" sz="2400" i="1">
                <a:latin typeface="Times New Roman" pitchFamily="18" charset="0"/>
                <a:sym typeface="Symbol" pitchFamily="18" charset="2"/>
              </a:rPr>
              <a:t>= p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 </a:t>
            </a:r>
            <a:r>
              <a:rPr lang="hr-HR" sz="2400" i="1">
                <a:latin typeface="Times New Roman" pitchFamily="18" charset="0"/>
              </a:rPr>
              <a:t>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</a:t>
            </a:r>
            <a:r>
              <a:rPr lang="hr-HR" sz="2400" i="1">
                <a:latin typeface="Times New Roman" pitchFamily="18" charset="0"/>
              </a:rPr>
              <a:t>s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1</a:t>
            </a:r>
            <a:endParaRPr lang="hr-HR" sz="2400">
              <a:latin typeface="Times New Roman" pitchFamily="18" charset="0"/>
            </a:endParaRPr>
          </a:p>
        </p:txBody>
      </p:sp>
      <p:sp>
        <p:nvSpPr>
          <p:cNvPr id="25" name="Rectangle 77"/>
          <p:cNvSpPr>
            <a:spLocks noChangeArrowheads="1"/>
          </p:cNvSpPr>
          <p:nvPr/>
        </p:nvSpPr>
        <p:spPr bwMode="auto">
          <a:xfrm>
            <a:off x="3286116" y="2038350"/>
            <a:ext cx="116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tabLst>
                <a:tab pos="1352550" algn="l"/>
                <a:tab pos="1371600" algn="l"/>
                <a:tab pos="4448175" algn="l"/>
              </a:tabLst>
            </a:pPr>
            <a:r>
              <a:rPr lang="hr-HR" sz="2400" i="1">
                <a:latin typeface="Times New Roman" pitchFamily="18" charset="0"/>
                <a:sym typeface="Symbol" pitchFamily="18" charset="2"/>
              </a:rPr>
              <a:t>= p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</a:t>
            </a:r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>
                <a:latin typeface="Times New Roman" pitchFamily="18" charset="0"/>
              </a:rPr>
              <a:t> </a:t>
            </a:r>
          </a:p>
        </p:txBody>
      </p:sp>
      <p:sp>
        <p:nvSpPr>
          <p:cNvPr id="26" name="Rectangle 78"/>
          <p:cNvSpPr>
            <a:spLocks noChangeArrowheads="1"/>
          </p:cNvSpPr>
          <p:nvPr/>
        </p:nvSpPr>
        <p:spPr bwMode="auto">
          <a:xfrm>
            <a:off x="228591" y="2613025"/>
            <a:ext cx="1770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tabLst>
                <a:tab pos="1352550" algn="l"/>
                <a:tab pos="1371600" algn="l"/>
                <a:tab pos="4448175" algn="l"/>
              </a:tabLst>
            </a:pPr>
            <a:r>
              <a:rPr lang="hr-HR" sz="2400" i="1">
                <a:latin typeface="Times New Roman" pitchFamily="18" charset="0"/>
              </a:rPr>
              <a:t>W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r>
              <a:rPr lang="hr-HR" sz="2400" i="1">
                <a:latin typeface="Times New Roman" pitchFamily="18" charset="0"/>
              </a:rPr>
              <a:t> = -F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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</a:t>
            </a:r>
            <a:r>
              <a:rPr lang="hr-HR" sz="2400" i="1">
                <a:latin typeface="Times New Roman" pitchFamily="18" charset="0"/>
              </a:rPr>
              <a:t>s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2</a:t>
            </a:r>
            <a:endParaRPr lang="hr-HR" sz="2400">
              <a:latin typeface="Times New Roman" pitchFamily="18" charset="0"/>
            </a:endParaRPr>
          </a:p>
        </p:txBody>
      </p:sp>
      <p:sp>
        <p:nvSpPr>
          <p:cNvPr id="27" name="Rectangle 79"/>
          <p:cNvSpPr>
            <a:spLocks noChangeArrowheads="1"/>
          </p:cNvSpPr>
          <p:nvPr/>
        </p:nvSpPr>
        <p:spPr bwMode="auto">
          <a:xfrm>
            <a:off x="1843078" y="2613025"/>
            <a:ext cx="182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tabLst>
                <a:tab pos="1352550" algn="l"/>
                <a:tab pos="1371600" algn="l"/>
                <a:tab pos="4448175" algn="l"/>
              </a:tabLst>
            </a:pPr>
            <a:r>
              <a:rPr lang="hr-HR" sz="2400" i="1">
                <a:latin typeface="Times New Roman" pitchFamily="18" charset="0"/>
                <a:sym typeface="Symbol" pitchFamily="18" charset="2"/>
              </a:rPr>
              <a:t>= - p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 </a:t>
            </a:r>
            <a:r>
              <a:rPr lang="hr-HR" sz="2400" i="1">
                <a:latin typeface="Times New Roman" pitchFamily="18" charset="0"/>
              </a:rPr>
              <a:t>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</a:t>
            </a:r>
            <a:r>
              <a:rPr lang="hr-HR" sz="2400" i="1">
                <a:latin typeface="Times New Roman" pitchFamily="18" charset="0"/>
              </a:rPr>
              <a:t>s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2</a:t>
            </a:r>
            <a:endParaRPr lang="hr-HR" sz="2400">
              <a:latin typeface="Times New Roman" pitchFamily="18" charset="0"/>
            </a:endParaRPr>
          </a:p>
        </p:txBody>
      </p:sp>
      <p:sp>
        <p:nvSpPr>
          <p:cNvPr id="28" name="Rectangle 80"/>
          <p:cNvSpPr>
            <a:spLocks noChangeArrowheads="1"/>
          </p:cNvSpPr>
          <p:nvPr/>
        </p:nvSpPr>
        <p:spPr bwMode="auto">
          <a:xfrm>
            <a:off x="3447243" y="2610793"/>
            <a:ext cx="12811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tabLst>
                <a:tab pos="1352550" algn="l"/>
                <a:tab pos="1371600" algn="l"/>
                <a:tab pos="4448175" algn="l"/>
              </a:tabLst>
            </a:pPr>
            <a:r>
              <a:rPr lang="hr-HR" sz="2400" i="1">
                <a:latin typeface="Times New Roman" pitchFamily="18" charset="0"/>
                <a:sym typeface="Symbol" pitchFamily="18" charset="2"/>
              </a:rPr>
              <a:t>= -p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</a:t>
            </a:r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>
                <a:latin typeface="Times New Roman" pitchFamily="18" charset="0"/>
              </a:rPr>
              <a:t> </a:t>
            </a:r>
          </a:p>
        </p:txBody>
      </p:sp>
      <p:sp>
        <p:nvSpPr>
          <p:cNvPr id="29" name="Rectangle 81"/>
          <p:cNvSpPr>
            <a:spLocks noChangeArrowheads="1"/>
          </p:cNvSpPr>
          <p:nvPr/>
        </p:nvSpPr>
        <p:spPr bwMode="auto">
          <a:xfrm>
            <a:off x="530216" y="3336925"/>
            <a:ext cx="2125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2400" i="1">
                <a:latin typeface="Times New Roman" pitchFamily="18" charset="0"/>
              </a:rPr>
              <a:t>W</a:t>
            </a:r>
            <a:r>
              <a:rPr lang="en-GB" sz="2400" i="1" baseline="-25000">
                <a:latin typeface="Times New Roman" pitchFamily="18" charset="0"/>
              </a:rPr>
              <a:t>1</a:t>
            </a:r>
            <a:r>
              <a:rPr lang="en-GB" sz="2400" i="1">
                <a:latin typeface="Times New Roman" pitchFamily="18" charset="0"/>
              </a:rPr>
              <a:t> + W</a:t>
            </a:r>
            <a:r>
              <a:rPr lang="en-GB" sz="2400" i="1" baseline="-25000">
                <a:latin typeface="Times New Roman" pitchFamily="18" charset="0"/>
              </a:rPr>
              <a:t>2</a:t>
            </a:r>
            <a:r>
              <a:rPr lang="en-GB" sz="2400" i="1">
                <a:latin typeface="Times New Roman" pitchFamily="18" charset="0"/>
              </a:rPr>
              <a:t> = </a:t>
            </a:r>
            <a:r>
              <a:rPr lang="en-GB" sz="2400">
                <a:latin typeface="Times New Roman" pitchFamily="18" charset="0"/>
                <a:sym typeface="Symbol" pitchFamily="18" charset="2"/>
              </a:rPr>
              <a:t></a:t>
            </a:r>
            <a:r>
              <a:rPr lang="en-GB" sz="2400" i="1">
                <a:latin typeface="Times New Roman" pitchFamily="18" charset="0"/>
              </a:rPr>
              <a:t>E</a:t>
            </a:r>
            <a:r>
              <a:rPr lang="en-GB" sz="2400" i="1" baseline="-25000">
                <a:latin typeface="Times New Roman" pitchFamily="18" charset="0"/>
                <a:sym typeface="Symbol" pitchFamily="18" charset="2"/>
              </a:rPr>
              <a:t>k</a:t>
            </a:r>
            <a:r>
              <a:rPr lang="hr-HR" sz="2400" baseline="-25000">
                <a:latin typeface="Times New Roman" pitchFamily="18" charset="0"/>
                <a:sym typeface="Symbol" pitchFamily="18" charset="2"/>
              </a:rPr>
              <a:t> </a:t>
            </a:r>
          </a:p>
        </p:txBody>
      </p:sp>
      <p:graphicFrame>
        <p:nvGraphicFramePr>
          <p:cNvPr id="30" name="Object 84"/>
          <p:cNvGraphicFramePr>
            <a:graphicFrameLocks noChangeAspect="1"/>
          </p:cNvGraphicFramePr>
          <p:nvPr/>
        </p:nvGraphicFramePr>
        <p:xfrm>
          <a:off x="338128" y="4052887"/>
          <a:ext cx="3313113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9" imgW="1778000" imgH="419100" progId="Equation.3">
                  <p:embed/>
                </p:oleObj>
              </mc:Choice>
              <mc:Fallback>
                <p:oleObj name="Equation" r:id="rId9" imgW="1778000" imgH="419100" progId="Equation.3">
                  <p:embed/>
                  <p:pic>
                    <p:nvPicPr>
                      <p:cNvPr id="3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28" y="4052887"/>
                        <a:ext cx="3313113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Line 85"/>
          <p:cNvSpPr>
            <a:spLocks noChangeShapeType="1"/>
          </p:cNvSpPr>
          <p:nvPr/>
        </p:nvSpPr>
        <p:spPr bwMode="auto">
          <a:xfrm>
            <a:off x="3722678" y="3981450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32" name="Rectangle 86"/>
          <p:cNvSpPr>
            <a:spLocks noChangeArrowheads="1"/>
          </p:cNvSpPr>
          <p:nvPr/>
        </p:nvSpPr>
        <p:spPr bwMode="auto">
          <a:xfrm>
            <a:off x="3722678" y="4197350"/>
            <a:ext cx="715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>
                <a:latin typeface="Times New Roman" pitchFamily="18" charset="0"/>
              </a:rPr>
              <a:t>: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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V</a:t>
            </a:r>
            <a:endParaRPr lang="hr-HR" sz="2400" i="1" baseline="-2500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33" name="Object 89"/>
          <p:cNvGraphicFramePr>
            <a:graphicFrameLocks noChangeAspect="1"/>
          </p:cNvGraphicFramePr>
          <p:nvPr/>
        </p:nvGraphicFramePr>
        <p:xfrm>
          <a:off x="5016491" y="5067300"/>
          <a:ext cx="59372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11" imgW="317362" imgH="418918" progId="Equation.3">
                  <p:embed/>
                </p:oleObj>
              </mc:Choice>
              <mc:Fallback>
                <p:oleObj name="Equation" r:id="rId11" imgW="317362" imgH="418918" progId="Equation.3">
                  <p:embed/>
                  <p:pic>
                    <p:nvPicPr>
                      <p:cNvPr id="33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491" y="5067300"/>
                        <a:ext cx="593725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90"/>
          <p:cNvSpPr>
            <a:spLocks noChangeArrowheads="1"/>
          </p:cNvSpPr>
          <p:nvPr/>
        </p:nvSpPr>
        <p:spPr bwMode="auto">
          <a:xfrm>
            <a:off x="5045066" y="4491037"/>
            <a:ext cx="2132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tabLst>
                <a:tab pos="1352550" algn="l"/>
                <a:tab pos="1371600" algn="l"/>
                <a:tab pos="4448175" algn="l"/>
              </a:tabLst>
            </a:pPr>
            <a:r>
              <a:rPr lang="hr-HR" sz="2400" i="1">
                <a:latin typeface="Times New Roman" pitchFamily="18" charset="0"/>
              </a:rPr>
              <a:t>p – </a:t>
            </a:r>
            <a:r>
              <a:rPr lang="hr-HR" sz="2400"/>
              <a:t>statički tlak</a:t>
            </a:r>
            <a:endParaRPr lang="hr-HR" sz="2400">
              <a:latin typeface="Times New Roman" pitchFamily="18" charset="0"/>
            </a:endParaRPr>
          </a:p>
        </p:txBody>
      </p:sp>
      <p:sp>
        <p:nvSpPr>
          <p:cNvPr id="35" name="Rectangle 91"/>
          <p:cNvSpPr>
            <a:spLocks noChangeArrowheads="1"/>
          </p:cNvSpPr>
          <p:nvPr/>
        </p:nvSpPr>
        <p:spPr bwMode="auto">
          <a:xfrm>
            <a:off x="5522903" y="5283200"/>
            <a:ext cx="2270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tabLst>
                <a:tab pos="1352550" algn="l"/>
                <a:tab pos="1371600" algn="l"/>
                <a:tab pos="4448175" algn="l"/>
              </a:tabLst>
            </a:pPr>
            <a:r>
              <a:rPr lang="hr-HR" sz="2400"/>
              <a:t>– dinamički tlak</a:t>
            </a:r>
            <a:endParaRPr lang="hr-HR" sz="2400">
              <a:latin typeface="Times New Roman" pitchFamily="18" charset="0"/>
            </a:endParaRPr>
          </a:p>
        </p:txBody>
      </p:sp>
      <p:graphicFrame>
        <p:nvGraphicFramePr>
          <p:cNvPr id="36" name="Object 92"/>
          <p:cNvGraphicFramePr>
            <a:graphicFrameLocks noChangeAspect="1"/>
          </p:cNvGraphicFramePr>
          <p:nvPr/>
        </p:nvGraphicFramePr>
        <p:xfrm>
          <a:off x="4943466" y="5859462"/>
          <a:ext cx="100806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13" imgW="533160" imgH="419040" progId="Equation.3">
                  <p:embed/>
                </p:oleObj>
              </mc:Choice>
              <mc:Fallback>
                <p:oleObj name="Equation" r:id="rId13" imgW="533160" imgH="419040" progId="Equation.3">
                  <p:embed/>
                  <p:pic>
                    <p:nvPicPr>
                      <p:cNvPr id="36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66" y="5859462"/>
                        <a:ext cx="1008062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93"/>
          <p:cNvSpPr>
            <a:spLocks noChangeArrowheads="1"/>
          </p:cNvSpPr>
          <p:nvPr/>
        </p:nvSpPr>
        <p:spPr bwMode="auto">
          <a:xfrm>
            <a:off x="6026141" y="6003925"/>
            <a:ext cx="2949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tabLst>
                <a:tab pos="1352550" algn="l"/>
                <a:tab pos="1371600" algn="l"/>
                <a:tab pos="4448175" algn="l"/>
              </a:tabLst>
            </a:pPr>
            <a:r>
              <a:rPr lang="hr-HR" sz="2400"/>
              <a:t>– hidrodinamički tlak</a:t>
            </a:r>
            <a:endParaRPr lang="hr-HR" sz="2400">
              <a:latin typeface="Times New Roman" pitchFamily="18" charset="0"/>
            </a:endParaRPr>
          </a:p>
        </p:txBody>
      </p:sp>
      <p:grpSp>
        <p:nvGrpSpPr>
          <p:cNvPr id="38" name="Group 97"/>
          <p:cNvGrpSpPr>
            <a:grpSpLocks/>
          </p:cNvGrpSpPr>
          <p:nvPr/>
        </p:nvGrpSpPr>
        <p:grpSpPr bwMode="auto">
          <a:xfrm>
            <a:off x="5303828" y="2760662"/>
            <a:ext cx="574675" cy="719138"/>
            <a:chOff x="431" y="2478"/>
            <a:chExt cx="362" cy="453"/>
          </a:xfrm>
        </p:grpSpPr>
        <p:sp>
          <p:nvSpPr>
            <p:cNvPr id="39" name="Rectangle 94"/>
            <p:cNvSpPr>
              <a:spLocks noChangeArrowheads="1"/>
            </p:cNvSpPr>
            <p:nvPr/>
          </p:nvSpPr>
          <p:spPr bwMode="auto">
            <a:xfrm>
              <a:off x="567" y="2478"/>
              <a:ext cx="226" cy="453"/>
            </a:xfrm>
            <a:prstGeom prst="rect">
              <a:avLst/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40" name="Arc 95"/>
            <p:cNvSpPr>
              <a:spLocks/>
            </p:cNvSpPr>
            <p:nvPr/>
          </p:nvSpPr>
          <p:spPr bwMode="auto">
            <a:xfrm>
              <a:off x="431" y="2478"/>
              <a:ext cx="288" cy="45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20615 w 43200"/>
                <a:gd name="T3" fmla="*/ 22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053"/>
                    <a:pt x="9080" y="548"/>
                    <a:pt x="20615" y="22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053"/>
                    <a:pt x="9080" y="548"/>
                    <a:pt x="20615" y="2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41" name="Line 45"/>
          <p:cNvSpPr>
            <a:spLocks noChangeShapeType="1"/>
          </p:cNvSpPr>
          <p:nvPr/>
        </p:nvSpPr>
        <p:spPr bwMode="auto">
          <a:xfrm>
            <a:off x="5180003" y="3479800"/>
            <a:ext cx="217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42" name="Line 46"/>
          <p:cNvSpPr>
            <a:spLocks noChangeShapeType="1"/>
          </p:cNvSpPr>
          <p:nvPr/>
        </p:nvSpPr>
        <p:spPr bwMode="auto">
          <a:xfrm>
            <a:off x="5192703" y="2760662"/>
            <a:ext cx="2198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43" name="Arc 44"/>
          <p:cNvSpPr>
            <a:spLocks/>
          </p:cNvSpPr>
          <p:nvPr/>
        </p:nvSpPr>
        <p:spPr bwMode="auto">
          <a:xfrm>
            <a:off x="7104053" y="2763837"/>
            <a:ext cx="457200" cy="71913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9071 w 43200"/>
              <a:gd name="T1" fmla="*/ 34301 h 43200"/>
              <a:gd name="T2" fmla="*/ 39275 w 43200"/>
              <a:gd name="T3" fmla="*/ 34016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9071" y="34301"/>
                </a:moveTo>
                <a:cubicBezTo>
                  <a:pt x="35006" y="39891"/>
                  <a:pt x="28512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6043"/>
                  <a:pt x="41829" y="30379"/>
                  <a:pt x="39274" y="34015"/>
                </a:cubicBezTo>
              </a:path>
              <a:path w="43200" h="43200" stroke="0" extrusionOk="0">
                <a:moveTo>
                  <a:pt x="39071" y="34301"/>
                </a:moveTo>
                <a:cubicBezTo>
                  <a:pt x="35006" y="39891"/>
                  <a:pt x="28512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6043"/>
                  <a:pt x="41829" y="30379"/>
                  <a:pt x="39274" y="34015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00FFFF"/>
          </a:solidFill>
          <a:ln w="9525">
            <a:noFill/>
            <a:prstDash val="dash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44" name="Line 67"/>
          <p:cNvSpPr>
            <a:spLocks noChangeShapeType="1"/>
          </p:cNvSpPr>
          <p:nvPr/>
        </p:nvSpPr>
        <p:spPr bwMode="auto">
          <a:xfrm>
            <a:off x="7340591" y="3335337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45" name="Oval 107"/>
          <p:cNvSpPr>
            <a:spLocks noChangeArrowheads="1"/>
          </p:cNvSpPr>
          <p:nvPr/>
        </p:nvSpPr>
        <p:spPr bwMode="auto">
          <a:xfrm>
            <a:off x="8399453" y="2903537"/>
            <a:ext cx="2159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46" name="Line 55"/>
          <p:cNvSpPr>
            <a:spLocks noChangeShapeType="1"/>
          </p:cNvSpPr>
          <p:nvPr/>
        </p:nvSpPr>
        <p:spPr bwMode="auto">
          <a:xfrm>
            <a:off x="5519728" y="3119437"/>
            <a:ext cx="5715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47" name="Rectangle 65"/>
          <p:cNvSpPr>
            <a:spLocks noChangeArrowheads="1"/>
          </p:cNvSpPr>
          <p:nvPr/>
        </p:nvSpPr>
        <p:spPr bwMode="auto">
          <a:xfrm>
            <a:off x="5756266" y="2663825"/>
            <a:ext cx="55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GB" sz="2400" i="1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hr-HR" sz="2400">
                <a:sym typeface="Symbol" pitchFamily="18" charset="2"/>
              </a:rPr>
              <a:t> </a:t>
            </a:r>
          </a:p>
        </p:txBody>
      </p:sp>
      <p:grpSp>
        <p:nvGrpSpPr>
          <p:cNvPr id="48" name="Group 98"/>
          <p:cNvGrpSpPr>
            <a:grpSpLocks/>
          </p:cNvGrpSpPr>
          <p:nvPr/>
        </p:nvGrpSpPr>
        <p:grpSpPr bwMode="auto">
          <a:xfrm>
            <a:off x="6548428" y="2905125"/>
            <a:ext cx="914400" cy="431800"/>
            <a:chOff x="1729" y="2550"/>
            <a:chExt cx="576" cy="288"/>
          </a:xfrm>
        </p:grpSpPr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1729" y="2550"/>
              <a:ext cx="504" cy="288"/>
            </a:xfrm>
            <a:prstGeom prst="rect">
              <a:avLst/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50" name="Arc 49"/>
            <p:cNvSpPr>
              <a:spLocks/>
            </p:cNvSpPr>
            <p:nvPr/>
          </p:nvSpPr>
          <p:spPr bwMode="auto">
            <a:xfrm>
              <a:off x="2161" y="2550"/>
              <a:ext cx="144" cy="2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20833 w 43200"/>
                <a:gd name="T3" fmla="*/ 14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969"/>
                    <a:pt x="9209" y="426"/>
                    <a:pt x="20832" y="13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969"/>
                    <a:pt x="9209" y="426"/>
                    <a:pt x="20832" y="1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51" name="Arc 102"/>
          <p:cNvSpPr>
            <a:spLocks/>
          </p:cNvSpPr>
          <p:nvPr/>
        </p:nvSpPr>
        <p:spPr bwMode="auto">
          <a:xfrm>
            <a:off x="7104053" y="2763837"/>
            <a:ext cx="407988" cy="715963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8648 w 38648"/>
              <a:gd name="T1" fmla="*/ 34863 h 43200"/>
              <a:gd name="T2" fmla="*/ 38581 w 38648"/>
              <a:gd name="T3" fmla="*/ 8251 h 43200"/>
              <a:gd name="T4" fmla="*/ 21600 w 38648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648" h="43200" fill="none" extrusionOk="0">
                <a:moveTo>
                  <a:pt x="38648" y="34863"/>
                </a:moveTo>
                <a:cubicBezTo>
                  <a:pt x="34556" y="40123"/>
                  <a:pt x="28264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8226" y="-1"/>
                  <a:pt x="34486" y="3041"/>
                  <a:pt x="38581" y="8250"/>
                </a:cubicBezTo>
              </a:path>
              <a:path w="38648" h="43200" stroke="0" extrusionOk="0">
                <a:moveTo>
                  <a:pt x="38648" y="34863"/>
                </a:moveTo>
                <a:cubicBezTo>
                  <a:pt x="34556" y="40123"/>
                  <a:pt x="28264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8226" y="-1"/>
                  <a:pt x="34486" y="3041"/>
                  <a:pt x="38581" y="8250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52" name="Line 52"/>
          <p:cNvSpPr>
            <a:spLocks noChangeShapeType="1"/>
          </p:cNvSpPr>
          <p:nvPr/>
        </p:nvSpPr>
        <p:spPr bwMode="auto">
          <a:xfrm>
            <a:off x="7364403" y="2903537"/>
            <a:ext cx="110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53" name="Arc 116"/>
          <p:cNvSpPr>
            <a:spLocks/>
          </p:cNvSpPr>
          <p:nvPr/>
        </p:nvSpPr>
        <p:spPr bwMode="auto">
          <a:xfrm>
            <a:off x="7104053" y="2760662"/>
            <a:ext cx="458788" cy="715963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7550 w 43200"/>
              <a:gd name="T1" fmla="*/ 7035 h 43200"/>
              <a:gd name="T2" fmla="*/ 37381 w 43200"/>
              <a:gd name="T3" fmla="*/ 6851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7550" y="7034"/>
                </a:moveTo>
                <a:cubicBezTo>
                  <a:pt x="41184" y="11014"/>
                  <a:pt x="43200" y="1621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7582" y="-1"/>
                  <a:pt x="33296" y="2480"/>
                  <a:pt x="37380" y="6851"/>
                </a:cubicBezTo>
              </a:path>
              <a:path w="43200" h="43200" stroke="0" extrusionOk="0">
                <a:moveTo>
                  <a:pt x="37550" y="7034"/>
                </a:moveTo>
                <a:cubicBezTo>
                  <a:pt x="41184" y="11014"/>
                  <a:pt x="43200" y="1621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7582" y="-1"/>
                  <a:pt x="33296" y="2480"/>
                  <a:pt x="37380" y="6851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54" name="Line 56"/>
          <p:cNvSpPr>
            <a:spLocks noChangeShapeType="1"/>
          </p:cNvSpPr>
          <p:nvPr/>
        </p:nvSpPr>
        <p:spPr bwMode="auto">
          <a:xfrm flipH="1">
            <a:off x="7031028" y="3119437"/>
            <a:ext cx="3429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55" name="Rectangle 71"/>
          <p:cNvSpPr>
            <a:spLocks noChangeArrowheads="1"/>
          </p:cNvSpPr>
          <p:nvPr/>
        </p:nvSpPr>
        <p:spPr bwMode="auto">
          <a:xfrm>
            <a:off x="6619866" y="2689225"/>
            <a:ext cx="55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hr-HR" sz="2400">
                <a:sym typeface="Symbol" pitchFamily="18" charset="2"/>
              </a:rPr>
              <a:t> </a:t>
            </a:r>
          </a:p>
        </p:txBody>
      </p:sp>
      <p:sp>
        <p:nvSpPr>
          <p:cNvPr id="56" name="Rectangle 119"/>
          <p:cNvSpPr>
            <a:spLocks noChangeArrowheads="1"/>
          </p:cNvSpPr>
          <p:nvPr/>
        </p:nvSpPr>
        <p:spPr bwMode="auto">
          <a:xfrm>
            <a:off x="568316" y="6035675"/>
            <a:ext cx="30861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tabLst>
                <a:tab pos="1352550" algn="l"/>
                <a:tab pos="1371600" algn="l"/>
                <a:tab pos="4448175" algn="l"/>
              </a:tabLst>
            </a:pPr>
            <a:r>
              <a:rPr lang="hr-HR" sz="2400"/>
              <a:t>Bernoullijeva jedn. za</a:t>
            </a:r>
          </a:p>
          <a:p>
            <a:pPr algn="ctr">
              <a:tabLst>
                <a:tab pos="1352550" algn="l"/>
                <a:tab pos="1371600" algn="l"/>
                <a:tab pos="4448175" algn="l"/>
              </a:tabLst>
            </a:pPr>
            <a:r>
              <a:rPr lang="hr-HR" sz="2400"/>
              <a:t>horizontalnu cijev</a:t>
            </a:r>
            <a:endParaRPr lang="hr-HR" sz="2400">
              <a:latin typeface="Times New Roman" pitchFamily="18" charset="0"/>
            </a:endParaRPr>
          </a:p>
        </p:txBody>
      </p:sp>
      <p:grpSp>
        <p:nvGrpSpPr>
          <p:cNvPr id="57" name="Group 123"/>
          <p:cNvGrpSpPr>
            <a:grpSpLocks/>
          </p:cNvGrpSpPr>
          <p:nvPr/>
        </p:nvGrpSpPr>
        <p:grpSpPr bwMode="auto">
          <a:xfrm>
            <a:off x="7246928" y="2905125"/>
            <a:ext cx="215900" cy="433387"/>
            <a:chOff x="4649" y="2614"/>
            <a:chExt cx="227" cy="273"/>
          </a:xfrm>
        </p:grpSpPr>
        <p:sp>
          <p:nvSpPr>
            <p:cNvPr id="58" name="Arc 121"/>
            <p:cNvSpPr>
              <a:spLocks/>
            </p:cNvSpPr>
            <p:nvPr/>
          </p:nvSpPr>
          <p:spPr bwMode="auto">
            <a:xfrm>
              <a:off x="4649" y="2614"/>
              <a:ext cx="106" cy="27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5110 w 25110"/>
                <a:gd name="T1" fmla="*/ 42913 h 43200"/>
                <a:gd name="T2" fmla="*/ 24007 w 25110"/>
                <a:gd name="T3" fmla="*/ 135 h 43200"/>
                <a:gd name="T4" fmla="*/ 21600 w 2511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10" h="43200" fill="none" extrusionOk="0">
                  <a:moveTo>
                    <a:pt x="25109" y="42912"/>
                  </a:moveTo>
                  <a:cubicBezTo>
                    <a:pt x="23949" y="43103"/>
                    <a:pt x="22775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404" y="-1"/>
                    <a:pt x="23207" y="44"/>
                    <a:pt x="24007" y="134"/>
                  </a:cubicBezTo>
                </a:path>
                <a:path w="25110" h="43200" stroke="0" extrusionOk="0">
                  <a:moveTo>
                    <a:pt x="25109" y="42912"/>
                  </a:moveTo>
                  <a:cubicBezTo>
                    <a:pt x="23949" y="43103"/>
                    <a:pt x="22775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404" y="-1"/>
                    <a:pt x="23207" y="44"/>
                    <a:pt x="24007" y="13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59" name="Arc 122"/>
            <p:cNvSpPr>
              <a:spLocks/>
            </p:cNvSpPr>
            <p:nvPr/>
          </p:nvSpPr>
          <p:spPr bwMode="auto">
            <a:xfrm>
              <a:off x="4740" y="2614"/>
              <a:ext cx="136" cy="271"/>
            </a:xfrm>
            <a:custGeom>
              <a:avLst/>
              <a:gdLst>
                <a:gd name="G0" fmla="+- 5210 0 0"/>
                <a:gd name="G1" fmla="+- 21600 0 0"/>
                <a:gd name="G2" fmla="+- 21600 0 0"/>
                <a:gd name="T0" fmla="*/ 0 w 26810"/>
                <a:gd name="T1" fmla="*/ 638 h 43200"/>
                <a:gd name="T2" fmla="*/ 1841 w 26810"/>
                <a:gd name="T3" fmla="*/ 42936 h 43200"/>
                <a:gd name="T4" fmla="*/ 5210 w 2681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810" h="43200" fill="none" extrusionOk="0">
                  <a:moveTo>
                    <a:pt x="-1" y="637"/>
                  </a:moveTo>
                  <a:cubicBezTo>
                    <a:pt x="1704" y="214"/>
                    <a:pt x="3453" y="-1"/>
                    <a:pt x="5210" y="0"/>
                  </a:cubicBezTo>
                  <a:cubicBezTo>
                    <a:pt x="17139" y="0"/>
                    <a:pt x="26810" y="9670"/>
                    <a:pt x="26810" y="21600"/>
                  </a:cubicBezTo>
                  <a:cubicBezTo>
                    <a:pt x="26810" y="33529"/>
                    <a:pt x="17139" y="43200"/>
                    <a:pt x="5210" y="43200"/>
                  </a:cubicBezTo>
                  <a:cubicBezTo>
                    <a:pt x="4081" y="43200"/>
                    <a:pt x="2955" y="43111"/>
                    <a:pt x="1841" y="42935"/>
                  </a:cubicBezTo>
                </a:path>
                <a:path w="26810" h="43200" stroke="0" extrusionOk="0">
                  <a:moveTo>
                    <a:pt x="-1" y="637"/>
                  </a:moveTo>
                  <a:cubicBezTo>
                    <a:pt x="1704" y="214"/>
                    <a:pt x="3453" y="-1"/>
                    <a:pt x="5210" y="0"/>
                  </a:cubicBezTo>
                  <a:cubicBezTo>
                    <a:pt x="17139" y="0"/>
                    <a:pt x="26810" y="9670"/>
                    <a:pt x="26810" y="21600"/>
                  </a:cubicBezTo>
                  <a:cubicBezTo>
                    <a:pt x="26810" y="33529"/>
                    <a:pt x="17139" y="43200"/>
                    <a:pt x="5210" y="43200"/>
                  </a:cubicBezTo>
                  <a:cubicBezTo>
                    <a:pt x="4081" y="43200"/>
                    <a:pt x="2955" y="43111"/>
                    <a:pt x="1841" y="42935"/>
                  </a:cubicBezTo>
                  <a:lnTo>
                    <a:pt x="521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923 0 " pathEditMode="relative" ptsTypes="AA">
                                      <p:cBhvr>
                                        <p:cTn id="6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923 0 " pathEditMode="relative" ptsTypes="AA">
                                      <p:cBhvr>
                                        <p:cTn id="7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923 0 " pathEditMode="relative" ptsTypes="AA">
                                      <p:cBhvr>
                                        <p:cTn id="7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2.31214E-6 L 0.09167 -2.31214E-6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941 0 " pathEditMode="relative" ptsTypes="AA">
                                      <p:cBhvr>
                                        <p:cTn id="7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941 0 " pathEditMode="relative" ptsTypes="AA">
                                      <p:cBhvr>
                                        <p:cTn id="7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941 0 " pathEditMode="relative" ptsTypes="AA">
                                      <p:cBhvr>
                                        <p:cTn id="8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941 0 " pathEditMode="relative" ptsTypes="AA">
                                      <p:cBhvr>
                                        <p:cTn id="8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87283E-6 L 0.09149 0.00023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0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4104E-6 L 0.0934 -0.00185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3" grpId="1" animBg="1"/>
      <p:bldP spid="13" grpId="2" animBg="1"/>
      <p:bldP spid="14" grpId="0" animBg="1"/>
      <p:bldP spid="15" grpId="0" animBg="1"/>
      <p:bldP spid="15" grpId="1" animBg="1"/>
      <p:bldP spid="15" grpId="2" animBg="1"/>
      <p:bldP spid="16" grpId="0"/>
      <p:bldP spid="17" grpId="0"/>
      <p:bldP spid="18" grpId="0"/>
      <p:bldP spid="19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1" grpId="0" animBg="1"/>
      <p:bldP spid="32" grpId="0"/>
      <p:bldP spid="34" grpId="0"/>
      <p:bldP spid="35" grpId="0"/>
      <p:bldP spid="37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6" grpId="1" animBg="1"/>
      <p:bldP spid="47" grpId="0"/>
      <p:bldP spid="47" grpId="1"/>
      <p:bldP spid="51" grpId="0" animBg="1"/>
      <p:bldP spid="52" grpId="0" animBg="1"/>
      <p:bldP spid="53" grpId="0" animBg="1"/>
      <p:bldP spid="54" grpId="0" animBg="1"/>
      <p:bldP spid="54" grpId="1" animBg="1"/>
      <p:bldP spid="55" grpId="0"/>
      <p:bldP spid="55" grpId="1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Bernoullijeva jednadžba</a:t>
            </a:r>
          </a:p>
        </p:txBody>
      </p:sp>
      <p:sp>
        <p:nvSpPr>
          <p:cNvPr id="4" name="Freeform 4"/>
          <p:cNvSpPr>
            <a:spLocks/>
          </p:cNvSpPr>
          <p:nvPr/>
        </p:nvSpPr>
        <p:spPr bwMode="auto">
          <a:xfrm>
            <a:off x="2857488" y="1928802"/>
            <a:ext cx="3657600" cy="1371600"/>
          </a:xfrm>
          <a:custGeom>
            <a:avLst/>
            <a:gdLst/>
            <a:ahLst/>
            <a:cxnLst>
              <a:cxn ang="0">
                <a:pos x="180" y="2160"/>
              </a:cxn>
              <a:cxn ang="0">
                <a:pos x="0" y="900"/>
              </a:cxn>
              <a:cxn ang="0">
                <a:pos x="5580" y="0"/>
              </a:cxn>
              <a:cxn ang="0">
                <a:pos x="5760" y="540"/>
              </a:cxn>
              <a:cxn ang="0">
                <a:pos x="180" y="2160"/>
              </a:cxn>
            </a:cxnLst>
            <a:rect l="0" t="0" r="r" b="b"/>
            <a:pathLst>
              <a:path w="5760" h="2160">
                <a:moveTo>
                  <a:pt x="180" y="2160"/>
                </a:moveTo>
                <a:lnTo>
                  <a:pt x="0" y="900"/>
                </a:lnTo>
                <a:lnTo>
                  <a:pt x="5580" y="0"/>
                </a:lnTo>
                <a:lnTo>
                  <a:pt x="5760" y="540"/>
                </a:lnTo>
                <a:lnTo>
                  <a:pt x="180" y="216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367900"/>
              </p:ext>
            </p:extLst>
          </p:nvPr>
        </p:nvGraphicFramePr>
        <p:xfrm>
          <a:off x="2568563" y="4808527"/>
          <a:ext cx="417671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3" imgW="2019240" imgH="393480" progId="Equation.3">
                  <p:embed/>
                </p:oleObj>
              </mc:Choice>
              <mc:Fallback>
                <p:oleObj name="Equation" r:id="rId3" imgW="2019240" imgH="393480" progId="Equation.3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63" y="4808527"/>
                        <a:ext cx="4176712" cy="812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360725" y="1857364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A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376850" y="1570027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A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920863" y="3225789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h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673838" y="3081327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h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 rot="20879391">
            <a:off x="6400788" y="1928802"/>
            <a:ext cx="114300" cy="3429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 rot="20878483">
            <a:off x="3543288" y="2384414"/>
            <a:ext cx="330200" cy="685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12" name="Arc 12"/>
          <p:cNvSpPr>
            <a:spLocks/>
          </p:cNvSpPr>
          <p:nvPr/>
        </p:nvSpPr>
        <p:spPr bwMode="auto">
          <a:xfrm rot="20914676">
            <a:off x="2913050" y="2484427"/>
            <a:ext cx="171450" cy="790575"/>
          </a:xfrm>
          <a:custGeom>
            <a:avLst/>
            <a:gdLst>
              <a:gd name="G0" fmla="+- 0 0 0"/>
              <a:gd name="G1" fmla="+- 21596 0 0"/>
              <a:gd name="G2" fmla="+- 21600 0 0"/>
              <a:gd name="T0" fmla="*/ 431 w 21600"/>
              <a:gd name="T1" fmla="*/ 0 h 42771"/>
              <a:gd name="T2" fmla="*/ 4264 w 21600"/>
              <a:gd name="T3" fmla="*/ 42771 h 42771"/>
              <a:gd name="T4" fmla="*/ 0 w 21600"/>
              <a:gd name="T5" fmla="*/ 21596 h 42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2771" fill="none" extrusionOk="0">
                <a:moveTo>
                  <a:pt x="430" y="0"/>
                </a:moveTo>
                <a:cubicBezTo>
                  <a:pt x="12190" y="234"/>
                  <a:pt x="21600" y="9834"/>
                  <a:pt x="21600" y="21596"/>
                </a:cubicBezTo>
                <a:cubicBezTo>
                  <a:pt x="21600" y="31881"/>
                  <a:pt x="14347" y="40740"/>
                  <a:pt x="4263" y="42770"/>
                </a:cubicBezTo>
              </a:path>
              <a:path w="21600" h="42771" stroke="0" extrusionOk="0">
                <a:moveTo>
                  <a:pt x="430" y="0"/>
                </a:moveTo>
                <a:cubicBezTo>
                  <a:pt x="12190" y="234"/>
                  <a:pt x="21600" y="9834"/>
                  <a:pt x="21600" y="21596"/>
                </a:cubicBezTo>
                <a:cubicBezTo>
                  <a:pt x="21600" y="31881"/>
                  <a:pt x="14347" y="40740"/>
                  <a:pt x="4263" y="42770"/>
                </a:cubicBezTo>
                <a:lnTo>
                  <a:pt x="0" y="21596"/>
                </a:lnTo>
                <a:close/>
              </a:path>
            </a:pathLst>
          </a:cu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13" name="Arc 13"/>
          <p:cNvSpPr>
            <a:spLocks/>
          </p:cNvSpPr>
          <p:nvPr/>
        </p:nvSpPr>
        <p:spPr bwMode="auto">
          <a:xfrm rot="20914676">
            <a:off x="2743188" y="2509827"/>
            <a:ext cx="260350" cy="8001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5845 w 32683"/>
              <a:gd name="T1" fmla="*/ 42779 h 43200"/>
              <a:gd name="T2" fmla="*/ 32683 w 32683"/>
              <a:gd name="T3" fmla="*/ 3060 h 43200"/>
              <a:gd name="T4" fmla="*/ 21600 w 32683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683" h="43200" fill="none" extrusionOk="0">
                <a:moveTo>
                  <a:pt x="25844" y="42778"/>
                </a:moveTo>
                <a:cubicBezTo>
                  <a:pt x="24447" y="43058"/>
                  <a:pt x="23025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5502" y="-1"/>
                  <a:pt x="29332" y="1057"/>
                  <a:pt x="32682" y="3060"/>
                </a:cubicBezTo>
              </a:path>
              <a:path w="32683" h="43200" stroke="0" extrusionOk="0">
                <a:moveTo>
                  <a:pt x="25844" y="42778"/>
                </a:moveTo>
                <a:cubicBezTo>
                  <a:pt x="24447" y="43058"/>
                  <a:pt x="23025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5502" y="-1"/>
                  <a:pt x="29332" y="1057"/>
                  <a:pt x="32682" y="3060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1943088" y="4100502"/>
            <a:ext cx="5029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2285988" y="2728902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400288" y="2728902"/>
            <a:ext cx="0" cy="1371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629388" y="2271702"/>
            <a:ext cx="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 rot="20862528">
            <a:off x="5449875" y="2073264"/>
            <a:ext cx="2159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5600688" y="2271702"/>
            <a:ext cx="1143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330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Equation</vt:lpstr>
      <vt:lpstr>Jednadžba kontinuiteta i Bernoullijeva jednadžba</vt:lpstr>
      <vt:lpstr>Protjecanje fluida</vt:lpstr>
      <vt:lpstr>Strujnice</vt:lpstr>
      <vt:lpstr>Stacionarno strujanje fluida</vt:lpstr>
      <vt:lpstr>Turbulentno strujanje fluida</vt:lpstr>
      <vt:lpstr>Jednadžba kontinuiteta</vt:lpstr>
      <vt:lpstr>PowerPoint Presentation</vt:lpstr>
      <vt:lpstr>Bernoullijeva jednadžba</vt:lpstr>
      <vt:lpstr>Bernoullijeva jednadžba</vt:lpstr>
      <vt:lpstr>PowerPoint Presentation</vt:lpstr>
      <vt:lpstr>PowerPoint Presentation</vt:lpstr>
      <vt:lpstr>Ponovimo...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Protjecanje fluida i jednadžba kontinuiteta</dc:title>
  <dc:creator>Vlatko</dc:creator>
  <cp:lastModifiedBy>Vlatko Vujnovac</cp:lastModifiedBy>
  <cp:revision>9</cp:revision>
  <dcterms:created xsi:type="dcterms:W3CDTF">2015-05-12T11:06:36Z</dcterms:created>
  <dcterms:modified xsi:type="dcterms:W3CDTF">2022-03-27T11:22:24Z</dcterms:modified>
</cp:coreProperties>
</file>