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9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789509-3348-45C1-90D5-060555094224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538E9A1-D992-47F1-AA7C-8DC9AFEA125E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3B1D-6D51-4EB2-B2EB-9660F23A0C61}" type="datetimeFigureOut">
              <a:rPr lang="sr-Latn-CS" smtClean="0"/>
              <a:pPr/>
              <a:t>20.9.2021.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68F3-8C58-499E-84A8-7F57B794C2B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Jednoliko pravocrtno gibanje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884" y="5857892"/>
            <a:ext cx="3128962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Jednoliko pravocrtno gibanje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Jednoliko pravocrtno gibanje je gibanje brzinom stalnog iznosa i smjera.</a:t>
            </a:r>
          </a:p>
          <a:p>
            <a:r>
              <a:rPr lang="hr-HR" dirty="0"/>
              <a:t>Brzina je u svakom trenutku jednaka srednjoj brzini.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/>
              <a:t>Jednoliko pravocrtno gibanje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11188" y="5084763"/>
            <a:ext cx="7561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dirty="0">
                <a:latin typeface="Arial" charset="0"/>
                <a:sym typeface="Symbol" pitchFamily="18" charset="2"/>
              </a:rPr>
              <a:t>Ako je tijelo do početnog trenutka prešlo put </a:t>
            </a:r>
            <a:r>
              <a:rPr lang="hr-HR" sz="2400" i="1" dirty="0">
                <a:sym typeface="Symbol" pitchFamily="18" charset="2"/>
              </a:rPr>
              <a:t>s</a:t>
            </a:r>
            <a:r>
              <a:rPr lang="hr-HR" sz="2400" i="1" baseline="-25000" dirty="0">
                <a:sym typeface="Symbol" pitchFamily="18" charset="2"/>
              </a:rPr>
              <a:t>0</a:t>
            </a:r>
            <a:r>
              <a:rPr lang="hr-HR" sz="2400" i="1" dirty="0">
                <a:latin typeface="Arial" charset="0"/>
                <a:sym typeface="Symbol" pitchFamily="18" charset="2"/>
              </a:rPr>
              <a:t> , </a:t>
            </a:r>
            <a:r>
              <a:rPr lang="hr-HR" sz="2400" dirty="0">
                <a:latin typeface="Arial" charset="0"/>
                <a:sym typeface="Symbol" pitchFamily="18" charset="2"/>
              </a:rPr>
              <a:t>tada je:</a:t>
            </a:r>
          </a:p>
        </p:txBody>
      </p:sp>
      <p:graphicFrame>
        <p:nvGraphicFramePr>
          <p:cNvPr id="3083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4300" y="3213100"/>
          <a:ext cx="711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68280" progId="Equation.3">
                  <p:embed/>
                </p:oleObj>
              </mc:Choice>
              <mc:Fallback>
                <p:oleObj name="Equation" r:id="rId2" imgW="33012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13100"/>
                        <a:ext cx="711200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3852863" y="436562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vt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635375" y="566102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s</a:t>
            </a:r>
            <a:r>
              <a:rPr lang="hr-HR" sz="2400" i="1" baseline="-25000">
                <a:sym typeface="Symbol" pitchFamily="18" charset="2"/>
              </a:rPr>
              <a:t>o</a:t>
            </a:r>
            <a:r>
              <a:rPr lang="hr-HR" sz="2400" i="1">
                <a:sym typeface="Symbol" pitchFamily="18" charset="2"/>
              </a:rPr>
              <a:t> + vt</a:t>
            </a: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3132138" y="1484313"/>
          <a:ext cx="27352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406080" progId="Equation.3">
                  <p:embed/>
                </p:oleObj>
              </mc:Choice>
              <mc:Fallback>
                <p:oleObj name="Equation" r:id="rId4" imgW="139680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484313"/>
                        <a:ext cx="27352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611188" y="2492375"/>
            <a:ext cx="613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>
                <a:latin typeface="Arial" charset="0"/>
              </a:rPr>
              <a:t>Za</a:t>
            </a:r>
            <a:r>
              <a:rPr lang="hr-HR" sz="2400" i="1" dirty="0">
                <a:latin typeface="Arial" charset="0"/>
              </a:rPr>
              <a:t> </a:t>
            </a:r>
            <a:r>
              <a:rPr lang="hr-HR" sz="2400" i="1" dirty="0"/>
              <a:t>t</a:t>
            </a:r>
            <a:r>
              <a:rPr lang="hr-HR" sz="2400" i="1" baseline="-25000" dirty="0"/>
              <a:t>1</a:t>
            </a:r>
            <a:r>
              <a:rPr lang="hr-HR" sz="2400" i="1" dirty="0"/>
              <a:t> = </a:t>
            </a:r>
            <a:r>
              <a:rPr lang="hr-HR" sz="2400" dirty="0"/>
              <a:t>0, </a:t>
            </a:r>
            <a:r>
              <a:rPr lang="hr-HR" sz="2400" i="1" dirty="0"/>
              <a:t>s</a:t>
            </a:r>
            <a:r>
              <a:rPr lang="hr-HR" sz="2400" i="1" baseline="-25000" dirty="0"/>
              <a:t>1</a:t>
            </a:r>
            <a:r>
              <a:rPr lang="hr-HR" sz="2400" i="1" dirty="0"/>
              <a:t> = </a:t>
            </a:r>
            <a:r>
              <a:rPr lang="hr-HR" sz="2400" dirty="0"/>
              <a:t>0, </a:t>
            </a:r>
            <a:r>
              <a:rPr lang="hr-HR" sz="2400" i="1" dirty="0"/>
              <a:t>t</a:t>
            </a:r>
            <a:r>
              <a:rPr lang="hr-HR" sz="2400" i="1" baseline="-25000" dirty="0"/>
              <a:t>2 </a:t>
            </a:r>
            <a:r>
              <a:rPr lang="hr-HR" sz="2400" dirty="0">
                <a:sym typeface="Symbol" pitchFamily="18" charset="2"/>
              </a:rPr>
              <a:t> </a:t>
            </a:r>
            <a:r>
              <a:rPr lang="hr-HR" sz="2400" i="1" dirty="0"/>
              <a:t>t, s</a:t>
            </a:r>
            <a:r>
              <a:rPr lang="hr-HR" sz="2400" i="1" baseline="-25000" dirty="0"/>
              <a:t>2</a:t>
            </a:r>
            <a:r>
              <a:rPr lang="hr-HR" sz="2400" i="1" dirty="0"/>
              <a:t> </a:t>
            </a:r>
            <a:r>
              <a:rPr lang="hr-HR" sz="2400" dirty="0">
                <a:sym typeface="Symbol" pitchFamily="18" charset="2"/>
              </a:rPr>
              <a:t> </a:t>
            </a:r>
            <a:r>
              <a:rPr lang="hr-HR" sz="2400" i="1" dirty="0">
                <a:sym typeface="Symbol" pitchFamily="18" charset="2"/>
              </a:rPr>
              <a:t>s</a:t>
            </a:r>
            <a:r>
              <a:rPr lang="hr-HR" sz="2400" i="1" dirty="0">
                <a:latin typeface="Arial" charset="0"/>
                <a:sym typeface="Symbol" pitchFamily="18" charset="2"/>
              </a:rPr>
              <a:t> </a:t>
            </a:r>
            <a:r>
              <a:rPr lang="hr-HR" sz="2400" dirty="0">
                <a:latin typeface="Arial" charset="0"/>
                <a:sym typeface="Symbol" pitchFamily="18" charset="2"/>
              </a:rPr>
              <a:t>možemo pisati: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611188" y="436562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dirty="0">
                <a:latin typeface="Arial" charset="0"/>
                <a:sym typeface="Symbol" pitchFamily="18" charset="2"/>
              </a:rPr>
              <a:t>odnosno: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86" grpId="0"/>
      <p:bldP spid="3087" grpId="0"/>
      <p:bldP spid="3093" grpId="0"/>
      <p:bldP spid="30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1" name="AutoShape 47"/>
          <p:cNvSpPr>
            <a:spLocks/>
          </p:cNvSpPr>
          <p:nvPr/>
        </p:nvSpPr>
        <p:spPr bwMode="auto">
          <a:xfrm>
            <a:off x="611188" y="2682875"/>
            <a:ext cx="73025" cy="1223963"/>
          </a:xfrm>
          <a:prstGeom prst="leftBrace">
            <a:avLst>
              <a:gd name="adj1" fmla="val 1396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323850" y="30432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/>
              <a:t>v</a:t>
            </a:r>
            <a:r>
              <a:rPr lang="hr-HR" sz="2400">
                <a:latin typeface="Arial" charset="0"/>
              </a:rPr>
              <a:t> </a:t>
            </a:r>
            <a:r>
              <a:rPr lang="hr-HR" sz="1000">
                <a:latin typeface="Arial" charset="0"/>
              </a:rPr>
              <a:t>                                                          </a:t>
            </a:r>
          </a:p>
        </p:txBody>
      </p:sp>
      <p:sp>
        <p:nvSpPr>
          <p:cNvPr id="6195" name="AutoShape 51"/>
          <p:cNvSpPr>
            <a:spLocks/>
          </p:cNvSpPr>
          <p:nvPr/>
        </p:nvSpPr>
        <p:spPr bwMode="auto">
          <a:xfrm rot="16200000">
            <a:off x="2267743" y="3402807"/>
            <a:ext cx="144463" cy="1295400"/>
          </a:xfrm>
          <a:prstGeom prst="leftBrace">
            <a:avLst>
              <a:gd name="adj1" fmla="val 747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2051050" y="40513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Arial" charset="0"/>
                <a:sym typeface="Symbol" pitchFamily="18" charset="2"/>
              </a:rPr>
              <a:t></a:t>
            </a:r>
            <a:r>
              <a:rPr lang="hr-HR" sz="2400" i="1">
                <a:sym typeface="Symbol" pitchFamily="18" charset="2"/>
              </a:rPr>
              <a:t>t</a:t>
            </a:r>
            <a:r>
              <a:rPr lang="hr-HR" sz="1000">
                <a:latin typeface="Arial" charset="0"/>
              </a:rPr>
              <a:t>                                                           </a:t>
            </a:r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>
            <a:off x="5435600" y="3906838"/>
            <a:ext cx="18732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075238" y="2179638"/>
            <a:ext cx="2998787" cy="2087562"/>
            <a:chOff x="3197" y="1373"/>
            <a:chExt cx="1889" cy="1315"/>
          </a:xfrm>
        </p:grpSpPr>
        <p:sp>
          <p:nvSpPr>
            <p:cNvPr id="6200" name="Line 56"/>
            <p:cNvSpPr>
              <a:spLocks noChangeShapeType="1"/>
            </p:cNvSpPr>
            <p:nvPr/>
          </p:nvSpPr>
          <p:spPr bwMode="auto">
            <a:xfrm>
              <a:off x="3424" y="1463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201" name="Line 57"/>
            <p:cNvSpPr>
              <a:spLocks noChangeShapeType="1"/>
            </p:cNvSpPr>
            <p:nvPr/>
          </p:nvSpPr>
          <p:spPr bwMode="auto">
            <a:xfrm>
              <a:off x="3424" y="2461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203" name="Rectangle 59"/>
            <p:cNvSpPr>
              <a:spLocks noChangeArrowheads="1"/>
            </p:cNvSpPr>
            <p:nvPr/>
          </p:nvSpPr>
          <p:spPr bwMode="auto">
            <a:xfrm>
              <a:off x="4876" y="2400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ym typeface="Symbol" pitchFamily="18" charset="2"/>
                </a:rPr>
                <a:t>t</a:t>
              </a:r>
              <a:r>
                <a:rPr lang="hr-HR" sz="2400"/>
                <a:t> </a:t>
              </a:r>
              <a:r>
                <a:rPr lang="hr-HR" sz="1000">
                  <a:latin typeface="Arial" charset="0"/>
                </a:rPr>
                <a:t>                                                          </a:t>
              </a:r>
            </a:p>
          </p:txBody>
        </p:sp>
        <p:sp>
          <p:nvSpPr>
            <p:cNvPr id="6204" name="Rectangle 60"/>
            <p:cNvSpPr>
              <a:spLocks noChangeArrowheads="1"/>
            </p:cNvSpPr>
            <p:nvPr/>
          </p:nvSpPr>
          <p:spPr bwMode="auto">
            <a:xfrm>
              <a:off x="3197" y="1373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/>
                <a:t>a</a:t>
              </a:r>
              <a:r>
                <a:rPr lang="hr-HR" sz="1000">
                  <a:latin typeface="Arial" charset="0"/>
                </a:rPr>
                <a:t>                                                     </a:t>
              </a:r>
            </a:p>
          </p:txBody>
        </p:sp>
      </p:grpSp>
      <p:sp>
        <p:nvSpPr>
          <p:cNvPr id="6206" name="Rectangle 62"/>
          <p:cNvSpPr>
            <a:spLocks noChangeArrowheads="1"/>
          </p:cNvSpPr>
          <p:nvPr/>
        </p:nvSpPr>
        <p:spPr bwMode="auto">
          <a:xfrm>
            <a:off x="5867400" y="1412875"/>
            <a:ext cx="1334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a</a:t>
            </a:r>
            <a:r>
              <a:rPr lang="hr-HR" sz="2400" i="1">
                <a:latin typeface="Arial" charset="0"/>
              </a:rPr>
              <a:t>,</a:t>
            </a:r>
            <a:r>
              <a:rPr lang="hr-HR" sz="2400" i="1"/>
              <a:t>t</a:t>
            </a:r>
            <a:r>
              <a:rPr lang="hr-HR" sz="2400" i="1">
                <a:latin typeface="Arial" charset="0"/>
              </a:rPr>
              <a:t> - graf</a:t>
            </a:r>
          </a:p>
        </p:txBody>
      </p:sp>
      <p:sp>
        <p:nvSpPr>
          <p:cNvPr id="6266" name="Rectangle 122"/>
          <p:cNvSpPr>
            <a:spLocks noChangeArrowheads="1"/>
          </p:cNvSpPr>
          <p:nvPr/>
        </p:nvSpPr>
        <p:spPr bwMode="auto">
          <a:xfrm>
            <a:off x="1692275" y="2636838"/>
            <a:ext cx="1295400" cy="1270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6267" name="Line 123"/>
          <p:cNvSpPr>
            <a:spLocks noChangeShapeType="1"/>
          </p:cNvSpPr>
          <p:nvPr/>
        </p:nvSpPr>
        <p:spPr bwMode="auto">
          <a:xfrm>
            <a:off x="1692275" y="26828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269" name="Rectangle 125"/>
          <p:cNvSpPr>
            <a:spLocks noChangeArrowheads="1"/>
          </p:cNvSpPr>
          <p:nvPr/>
        </p:nvSpPr>
        <p:spPr bwMode="auto">
          <a:xfrm>
            <a:off x="2051050" y="304323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s</a:t>
            </a:r>
            <a:r>
              <a:rPr lang="hr-HR" sz="2400"/>
              <a:t> </a:t>
            </a:r>
            <a:r>
              <a:rPr lang="hr-HR" sz="1000">
                <a:latin typeface="Arial" charset="0"/>
              </a:rPr>
              <a:t>                                                          </a:t>
            </a:r>
          </a:p>
        </p:txBody>
      </p:sp>
      <p:sp>
        <p:nvSpPr>
          <p:cNvPr id="6270" name="Line 126"/>
          <p:cNvSpPr>
            <a:spLocks noChangeShapeType="1"/>
          </p:cNvSpPr>
          <p:nvPr/>
        </p:nvSpPr>
        <p:spPr bwMode="auto">
          <a:xfrm>
            <a:off x="755650" y="2636838"/>
            <a:ext cx="27368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395288" y="2179638"/>
            <a:ext cx="3455987" cy="2184400"/>
            <a:chOff x="249" y="1373"/>
            <a:chExt cx="2177" cy="1376"/>
          </a:xfrm>
        </p:grpSpPr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476" y="14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6198" name="Rectangle 54"/>
            <p:cNvSpPr>
              <a:spLocks noChangeArrowheads="1"/>
            </p:cNvSpPr>
            <p:nvPr/>
          </p:nvSpPr>
          <p:spPr bwMode="auto">
            <a:xfrm>
              <a:off x="2200" y="2461"/>
              <a:ext cx="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ym typeface="Symbol" pitchFamily="18" charset="2"/>
                </a:rPr>
                <a:t>t</a:t>
              </a:r>
              <a:r>
                <a:rPr lang="hr-HR" sz="2400"/>
                <a:t> </a:t>
              </a:r>
              <a:r>
                <a:rPr lang="hr-HR" sz="1000">
                  <a:latin typeface="Arial" charset="0"/>
                </a:rPr>
                <a:t>                                                          </a:t>
              </a:r>
            </a:p>
          </p:txBody>
        </p:sp>
        <p:sp>
          <p:nvSpPr>
            <p:cNvPr id="6199" name="Rectangle 55"/>
            <p:cNvSpPr>
              <a:spLocks noChangeArrowheads="1"/>
            </p:cNvSpPr>
            <p:nvPr/>
          </p:nvSpPr>
          <p:spPr bwMode="auto">
            <a:xfrm>
              <a:off x="249" y="137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 i="1">
                  <a:sym typeface="Symbol" pitchFamily="18" charset="2"/>
                </a:rPr>
                <a:t>v</a:t>
              </a:r>
              <a:r>
                <a:rPr lang="hr-HR" sz="2400">
                  <a:latin typeface="Arial" charset="0"/>
                </a:rPr>
                <a:t> </a:t>
              </a:r>
              <a:r>
                <a:rPr lang="hr-HR" sz="1000">
                  <a:latin typeface="Arial" charset="0"/>
                </a:rPr>
                <a:t>                                                          </a:t>
              </a:r>
            </a:p>
          </p:txBody>
        </p:sp>
        <p:sp>
          <p:nvSpPr>
            <p:cNvPr id="6275" name="Line 131"/>
            <p:cNvSpPr>
              <a:spLocks noChangeShapeType="1"/>
            </p:cNvSpPr>
            <p:nvPr/>
          </p:nvSpPr>
          <p:spPr bwMode="auto">
            <a:xfrm>
              <a:off x="476" y="2461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6276" name="Rectangle 132"/>
          <p:cNvSpPr>
            <a:spLocks noChangeArrowheads="1"/>
          </p:cNvSpPr>
          <p:nvPr/>
        </p:nvSpPr>
        <p:spPr bwMode="auto">
          <a:xfrm>
            <a:off x="1042988" y="13414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v,t - </a:t>
            </a:r>
            <a:r>
              <a:rPr lang="hr-HR" sz="2400" i="1">
                <a:latin typeface="Arial" charset="0"/>
                <a:sym typeface="Symbol" pitchFamily="18" charset="2"/>
              </a:rPr>
              <a:t>graf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>
            <a:off x="2987675" y="26828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animBg="1"/>
      <p:bldP spid="6192" grpId="0"/>
      <p:bldP spid="6195" grpId="0" animBg="1"/>
      <p:bldP spid="6196" grpId="0"/>
      <p:bldP spid="6202" grpId="0" animBg="1"/>
      <p:bldP spid="6206" grpId="0"/>
      <p:bldP spid="6266" grpId="0" animBg="1"/>
      <p:bldP spid="6267" grpId="0" animBg="1"/>
      <p:bldP spid="6269" grpId="0"/>
      <p:bldP spid="6270" grpId="0" animBg="1"/>
      <p:bldP spid="6276" grpId="0"/>
      <p:bldP spid="61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843213" y="6284913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1000">
                <a:latin typeface="Arial" charset="0"/>
              </a:rPr>
              <a:t>   </a:t>
            </a:r>
            <a:r>
              <a:rPr lang="hr-HR" sz="2400"/>
              <a:t>0     1      2     3     4     5     6</a:t>
            </a:r>
            <a:r>
              <a:rPr lang="hr-HR" sz="1000"/>
              <a:t>     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3132138" y="3282950"/>
            <a:ext cx="3960812" cy="3025775"/>
            <a:chOff x="1973" y="2068"/>
            <a:chExt cx="2495" cy="190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973" y="3974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grpSp>
          <p:nvGrpSpPr>
            <p:cNvPr id="3" name="Group 161"/>
            <p:cNvGrpSpPr>
              <a:grpSpLocks/>
            </p:cNvGrpSpPr>
            <p:nvPr/>
          </p:nvGrpSpPr>
          <p:grpSpPr bwMode="auto">
            <a:xfrm>
              <a:off x="1973" y="2068"/>
              <a:ext cx="2024" cy="1906"/>
              <a:chOff x="1973" y="2068"/>
              <a:chExt cx="2024" cy="1906"/>
            </a:xfrm>
          </p:grpSpPr>
          <p:sp>
            <p:nvSpPr>
              <p:cNvPr id="25604" name="Line 4"/>
              <p:cNvSpPr>
                <a:spLocks noChangeShapeType="1"/>
              </p:cNvSpPr>
              <p:nvPr/>
            </p:nvSpPr>
            <p:spPr bwMode="auto">
              <a:xfrm>
                <a:off x="1973" y="2068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>
                <a:off x="2311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1973" y="3448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1973" y="3185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09" name="Line 9"/>
              <p:cNvSpPr>
                <a:spLocks noChangeShapeType="1"/>
              </p:cNvSpPr>
              <p:nvPr/>
            </p:nvSpPr>
            <p:spPr bwMode="auto">
              <a:xfrm>
                <a:off x="1973" y="3710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>
                <a:off x="2647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1" name="Line 11"/>
              <p:cNvSpPr>
                <a:spLocks noChangeShapeType="1"/>
              </p:cNvSpPr>
              <p:nvPr/>
            </p:nvSpPr>
            <p:spPr bwMode="auto">
              <a:xfrm>
                <a:off x="2984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322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/>
            </p:nvSpPr>
            <p:spPr bwMode="auto">
              <a:xfrm>
                <a:off x="3659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3997" y="2397"/>
                <a:ext cx="0" cy="1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1973" y="2923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1973" y="2659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973" y="2397"/>
                <a:ext cx="2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r-HR"/>
              </a:p>
            </p:txBody>
          </p:sp>
        </p:grpSp>
      </p:grp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3132138" y="5056188"/>
            <a:ext cx="3213100" cy="12525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V="1">
            <a:off x="3132138" y="3789363"/>
            <a:ext cx="3213100" cy="2503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123728" y="3141663"/>
            <a:ext cx="1008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r-HR" sz="2400" i="1" dirty="0"/>
              <a:t>s</a:t>
            </a:r>
            <a:r>
              <a:rPr lang="hr-HR" sz="2400" dirty="0"/>
              <a:t>/m</a:t>
            </a:r>
            <a:r>
              <a:rPr lang="hr-HR" sz="1000" dirty="0">
                <a:latin typeface="Arial" charset="0"/>
              </a:rPr>
              <a:t>                                                           </a:t>
            </a: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6588125" y="6259513"/>
            <a:ext cx="520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t</a:t>
            </a:r>
            <a:r>
              <a:rPr lang="hr-HR" sz="2400"/>
              <a:t>/s</a:t>
            </a:r>
          </a:p>
        </p:txBody>
      </p:sp>
      <p:sp>
        <p:nvSpPr>
          <p:cNvPr id="25677" name="Rectangle 77"/>
          <p:cNvSpPr>
            <a:spLocks noChangeArrowheads="1"/>
          </p:cNvSpPr>
          <p:nvPr/>
        </p:nvSpPr>
        <p:spPr bwMode="auto">
          <a:xfrm>
            <a:off x="323850" y="982663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</a:t>
            </a:r>
            <a:r>
              <a:rPr lang="hr-HR" sz="2400">
                <a:sym typeface="Symbol" pitchFamily="18" charset="2"/>
              </a:rPr>
              <a:t>(1 m s</a:t>
            </a:r>
            <a:r>
              <a:rPr lang="hr-HR" sz="2400" baseline="30000">
                <a:sym typeface="Symbol" pitchFamily="18" charset="2"/>
              </a:rPr>
              <a:t>-1</a:t>
            </a:r>
            <a:r>
              <a:rPr lang="hr-HR" sz="2400">
                <a:sym typeface="Symbol" pitchFamily="18" charset="2"/>
              </a:rPr>
              <a:t> ) </a:t>
            </a:r>
            <a:r>
              <a:rPr lang="hr-HR" sz="2400" i="1">
                <a:sym typeface="Symbol" pitchFamily="18" charset="2"/>
              </a:rPr>
              <a:t>t</a:t>
            </a:r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323850" y="206375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</a:t>
            </a:r>
            <a:r>
              <a:rPr lang="hr-HR" sz="2400">
                <a:sym typeface="Symbol" pitchFamily="18" charset="2"/>
              </a:rPr>
              <a:t>(2 m s</a:t>
            </a:r>
            <a:r>
              <a:rPr lang="hr-HR" sz="2400" baseline="30000">
                <a:sym typeface="Symbol" pitchFamily="18" charset="2"/>
              </a:rPr>
              <a:t>-1</a:t>
            </a:r>
            <a:r>
              <a:rPr lang="hr-HR" sz="2400">
                <a:sym typeface="Symbol" pitchFamily="18" charset="2"/>
              </a:rPr>
              <a:t> ) </a:t>
            </a:r>
            <a:r>
              <a:rPr lang="hr-HR" sz="2400" i="1">
                <a:sym typeface="Symbol" pitchFamily="18" charset="2"/>
              </a:rPr>
              <a:t>t</a:t>
            </a:r>
          </a:p>
        </p:txBody>
      </p:sp>
      <p:sp>
        <p:nvSpPr>
          <p:cNvPr id="25679" name="Rectangle 79"/>
          <p:cNvSpPr>
            <a:spLocks noChangeArrowheads="1"/>
          </p:cNvSpPr>
          <p:nvPr/>
        </p:nvSpPr>
        <p:spPr bwMode="auto">
          <a:xfrm>
            <a:off x="6372225" y="3522663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</a:t>
            </a:r>
            <a:r>
              <a:rPr lang="hr-HR" sz="2400">
                <a:sym typeface="Symbol" pitchFamily="18" charset="2"/>
              </a:rPr>
              <a:t>(2 m s</a:t>
            </a:r>
            <a:r>
              <a:rPr lang="hr-HR" sz="2400" baseline="30000">
                <a:sym typeface="Symbol" pitchFamily="18" charset="2"/>
              </a:rPr>
              <a:t>-1</a:t>
            </a:r>
            <a:r>
              <a:rPr lang="hr-HR" sz="2400">
                <a:sym typeface="Symbol" pitchFamily="18" charset="2"/>
              </a:rPr>
              <a:t> ) </a:t>
            </a:r>
            <a:r>
              <a:rPr lang="hr-HR" sz="2400" i="1">
                <a:sym typeface="Symbol" pitchFamily="18" charset="2"/>
              </a:rPr>
              <a:t>t</a:t>
            </a:r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>
            <a:off x="6372225" y="477202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s = </a:t>
            </a:r>
            <a:r>
              <a:rPr lang="hr-HR" sz="2400">
                <a:sym typeface="Symbol" pitchFamily="18" charset="2"/>
              </a:rPr>
              <a:t>(1 m s</a:t>
            </a:r>
            <a:r>
              <a:rPr lang="hr-HR" sz="2400" baseline="30000">
                <a:sym typeface="Symbol" pitchFamily="18" charset="2"/>
              </a:rPr>
              <a:t>-1</a:t>
            </a:r>
            <a:r>
              <a:rPr lang="hr-HR" sz="2400">
                <a:sym typeface="Symbol" pitchFamily="18" charset="2"/>
              </a:rPr>
              <a:t> ) </a:t>
            </a:r>
            <a:r>
              <a:rPr lang="hr-HR" sz="2400" i="1">
                <a:sym typeface="Symbol" pitchFamily="18" charset="2"/>
              </a:rPr>
              <a:t>t</a:t>
            </a:r>
          </a:p>
        </p:txBody>
      </p:sp>
      <p:sp>
        <p:nvSpPr>
          <p:cNvPr id="25697" name="Rectangle 97"/>
          <p:cNvSpPr>
            <a:spLocks noChangeArrowheads="1"/>
          </p:cNvSpPr>
          <p:nvPr/>
        </p:nvSpPr>
        <p:spPr bwMode="auto">
          <a:xfrm>
            <a:off x="7745413" y="1211263"/>
            <a:ext cx="7159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6</a:t>
            </a:r>
          </a:p>
        </p:txBody>
      </p:sp>
      <p:sp>
        <p:nvSpPr>
          <p:cNvPr id="25696" name="Rectangle 96"/>
          <p:cNvSpPr>
            <a:spLocks noChangeArrowheads="1"/>
          </p:cNvSpPr>
          <p:nvPr/>
        </p:nvSpPr>
        <p:spPr bwMode="auto">
          <a:xfrm>
            <a:off x="7031038" y="1211263"/>
            <a:ext cx="714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5</a:t>
            </a:r>
          </a:p>
        </p:txBody>
      </p:sp>
      <p:sp>
        <p:nvSpPr>
          <p:cNvPr id="25695" name="Rectangle 95"/>
          <p:cNvSpPr>
            <a:spLocks noChangeArrowheads="1"/>
          </p:cNvSpPr>
          <p:nvPr/>
        </p:nvSpPr>
        <p:spPr bwMode="auto">
          <a:xfrm>
            <a:off x="6313488" y="1211263"/>
            <a:ext cx="7175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4</a:t>
            </a:r>
          </a:p>
        </p:txBody>
      </p:sp>
      <p:sp>
        <p:nvSpPr>
          <p:cNvPr id="25694" name="Rectangle 94"/>
          <p:cNvSpPr>
            <a:spLocks noChangeArrowheads="1"/>
          </p:cNvSpPr>
          <p:nvPr/>
        </p:nvSpPr>
        <p:spPr bwMode="auto">
          <a:xfrm>
            <a:off x="5597525" y="1211263"/>
            <a:ext cx="7159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3</a:t>
            </a:r>
          </a:p>
        </p:txBody>
      </p:sp>
      <p:sp>
        <p:nvSpPr>
          <p:cNvPr id="25693" name="Rectangle 93"/>
          <p:cNvSpPr>
            <a:spLocks noChangeArrowheads="1"/>
          </p:cNvSpPr>
          <p:nvPr/>
        </p:nvSpPr>
        <p:spPr bwMode="auto">
          <a:xfrm>
            <a:off x="4881563" y="1211263"/>
            <a:ext cx="71596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2</a:t>
            </a:r>
          </a:p>
        </p:txBody>
      </p:sp>
      <p:sp>
        <p:nvSpPr>
          <p:cNvPr id="25692" name="Rectangle 92"/>
          <p:cNvSpPr>
            <a:spLocks noChangeArrowheads="1"/>
          </p:cNvSpPr>
          <p:nvPr/>
        </p:nvSpPr>
        <p:spPr bwMode="auto">
          <a:xfrm>
            <a:off x="4167188" y="1211263"/>
            <a:ext cx="714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1</a:t>
            </a:r>
          </a:p>
        </p:txBody>
      </p:sp>
      <p:sp>
        <p:nvSpPr>
          <p:cNvPr id="25691" name="Rectangle 91"/>
          <p:cNvSpPr>
            <a:spLocks noChangeArrowheads="1"/>
          </p:cNvSpPr>
          <p:nvPr/>
        </p:nvSpPr>
        <p:spPr bwMode="auto">
          <a:xfrm>
            <a:off x="3451225" y="1211263"/>
            <a:ext cx="7159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0</a:t>
            </a:r>
          </a:p>
        </p:txBody>
      </p:sp>
      <p:sp>
        <p:nvSpPr>
          <p:cNvPr id="25690" name="Rectangle 90"/>
          <p:cNvSpPr>
            <a:spLocks noChangeArrowheads="1"/>
          </p:cNvSpPr>
          <p:nvPr/>
        </p:nvSpPr>
        <p:spPr bwMode="auto">
          <a:xfrm>
            <a:off x="2555875" y="1211263"/>
            <a:ext cx="8953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i="1"/>
              <a:t> s/</a:t>
            </a:r>
            <a:r>
              <a:rPr lang="hr-HR" sz="2400"/>
              <a:t>m</a:t>
            </a:r>
            <a:endParaRPr lang="hr-HR" sz="2400" i="1"/>
          </a:p>
        </p:txBody>
      </p:sp>
      <p:sp>
        <p:nvSpPr>
          <p:cNvPr id="25689" name="Rectangle 89"/>
          <p:cNvSpPr>
            <a:spLocks noChangeArrowheads="1"/>
          </p:cNvSpPr>
          <p:nvPr/>
        </p:nvSpPr>
        <p:spPr bwMode="auto">
          <a:xfrm>
            <a:off x="7745413" y="693738"/>
            <a:ext cx="715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6</a:t>
            </a:r>
          </a:p>
        </p:txBody>
      </p:sp>
      <p:sp>
        <p:nvSpPr>
          <p:cNvPr id="25688" name="Rectangle 88"/>
          <p:cNvSpPr>
            <a:spLocks noChangeArrowheads="1"/>
          </p:cNvSpPr>
          <p:nvPr/>
        </p:nvSpPr>
        <p:spPr bwMode="auto">
          <a:xfrm>
            <a:off x="7031038" y="693738"/>
            <a:ext cx="714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5</a:t>
            </a:r>
          </a:p>
        </p:txBody>
      </p:sp>
      <p:sp>
        <p:nvSpPr>
          <p:cNvPr id="25687" name="Rectangle 87"/>
          <p:cNvSpPr>
            <a:spLocks noChangeArrowheads="1"/>
          </p:cNvSpPr>
          <p:nvPr/>
        </p:nvSpPr>
        <p:spPr bwMode="auto">
          <a:xfrm>
            <a:off x="6313488" y="693738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4</a:t>
            </a:r>
          </a:p>
        </p:txBody>
      </p:sp>
      <p:sp>
        <p:nvSpPr>
          <p:cNvPr id="25686" name="Rectangle 86"/>
          <p:cNvSpPr>
            <a:spLocks noChangeArrowheads="1"/>
          </p:cNvSpPr>
          <p:nvPr/>
        </p:nvSpPr>
        <p:spPr bwMode="auto">
          <a:xfrm>
            <a:off x="5597525" y="693738"/>
            <a:ext cx="71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3</a:t>
            </a:r>
          </a:p>
        </p:txBody>
      </p:sp>
      <p:sp>
        <p:nvSpPr>
          <p:cNvPr id="25685" name="Rectangle 85"/>
          <p:cNvSpPr>
            <a:spLocks noChangeArrowheads="1"/>
          </p:cNvSpPr>
          <p:nvPr/>
        </p:nvSpPr>
        <p:spPr bwMode="auto">
          <a:xfrm>
            <a:off x="4881563" y="693738"/>
            <a:ext cx="715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2</a:t>
            </a:r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4167188" y="693738"/>
            <a:ext cx="714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1</a:t>
            </a:r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451225" y="693738"/>
            <a:ext cx="71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0</a:t>
            </a:r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2555875" y="693738"/>
            <a:ext cx="895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800" i="1"/>
              <a:t>  </a:t>
            </a:r>
            <a:r>
              <a:rPr lang="hr-HR" sz="2400" i="1"/>
              <a:t>t/</a:t>
            </a:r>
            <a:r>
              <a:rPr lang="hr-HR" sz="2400"/>
              <a:t>s</a:t>
            </a:r>
          </a:p>
        </p:txBody>
      </p: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2555875" y="693738"/>
            <a:ext cx="5905500" cy="973137"/>
            <a:chOff x="1610" y="437"/>
            <a:chExt cx="3720" cy="613"/>
          </a:xfrm>
        </p:grpSpPr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>
              <a:off x="1610" y="437"/>
              <a:ext cx="3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699" name="Line 99"/>
            <p:cNvSpPr>
              <a:spLocks noChangeShapeType="1"/>
            </p:cNvSpPr>
            <p:nvPr/>
          </p:nvSpPr>
          <p:spPr bwMode="auto">
            <a:xfrm>
              <a:off x="1610" y="763"/>
              <a:ext cx="3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>
              <a:off x="1610" y="1050"/>
              <a:ext cx="3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>
              <a:off x="1610" y="437"/>
              <a:ext cx="0" cy="6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2" name="Line 102"/>
            <p:cNvSpPr>
              <a:spLocks noChangeShapeType="1"/>
            </p:cNvSpPr>
            <p:nvPr/>
          </p:nvSpPr>
          <p:spPr bwMode="auto">
            <a:xfrm>
              <a:off x="2174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3" name="Line 103"/>
            <p:cNvSpPr>
              <a:spLocks noChangeShapeType="1"/>
            </p:cNvSpPr>
            <p:nvPr/>
          </p:nvSpPr>
          <p:spPr bwMode="auto">
            <a:xfrm>
              <a:off x="2625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4" name="Line 104"/>
            <p:cNvSpPr>
              <a:spLocks noChangeShapeType="1"/>
            </p:cNvSpPr>
            <p:nvPr/>
          </p:nvSpPr>
          <p:spPr bwMode="auto">
            <a:xfrm>
              <a:off x="3075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5" name="Line 105"/>
            <p:cNvSpPr>
              <a:spLocks noChangeShapeType="1"/>
            </p:cNvSpPr>
            <p:nvPr/>
          </p:nvSpPr>
          <p:spPr bwMode="auto">
            <a:xfrm>
              <a:off x="3526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6" name="Line 106"/>
            <p:cNvSpPr>
              <a:spLocks noChangeShapeType="1"/>
            </p:cNvSpPr>
            <p:nvPr/>
          </p:nvSpPr>
          <p:spPr bwMode="auto">
            <a:xfrm>
              <a:off x="3977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7" name="Line 107"/>
            <p:cNvSpPr>
              <a:spLocks noChangeShapeType="1"/>
            </p:cNvSpPr>
            <p:nvPr/>
          </p:nvSpPr>
          <p:spPr bwMode="auto">
            <a:xfrm>
              <a:off x="4429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8" name="Line 108"/>
            <p:cNvSpPr>
              <a:spLocks noChangeShapeType="1"/>
            </p:cNvSpPr>
            <p:nvPr/>
          </p:nvSpPr>
          <p:spPr bwMode="auto">
            <a:xfrm>
              <a:off x="4879" y="437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09" name="Line 109"/>
            <p:cNvSpPr>
              <a:spLocks noChangeShapeType="1"/>
            </p:cNvSpPr>
            <p:nvPr/>
          </p:nvSpPr>
          <p:spPr bwMode="auto">
            <a:xfrm>
              <a:off x="5330" y="437"/>
              <a:ext cx="0" cy="6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5720" name="Rectangle 120"/>
          <p:cNvSpPr>
            <a:spLocks noChangeArrowheads="1"/>
          </p:cNvSpPr>
          <p:nvPr/>
        </p:nvSpPr>
        <p:spPr bwMode="auto">
          <a:xfrm>
            <a:off x="7745413" y="2435225"/>
            <a:ext cx="71596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12</a:t>
            </a:r>
          </a:p>
        </p:txBody>
      </p:sp>
      <p:sp>
        <p:nvSpPr>
          <p:cNvPr id="25721" name="Rectangle 121"/>
          <p:cNvSpPr>
            <a:spLocks noChangeArrowheads="1"/>
          </p:cNvSpPr>
          <p:nvPr/>
        </p:nvSpPr>
        <p:spPr bwMode="auto">
          <a:xfrm>
            <a:off x="7031038" y="2435225"/>
            <a:ext cx="7143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10</a:t>
            </a:r>
          </a:p>
        </p:txBody>
      </p:sp>
      <p:sp>
        <p:nvSpPr>
          <p:cNvPr id="25722" name="Rectangle 122"/>
          <p:cNvSpPr>
            <a:spLocks noChangeArrowheads="1"/>
          </p:cNvSpPr>
          <p:nvPr/>
        </p:nvSpPr>
        <p:spPr bwMode="auto">
          <a:xfrm>
            <a:off x="6313488" y="2435225"/>
            <a:ext cx="7175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8</a:t>
            </a:r>
          </a:p>
        </p:txBody>
      </p:sp>
      <p:sp>
        <p:nvSpPr>
          <p:cNvPr id="25723" name="Rectangle 123"/>
          <p:cNvSpPr>
            <a:spLocks noChangeArrowheads="1"/>
          </p:cNvSpPr>
          <p:nvPr/>
        </p:nvSpPr>
        <p:spPr bwMode="auto">
          <a:xfrm>
            <a:off x="5597525" y="2435225"/>
            <a:ext cx="7159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6</a:t>
            </a:r>
          </a:p>
        </p:txBody>
      </p:sp>
      <p:sp>
        <p:nvSpPr>
          <p:cNvPr id="25724" name="Rectangle 124"/>
          <p:cNvSpPr>
            <a:spLocks noChangeArrowheads="1"/>
          </p:cNvSpPr>
          <p:nvPr/>
        </p:nvSpPr>
        <p:spPr bwMode="auto">
          <a:xfrm>
            <a:off x="4881563" y="2435225"/>
            <a:ext cx="71596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4</a:t>
            </a:r>
          </a:p>
        </p:txBody>
      </p:sp>
      <p:sp>
        <p:nvSpPr>
          <p:cNvPr id="25725" name="Rectangle 125"/>
          <p:cNvSpPr>
            <a:spLocks noChangeArrowheads="1"/>
          </p:cNvSpPr>
          <p:nvPr/>
        </p:nvSpPr>
        <p:spPr bwMode="auto">
          <a:xfrm>
            <a:off x="4167188" y="2435225"/>
            <a:ext cx="7143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2</a:t>
            </a:r>
          </a:p>
        </p:txBody>
      </p:sp>
      <p:sp>
        <p:nvSpPr>
          <p:cNvPr id="25726" name="Rectangle 126"/>
          <p:cNvSpPr>
            <a:spLocks noChangeArrowheads="1"/>
          </p:cNvSpPr>
          <p:nvPr/>
        </p:nvSpPr>
        <p:spPr bwMode="auto">
          <a:xfrm>
            <a:off x="3451225" y="2435225"/>
            <a:ext cx="71596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0</a:t>
            </a:r>
          </a:p>
        </p:txBody>
      </p:sp>
      <p:sp>
        <p:nvSpPr>
          <p:cNvPr id="25727" name="Rectangle 127"/>
          <p:cNvSpPr>
            <a:spLocks noChangeArrowheads="1"/>
          </p:cNvSpPr>
          <p:nvPr/>
        </p:nvSpPr>
        <p:spPr bwMode="auto">
          <a:xfrm>
            <a:off x="2555875" y="2435225"/>
            <a:ext cx="8953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400" i="1"/>
              <a:t> s/</a:t>
            </a:r>
            <a:r>
              <a:rPr lang="hr-HR" sz="2400"/>
              <a:t>m</a:t>
            </a:r>
            <a:endParaRPr lang="hr-HR" sz="2400" i="1"/>
          </a:p>
        </p:txBody>
      </p:sp>
      <p:sp>
        <p:nvSpPr>
          <p:cNvPr id="25728" name="Rectangle 128"/>
          <p:cNvSpPr>
            <a:spLocks noChangeArrowheads="1"/>
          </p:cNvSpPr>
          <p:nvPr/>
        </p:nvSpPr>
        <p:spPr bwMode="auto">
          <a:xfrm>
            <a:off x="7745413" y="1917700"/>
            <a:ext cx="715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6</a:t>
            </a:r>
          </a:p>
        </p:txBody>
      </p:sp>
      <p:sp>
        <p:nvSpPr>
          <p:cNvPr id="25729" name="Rectangle 129"/>
          <p:cNvSpPr>
            <a:spLocks noChangeArrowheads="1"/>
          </p:cNvSpPr>
          <p:nvPr/>
        </p:nvSpPr>
        <p:spPr bwMode="auto">
          <a:xfrm>
            <a:off x="7031038" y="1917700"/>
            <a:ext cx="714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5</a:t>
            </a:r>
          </a:p>
        </p:txBody>
      </p:sp>
      <p:sp>
        <p:nvSpPr>
          <p:cNvPr id="25730" name="Rectangle 130"/>
          <p:cNvSpPr>
            <a:spLocks noChangeArrowheads="1"/>
          </p:cNvSpPr>
          <p:nvPr/>
        </p:nvSpPr>
        <p:spPr bwMode="auto">
          <a:xfrm>
            <a:off x="6313488" y="1917700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4</a:t>
            </a:r>
          </a:p>
        </p:txBody>
      </p:sp>
      <p:sp>
        <p:nvSpPr>
          <p:cNvPr id="25731" name="Rectangle 131"/>
          <p:cNvSpPr>
            <a:spLocks noChangeArrowheads="1"/>
          </p:cNvSpPr>
          <p:nvPr/>
        </p:nvSpPr>
        <p:spPr bwMode="auto">
          <a:xfrm>
            <a:off x="5597525" y="1917700"/>
            <a:ext cx="71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3</a:t>
            </a:r>
          </a:p>
        </p:txBody>
      </p:sp>
      <p:sp>
        <p:nvSpPr>
          <p:cNvPr id="25732" name="Rectangle 132"/>
          <p:cNvSpPr>
            <a:spLocks noChangeArrowheads="1"/>
          </p:cNvSpPr>
          <p:nvPr/>
        </p:nvSpPr>
        <p:spPr bwMode="auto">
          <a:xfrm>
            <a:off x="4881563" y="1917700"/>
            <a:ext cx="7159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2</a:t>
            </a:r>
          </a:p>
        </p:txBody>
      </p:sp>
      <p:sp>
        <p:nvSpPr>
          <p:cNvPr id="25733" name="Rectangle 133"/>
          <p:cNvSpPr>
            <a:spLocks noChangeArrowheads="1"/>
          </p:cNvSpPr>
          <p:nvPr/>
        </p:nvSpPr>
        <p:spPr bwMode="auto">
          <a:xfrm>
            <a:off x="4167188" y="1917700"/>
            <a:ext cx="7143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1</a:t>
            </a:r>
          </a:p>
        </p:txBody>
      </p:sp>
      <p:sp>
        <p:nvSpPr>
          <p:cNvPr id="25734" name="Rectangle 134"/>
          <p:cNvSpPr>
            <a:spLocks noChangeArrowheads="1"/>
          </p:cNvSpPr>
          <p:nvPr/>
        </p:nvSpPr>
        <p:spPr bwMode="auto">
          <a:xfrm>
            <a:off x="3451225" y="1917700"/>
            <a:ext cx="71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hr-HR" sz="2400"/>
              <a:t>0</a:t>
            </a:r>
          </a:p>
        </p:txBody>
      </p:sp>
      <p:sp>
        <p:nvSpPr>
          <p:cNvPr id="25735" name="Rectangle 135"/>
          <p:cNvSpPr>
            <a:spLocks noChangeArrowheads="1"/>
          </p:cNvSpPr>
          <p:nvPr/>
        </p:nvSpPr>
        <p:spPr bwMode="auto">
          <a:xfrm>
            <a:off x="2555875" y="1917700"/>
            <a:ext cx="895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hr-HR" sz="2800" i="1"/>
              <a:t>  </a:t>
            </a:r>
            <a:r>
              <a:rPr lang="hr-HR" sz="2400" i="1"/>
              <a:t>t/</a:t>
            </a:r>
            <a:r>
              <a:rPr lang="hr-HR" sz="2400"/>
              <a:t>s</a:t>
            </a:r>
          </a:p>
        </p:txBody>
      </p:sp>
      <p:grpSp>
        <p:nvGrpSpPr>
          <p:cNvPr id="5" name="Group 164"/>
          <p:cNvGrpSpPr>
            <a:grpSpLocks/>
          </p:cNvGrpSpPr>
          <p:nvPr/>
        </p:nvGrpSpPr>
        <p:grpSpPr bwMode="auto">
          <a:xfrm>
            <a:off x="2555875" y="1917700"/>
            <a:ext cx="5905500" cy="973138"/>
            <a:chOff x="1610" y="1208"/>
            <a:chExt cx="3720" cy="613"/>
          </a:xfrm>
        </p:grpSpPr>
        <p:sp>
          <p:nvSpPr>
            <p:cNvPr id="25736" name="Line 136"/>
            <p:cNvSpPr>
              <a:spLocks noChangeShapeType="1"/>
            </p:cNvSpPr>
            <p:nvPr/>
          </p:nvSpPr>
          <p:spPr bwMode="auto">
            <a:xfrm>
              <a:off x="1610" y="1208"/>
              <a:ext cx="3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37" name="Line 137"/>
            <p:cNvSpPr>
              <a:spLocks noChangeShapeType="1"/>
            </p:cNvSpPr>
            <p:nvPr/>
          </p:nvSpPr>
          <p:spPr bwMode="auto">
            <a:xfrm>
              <a:off x="1610" y="1534"/>
              <a:ext cx="3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38" name="Line 138"/>
            <p:cNvSpPr>
              <a:spLocks noChangeShapeType="1"/>
            </p:cNvSpPr>
            <p:nvPr/>
          </p:nvSpPr>
          <p:spPr bwMode="auto">
            <a:xfrm>
              <a:off x="1610" y="1821"/>
              <a:ext cx="3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39" name="Line 139"/>
            <p:cNvSpPr>
              <a:spLocks noChangeShapeType="1"/>
            </p:cNvSpPr>
            <p:nvPr/>
          </p:nvSpPr>
          <p:spPr bwMode="auto">
            <a:xfrm>
              <a:off x="1610" y="1208"/>
              <a:ext cx="0" cy="6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0" name="Line 140"/>
            <p:cNvSpPr>
              <a:spLocks noChangeShapeType="1"/>
            </p:cNvSpPr>
            <p:nvPr/>
          </p:nvSpPr>
          <p:spPr bwMode="auto">
            <a:xfrm>
              <a:off x="2174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1" name="Line 141"/>
            <p:cNvSpPr>
              <a:spLocks noChangeShapeType="1"/>
            </p:cNvSpPr>
            <p:nvPr/>
          </p:nvSpPr>
          <p:spPr bwMode="auto">
            <a:xfrm>
              <a:off x="2625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2" name="Line 142"/>
            <p:cNvSpPr>
              <a:spLocks noChangeShapeType="1"/>
            </p:cNvSpPr>
            <p:nvPr/>
          </p:nvSpPr>
          <p:spPr bwMode="auto">
            <a:xfrm>
              <a:off x="3075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3" name="Line 143"/>
            <p:cNvSpPr>
              <a:spLocks noChangeShapeType="1"/>
            </p:cNvSpPr>
            <p:nvPr/>
          </p:nvSpPr>
          <p:spPr bwMode="auto">
            <a:xfrm>
              <a:off x="3526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4" name="Line 144"/>
            <p:cNvSpPr>
              <a:spLocks noChangeShapeType="1"/>
            </p:cNvSpPr>
            <p:nvPr/>
          </p:nvSpPr>
          <p:spPr bwMode="auto">
            <a:xfrm>
              <a:off x="3977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5" name="Line 145"/>
            <p:cNvSpPr>
              <a:spLocks noChangeShapeType="1"/>
            </p:cNvSpPr>
            <p:nvPr/>
          </p:nvSpPr>
          <p:spPr bwMode="auto">
            <a:xfrm>
              <a:off x="4429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6" name="Line 146"/>
            <p:cNvSpPr>
              <a:spLocks noChangeShapeType="1"/>
            </p:cNvSpPr>
            <p:nvPr/>
          </p:nvSpPr>
          <p:spPr bwMode="auto">
            <a:xfrm>
              <a:off x="4879" y="1208"/>
              <a:ext cx="0" cy="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25747" name="Line 147"/>
            <p:cNvSpPr>
              <a:spLocks noChangeShapeType="1"/>
            </p:cNvSpPr>
            <p:nvPr/>
          </p:nvSpPr>
          <p:spPr bwMode="auto">
            <a:xfrm>
              <a:off x="5330" y="1208"/>
              <a:ext cx="0" cy="6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2555875" y="3522663"/>
            <a:ext cx="576263" cy="2957512"/>
            <a:chOff x="1610" y="2219"/>
            <a:chExt cx="363" cy="1863"/>
          </a:xfrm>
        </p:grpSpPr>
        <p:sp>
          <p:nvSpPr>
            <p:cNvPr id="25749" name="Rectangle 149"/>
            <p:cNvSpPr>
              <a:spLocks noChangeArrowheads="1"/>
            </p:cNvSpPr>
            <p:nvPr/>
          </p:nvSpPr>
          <p:spPr bwMode="auto">
            <a:xfrm>
              <a:off x="1701" y="3550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2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0" name="Rectangle 150"/>
            <p:cNvSpPr>
              <a:spLocks noChangeArrowheads="1"/>
            </p:cNvSpPr>
            <p:nvPr/>
          </p:nvSpPr>
          <p:spPr bwMode="auto">
            <a:xfrm>
              <a:off x="1701" y="327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4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1" name="Rectangle 151"/>
            <p:cNvSpPr>
              <a:spLocks noChangeArrowheads="1"/>
            </p:cNvSpPr>
            <p:nvPr/>
          </p:nvSpPr>
          <p:spPr bwMode="auto">
            <a:xfrm>
              <a:off x="1701" y="300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6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2" name="Rectangle 152"/>
            <p:cNvSpPr>
              <a:spLocks noChangeArrowheads="1"/>
            </p:cNvSpPr>
            <p:nvPr/>
          </p:nvSpPr>
          <p:spPr bwMode="auto">
            <a:xfrm>
              <a:off x="1701" y="273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8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3" name="Rectangle 153"/>
            <p:cNvSpPr>
              <a:spLocks noChangeArrowheads="1"/>
            </p:cNvSpPr>
            <p:nvPr/>
          </p:nvSpPr>
          <p:spPr bwMode="auto">
            <a:xfrm>
              <a:off x="1610" y="2491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10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4" name="Rectangle 154"/>
            <p:cNvSpPr>
              <a:spLocks noChangeArrowheads="1"/>
            </p:cNvSpPr>
            <p:nvPr/>
          </p:nvSpPr>
          <p:spPr bwMode="auto">
            <a:xfrm>
              <a:off x="1610" y="221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12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  <p:sp>
          <p:nvSpPr>
            <p:cNvPr id="25755" name="Rectangle 155"/>
            <p:cNvSpPr>
              <a:spLocks noChangeArrowheads="1"/>
            </p:cNvSpPr>
            <p:nvPr/>
          </p:nvSpPr>
          <p:spPr bwMode="auto">
            <a:xfrm>
              <a:off x="1701" y="379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hr-HR" sz="2400"/>
                <a:t>0</a:t>
              </a:r>
              <a:r>
                <a:rPr lang="hr-HR" sz="1000">
                  <a:latin typeface="Arial" charset="0"/>
                </a:rPr>
                <a:t>                                                           </a:t>
              </a:r>
            </a:p>
          </p:txBody>
        </p:sp>
      </p:grpSp>
      <p:sp>
        <p:nvSpPr>
          <p:cNvPr id="25756" name="Rectangle 156"/>
          <p:cNvSpPr>
            <a:spLocks noChangeArrowheads="1"/>
          </p:cNvSpPr>
          <p:nvPr/>
        </p:nvSpPr>
        <p:spPr bwMode="auto">
          <a:xfrm>
            <a:off x="395288" y="188913"/>
            <a:ext cx="12955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s</a:t>
            </a:r>
            <a:r>
              <a:rPr lang="hr-HR" sz="2400" i="1">
                <a:latin typeface="Arial" charset="0"/>
              </a:rPr>
              <a:t>,</a:t>
            </a:r>
            <a:r>
              <a:rPr lang="hr-HR" sz="2400" i="1"/>
              <a:t>t</a:t>
            </a:r>
            <a:r>
              <a:rPr lang="hr-HR" sz="2400" i="1">
                <a:latin typeface="Arial" charset="0"/>
              </a:rPr>
              <a:t> - </a:t>
            </a:r>
            <a:r>
              <a:rPr lang="hr-HR" sz="2400">
                <a:latin typeface="Arial" charset="0"/>
              </a:rPr>
              <a:t>graf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2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/>
      <p:bldP spid="25625" grpId="0" animBg="1"/>
      <p:bldP spid="25626" grpId="0" animBg="1"/>
      <p:bldP spid="25627" grpId="0"/>
      <p:bldP spid="25679" grpId="0"/>
      <p:bldP spid="25680" grpId="0"/>
      <p:bldP spid="25697" grpId="0"/>
      <p:bldP spid="25696" grpId="0"/>
      <p:bldP spid="25695" grpId="0"/>
      <p:bldP spid="25694" grpId="0"/>
      <p:bldP spid="25693" grpId="0"/>
      <p:bldP spid="25692" grpId="0"/>
      <p:bldP spid="25691" grpId="0"/>
      <p:bldP spid="25689" grpId="0"/>
      <p:bldP spid="25688" grpId="0"/>
      <p:bldP spid="25687" grpId="0"/>
      <p:bldP spid="25686" grpId="0"/>
      <p:bldP spid="25685" grpId="0"/>
      <p:bldP spid="25684" grpId="0"/>
      <p:bldP spid="25683" grpId="0"/>
      <p:bldP spid="25720" grpId="0"/>
      <p:bldP spid="25721" grpId="0"/>
      <p:bldP spid="25722" grpId="0"/>
      <p:bldP spid="25723" grpId="0"/>
      <p:bldP spid="25724" grpId="0"/>
      <p:bldP spid="25725" grpId="0"/>
      <p:bldP spid="25726" grpId="0"/>
      <p:bldP spid="25727" grpId="0"/>
      <p:bldP spid="25728" grpId="0"/>
      <p:bldP spid="25729" grpId="0"/>
      <p:bldP spid="25730" grpId="0"/>
      <p:bldP spid="25731" grpId="0"/>
      <p:bldP spid="25732" grpId="0"/>
      <p:bldP spid="25733" grpId="0"/>
      <p:bldP spid="25734" grpId="0"/>
      <p:bldP spid="257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6146" name="Picture 2" descr="https://encrypted-tbn0.gstatic.com/images?q=tbn:ANd9GcSlkSJf45ZAvb0z9k2mG_7Bn8_dXOwZrrEg4EFpNzwDH0kU1giJ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285992"/>
            <a:ext cx="2786082" cy="278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27F677-5067-409F-B0DE-A94BCFFC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Ponovimo…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3997EDE-168D-4AE1-BA8A-DA88BD7C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Opiši jednoliko pravocrtno gibanje.</a:t>
            </a:r>
          </a:p>
        </p:txBody>
      </p:sp>
    </p:spTree>
    <p:extLst>
      <p:ext uri="{BB962C8B-B14F-4D97-AF65-F5344CB8AC3E}">
        <p14:creationId xmlns:p14="http://schemas.microsoft.com/office/powerpoint/2010/main" val="113382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95288" y="396271"/>
            <a:ext cx="8603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b="1">
                <a:latin typeface="Arial" charset="0"/>
              </a:rPr>
              <a:t>Zadatak: </a:t>
            </a:r>
            <a:r>
              <a:rPr lang="hr-HR" sz="2400">
                <a:latin typeface="Arial" charset="0"/>
              </a:rPr>
              <a:t>Gibajući se stalnom brzinom duž rijeke, motorni </a:t>
            </a:r>
          </a:p>
          <a:p>
            <a:r>
              <a:rPr lang="hr-HR" sz="2400" dirty="0">
                <a:latin typeface="Arial" charset="0"/>
              </a:rPr>
              <a:t>čamac u 10 sati i 15 minuta prođe ispod mosta. U 10 sati i 17 </a:t>
            </a:r>
          </a:p>
          <a:p>
            <a:r>
              <a:rPr lang="hr-HR" sz="2400" dirty="0">
                <a:latin typeface="Arial" charset="0"/>
              </a:rPr>
              <a:t>minuta čamac je od mosta udaljen 1200 m. Kolika je brzina </a:t>
            </a:r>
          </a:p>
          <a:p>
            <a:r>
              <a:rPr lang="hr-HR" sz="2400" dirty="0">
                <a:latin typeface="Arial" charset="0"/>
              </a:rPr>
              <a:t>čamca?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8313" y="213201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>
                <a:latin typeface="Arial" charset="0"/>
              </a:rPr>
              <a:t>Rješenje: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9750" y="2709863"/>
            <a:ext cx="2447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t</a:t>
            </a:r>
            <a:r>
              <a:rPr lang="hr-HR" sz="2400" i="1" baseline="-25000">
                <a:sym typeface="Symbol" pitchFamily="18" charset="2"/>
              </a:rPr>
              <a:t>1</a:t>
            </a:r>
            <a:r>
              <a:rPr lang="hr-HR" sz="2400" i="1">
                <a:sym typeface="Symbol" pitchFamily="18" charset="2"/>
              </a:rPr>
              <a:t> =</a:t>
            </a:r>
            <a:r>
              <a:rPr lang="hr-HR" sz="2400">
                <a:sym typeface="Symbol" pitchFamily="18" charset="2"/>
              </a:rPr>
              <a:t> 10 h 15 min</a:t>
            </a:r>
          </a:p>
          <a:p>
            <a:r>
              <a:rPr lang="hr-HR" sz="2400" i="1">
                <a:sym typeface="Symbol" pitchFamily="18" charset="2"/>
              </a:rPr>
              <a:t>t</a:t>
            </a:r>
            <a:r>
              <a:rPr lang="hr-HR" sz="2400" i="1" baseline="-25000">
                <a:sym typeface="Symbol" pitchFamily="18" charset="2"/>
              </a:rPr>
              <a:t>2</a:t>
            </a:r>
            <a:r>
              <a:rPr lang="hr-HR" sz="2400" i="1">
                <a:sym typeface="Symbol" pitchFamily="18" charset="2"/>
              </a:rPr>
              <a:t> = </a:t>
            </a:r>
            <a:r>
              <a:rPr lang="hr-HR" sz="2400">
                <a:sym typeface="Symbol" pitchFamily="18" charset="2"/>
              </a:rPr>
              <a:t>10 h 17 min</a:t>
            </a:r>
          </a:p>
          <a:p>
            <a:r>
              <a:rPr lang="hr-HR" sz="2400" i="1">
                <a:sym typeface="Symbol" pitchFamily="18" charset="2"/>
              </a:rPr>
              <a:t>s = </a:t>
            </a:r>
            <a:r>
              <a:rPr lang="hr-HR" sz="2400">
                <a:sym typeface="Symbol" pitchFamily="18" charset="2"/>
              </a:rPr>
              <a:t>1200 m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468313" y="39338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39750" y="4005263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v = ?</a:t>
            </a:r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>
            <a:off x="2771775" y="292417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987675" y="292417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t =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635375" y="2924175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2min</a:t>
            </a:r>
            <a:r>
              <a:rPr lang="hr-HR" sz="2400" i="1">
                <a:sym typeface="Symbol" pitchFamily="18" charset="2"/>
              </a:rPr>
              <a:t> =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643438" y="2924175"/>
            <a:ext cx="115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>
                <a:sym typeface="Symbol" pitchFamily="18" charset="2"/>
              </a:rPr>
              <a:t>120 s</a:t>
            </a:r>
            <a:endParaRPr lang="hr-HR" sz="2400" i="1">
              <a:sym typeface="Symbol" pitchFamily="18" charset="2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563938" y="508476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sym typeface="Symbol" pitchFamily="18" charset="2"/>
              </a:rPr>
              <a:t>v = </a:t>
            </a:r>
            <a:r>
              <a:rPr lang="hr-HR" sz="2400">
                <a:sym typeface="Symbol" pitchFamily="18" charset="2"/>
              </a:rPr>
              <a:t>10 m s</a:t>
            </a:r>
            <a:r>
              <a:rPr lang="hr-HR" sz="2400" baseline="30000">
                <a:sym typeface="Symbol" pitchFamily="18" charset="2"/>
              </a:rPr>
              <a:t>-1</a:t>
            </a:r>
            <a:endParaRPr lang="hr-HR" sz="2400" i="1">
              <a:sym typeface="Symbol" pitchFamily="18" charset="2"/>
            </a:endParaRP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3563938" y="4005263"/>
          <a:ext cx="863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368280" progId="Equation.3">
                  <p:embed/>
                </p:oleObj>
              </mc:Choice>
              <mc:Fallback>
                <p:oleObj name="Equation" r:id="rId2" imgW="419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863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427538" y="4005263"/>
          <a:ext cx="12239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368280" progId="Equation.3">
                  <p:embed/>
                </p:oleObj>
              </mc:Choice>
              <mc:Fallback>
                <p:oleObj name="Equation" r:id="rId4" imgW="58392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05263"/>
                        <a:ext cx="12239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 animBg="1"/>
      <p:bldP spid="18440" grpId="0"/>
      <p:bldP spid="18441" grpId="0" animBg="1"/>
      <p:bldP spid="18442" grpId="0"/>
      <p:bldP spid="18443" grpId="0"/>
      <p:bldP spid="18444" grpId="0"/>
      <p:bldP spid="184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280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Equation</vt:lpstr>
      <vt:lpstr>Jednoliko pravocrtno gibanje</vt:lpstr>
      <vt:lpstr>Jednoliko pravocrtno gibanje</vt:lpstr>
      <vt:lpstr>Jednoliko pravocrtno gibanje</vt:lpstr>
      <vt:lpstr>PowerPoint Presentation</vt:lpstr>
      <vt:lpstr>PowerPoint Presentation</vt:lpstr>
      <vt:lpstr>Pitanja?</vt:lpstr>
      <vt:lpstr>Ponovimo…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Jednoliko pravocrtno gibanje</dc:title>
  <dc:creator>Vlatko</dc:creator>
  <cp:lastModifiedBy>Vlatko</cp:lastModifiedBy>
  <cp:revision>9</cp:revision>
  <dcterms:created xsi:type="dcterms:W3CDTF">2014-09-18T09:41:46Z</dcterms:created>
  <dcterms:modified xsi:type="dcterms:W3CDTF">2021-09-20T06:20:40Z</dcterms:modified>
</cp:coreProperties>
</file>