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00667C-B702-4F4C-ADA1-BAEC30DA1D3B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7A34-DA3B-4813-B7AB-DC08A3B20F42}" type="datetimeFigureOut">
              <a:rPr lang="sr-Latn-CS" smtClean="0"/>
              <a:pPr/>
              <a:t>27.9.2021.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9D18-FB15-4570-94CE-3F42C6B0271D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Jednoliko ubrzano </a:t>
            </a:r>
            <a:br>
              <a:rPr lang="hr-HR" dirty="0"/>
            </a:br>
            <a:r>
              <a:rPr lang="hr-HR" dirty="0"/>
              <a:t>pravocrtno gibanje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8" y="5929330"/>
            <a:ext cx="2414582" cy="542932"/>
          </a:xfrm>
        </p:spPr>
        <p:txBody>
          <a:bodyPr>
            <a:no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8368"/>
            <a:ext cx="8229600" cy="1143000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66754-74A2-4387-B2AF-E01E75CD2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36" y="3140968"/>
            <a:ext cx="1671327" cy="24178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Opišite jednoliko ubrzano pravocrtno gibanje bez početne brzine.</a:t>
            </a:r>
          </a:p>
          <a:p>
            <a:r>
              <a:rPr lang="hr-HR" dirty="0"/>
              <a:t>Opišite jednoliko ubrzano pravocrtno gibanje s početnom brzinom.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Jednoliko ubrzano pravocrtno gibanje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Brzina se u jednakim vremenskim intervalima povećava za </a:t>
            </a:r>
            <a:r>
              <a:rPr lang="hr-HR"/>
              <a:t>jednake iznose.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4021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3600" dirty="0"/>
              <a:t>Jednoliko ubrzano pravocrtno gibanje bez početne brzine</a:t>
            </a:r>
          </a:p>
        </p:txBody>
      </p:sp>
      <p:graphicFrame>
        <p:nvGraphicFramePr>
          <p:cNvPr id="2114" name="Object 6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9559206"/>
              </p:ext>
            </p:extLst>
          </p:nvPr>
        </p:nvGraphicFramePr>
        <p:xfrm>
          <a:off x="5307611" y="2605484"/>
          <a:ext cx="33845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393480" progId="Equation.3">
                  <p:embed/>
                </p:oleObj>
              </mc:Choice>
              <mc:Fallback>
                <p:oleObj name="Equation" r:id="rId2" imgW="16761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611" y="2605484"/>
                        <a:ext cx="33845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346798" y="2349897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V="1">
            <a:off x="1346798" y="4653359"/>
            <a:ext cx="28797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 flipV="1">
            <a:off x="1346798" y="3213497"/>
            <a:ext cx="2376488" cy="1441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38736" y="2276872"/>
            <a:ext cx="3927475" cy="2908300"/>
            <a:chOff x="113" y="2205"/>
            <a:chExt cx="2474" cy="1832"/>
          </a:xfrm>
        </p:grpSpPr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1111" y="256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748" y="3249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748" y="3022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 flipV="1">
              <a:off x="748" y="3475"/>
              <a:ext cx="149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1474" y="256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1882" y="256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2245" y="256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748" y="2795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748" y="2568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612" y="3748"/>
              <a:ext cx="1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</a:t>
              </a:r>
              <a:r>
                <a:rPr lang="hr-HR" sz="2400">
                  <a:latin typeface="Times New Roman" pitchFamily="18" charset="0"/>
                </a:rPr>
                <a:t>0    1     2      3    4</a:t>
              </a:r>
              <a:r>
                <a:rPr lang="hr-HR" sz="1000"/>
                <a:t>                            </a:t>
              </a: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521" y="3022"/>
              <a:ext cx="21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521" y="2568"/>
              <a:ext cx="21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113" y="2205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  <a:r>
                <a:rPr lang="hr-HR" sz="2400">
                  <a:latin typeface="Times New Roman" pitchFamily="18" charset="0"/>
                </a:rPr>
                <a:t>/m s</a:t>
              </a:r>
              <a:r>
                <a:rPr lang="hr-HR" sz="2400" baseline="30000">
                  <a:latin typeface="Times New Roman" pitchFamily="18" charset="0"/>
                </a:rPr>
                <a:t>-1</a:t>
              </a:r>
              <a:r>
                <a:rPr lang="hr-HR" sz="1000"/>
                <a:t>                                                          </a:t>
              </a: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2290" y="3749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t/</a:t>
              </a:r>
              <a:r>
                <a:rPr lang="hr-HR" sz="2400">
                  <a:latin typeface="Times New Roman" pitchFamily="18" charset="0"/>
                </a:rPr>
                <a:t>s</a:t>
              </a:r>
            </a:p>
          </p:txBody>
        </p:sp>
      </p:grpSp>
      <p:graphicFrame>
        <p:nvGraphicFramePr>
          <p:cNvPr id="2118" name="Object 7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5812807"/>
              </p:ext>
            </p:extLst>
          </p:nvPr>
        </p:nvGraphicFramePr>
        <p:xfrm>
          <a:off x="5307611" y="3718322"/>
          <a:ext cx="31686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93480" progId="Equation.3">
                  <p:embed/>
                </p:oleObj>
              </mc:Choice>
              <mc:Fallback>
                <p:oleObj name="Equation" r:id="rId4" imgW="16761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611" y="3718322"/>
                        <a:ext cx="316865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991198" y="4412059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0</a:t>
            </a:r>
            <a:r>
              <a:rPr lang="hr-HR" sz="1000"/>
              <a:t>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/>
      <p:bldP spid="2057" grpId="0" animBg="1"/>
      <p:bldP spid="2077" grpId="0" animBg="1"/>
      <p:bldP spid="2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4" name="Object 32"/>
          <p:cNvGraphicFramePr>
            <a:graphicFrameLocks noChangeAspect="1"/>
          </p:cNvGraphicFramePr>
          <p:nvPr/>
        </p:nvGraphicFramePr>
        <p:xfrm>
          <a:off x="3132138" y="1125538"/>
          <a:ext cx="28797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406080" progId="Equation.3">
                  <p:embed/>
                </p:oleObj>
              </mc:Choice>
              <mc:Fallback>
                <p:oleObj name="Equation" r:id="rId2" imgW="13204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2879725" cy="887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AutoShape 21"/>
          <p:cNvSpPr>
            <a:spLocks/>
          </p:cNvSpPr>
          <p:nvPr/>
        </p:nvSpPr>
        <p:spPr bwMode="auto">
          <a:xfrm>
            <a:off x="3079750" y="3789363"/>
            <a:ext cx="128588" cy="1654175"/>
          </a:xfrm>
          <a:prstGeom prst="leftBrace">
            <a:avLst>
              <a:gd name="adj1" fmla="val 10720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2705100" y="4368800"/>
            <a:ext cx="43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1000"/>
              <a:t>                                                           </a:t>
            </a:r>
          </a:p>
        </p:txBody>
      </p:sp>
      <p:sp>
        <p:nvSpPr>
          <p:cNvPr id="3095" name="AutoShape 23"/>
          <p:cNvSpPr>
            <a:spLocks/>
          </p:cNvSpPr>
          <p:nvPr/>
        </p:nvSpPr>
        <p:spPr bwMode="auto">
          <a:xfrm rot="16200000">
            <a:off x="4719638" y="4732337"/>
            <a:ext cx="95250" cy="1685925"/>
          </a:xfrm>
          <a:prstGeom prst="leftBrace">
            <a:avLst>
              <a:gd name="adj1" fmla="val 14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4505325" y="558641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t</a:t>
            </a:r>
            <a:r>
              <a:rPr lang="hr-HR" sz="1000"/>
              <a:t>                                                           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3924300" y="3789363"/>
            <a:ext cx="1685925" cy="16430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4486275" y="4467225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v</a:t>
            </a:r>
            <a:r>
              <a:rPr lang="hr-HR" sz="1000"/>
              <a:t>                                                           </a:t>
            </a: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267075" y="3789363"/>
            <a:ext cx="290671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3924300" y="3789363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5610225" y="3789363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921000" y="3209925"/>
            <a:ext cx="3817938" cy="2617788"/>
            <a:chOff x="1840" y="2022"/>
            <a:chExt cx="2405" cy="1649"/>
          </a:xfrm>
        </p:grpSpPr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058" y="2022"/>
              <a:ext cx="0" cy="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3972" y="3383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  <a:sym typeface="Symbol" pitchFamily="18" charset="2"/>
                </a:rPr>
                <a:t>t</a:t>
              </a:r>
              <a:r>
                <a:rPr lang="hr-HR" sz="2400">
                  <a:latin typeface="Times New Roman" pitchFamily="18" charset="0"/>
                </a:rPr>
                <a:t> </a:t>
              </a:r>
              <a:r>
                <a:rPr lang="hr-HR" sz="1000"/>
                <a:t>                                                          </a:t>
              </a:r>
            </a:p>
          </p:txBody>
        </p:sp>
        <p:sp>
          <p:nvSpPr>
            <p:cNvPr id="3098" name="Rectangle 26"/>
            <p:cNvSpPr>
              <a:spLocks noChangeArrowheads="1"/>
            </p:cNvSpPr>
            <p:nvPr/>
          </p:nvSpPr>
          <p:spPr bwMode="auto">
            <a:xfrm>
              <a:off x="1840" y="2022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hr-HR" sz="1000"/>
                <a:t>                                                           </a:t>
              </a:r>
            </a:p>
          </p:txBody>
        </p:sp>
        <p:sp>
          <p:nvSpPr>
            <p:cNvPr id="3161" name="Line 89"/>
            <p:cNvSpPr>
              <a:spLocks noChangeShapeType="1"/>
            </p:cNvSpPr>
            <p:nvPr/>
          </p:nvSpPr>
          <p:spPr bwMode="auto">
            <a:xfrm>
              <a:off x="2059" y="3423"/>
              <a:ext cx="2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 animBg="1"/>
      <p:bldP spid="3094" grpId="0"/>
      <p:bldP spid="3095" grpId="0" animBg="1"/>
      <p:bldP spid="3096" grpId="0"/>
      <p:bldP spid="3099" grpId="0" animBg="1"/>
      <p:bldP spid="3101" grpId="0"/>
      <p:bldP spid="3102" grpId="0" animBg="1"/>
      <p:bldP spid="3105" grpId="0" animBg="1"/>
      <p:bldP spid="3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627313" y="1052513"/>
          <a:ext cx="8016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20" imgH="368280" progId="Equation.3">
                  <p:embed/>
                </p:oleObj>
              </mc:Choice>
              <mc:Fallback>
                <p:oleObj name="Equation" r:id="rId2" imgW="34272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052513"/>
                        <a:ext cx="8016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5288" y="5827713"/>
            <a:ext cx="78261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Akceleracija je koeficijent smjera pravca na kojem leži </a:t>
            </a:r>
            <a:r>
              <a:rPr lang="hr-HR" sz="2400" i="1">
                <a:latin typeface="Times New Roman" pitchFamily="18" charset="0"/>
              </a:rPr>
              <a:t>v,t-</a:t>
            </a:r>
            <a:r>
              <a:rPr lang="hr-HR" sz="2400" b="1" i="1"/>
              <a:t> </a:t>
            </a:r>
            <a:r>
              <a:rPr lang="hr-HR" sz="2400"/>
              <a:t>graf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V="1">
            <a:off x="4313238" y="3446463"/>
            <a:ext cx="2459037" cy="15859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4313238" y="3068638"/>
            <a:ext cx="2058987" cy="1957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276600" y="2565400"/>
            <a:ext cx="4035425" cy="2906713"/>
            <a:chOff x="2064" y="1616"/>
            <a:chExt cx="2542" cy="1831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62" y="3158"/>
              <a:ext cx="1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</a:t>
              </a:r>
              <a:r>
                <a:rPr lang="hr-HR" sz="2400">
                  <a:latin typeface="Times New Roman" pitchFamily="18" charset="0"/>
                </a:rPr>
                <a:t>0     1     2      3    4</a:t>
              </a:r>
              <a:r>
                <a:rPr lang="hr-HR" sz="1000"/>
                <a:t>                            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454" y="2449"/>
              <a:ext cx="24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454" y="1950"/>
              <a:ext cx="24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2717" y="1672"/>
              <a:ext cx="0" cy="1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2717" y="3170"/>
              <a:ext cx="1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3105" y="1921"/>
              <a:ext cx="0" cy="1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2717" y="2670"/>
              <a:ext cx="1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2717" y="2421"/>
              <a:ext cx="1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V="1">
              <a:off x="2717" y="2921"/>
              <a:ext cx="154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3492" y="1921"/>
              <a:ext cx="0" cy="1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879" y="1921"/>
              <a:ext cx="0" cy="1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4266" y="1921"/>
              <a:ext cx="0" cy="1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2717" y="2171"/>
              <a:ext cx="1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2717" y="1921"/>
              <a:ext cx="1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2064" y="1616"/>
              <a:ext cx="7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  <a:r>
                <a:rPr lang="hr-HR" sz="2400">
                  <a:latin typeface="Times New Roman" pitchFamily="18" charset="0"/>
                </a:rPr>
                <a:t>/m s</a:t>
              </a:r>
              <a:r>
                <a:rPr lang="hr-HR" sz="2400" baseline="30000">
                  <a:latin typeface="Times New Roman" pitchFamily="18" charset="0"/>
                </a:rPr>
                <a:t>-1</a:t>
              </a:r>
              <a:r>
                <a:rPr lang="hr-HR" sz="1000"/>
                <a:t>                                                          </a:t>
              </a: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4286" y="3159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t/</a:t>
              </a:r>
              <a:r>
                <a:rPr lang="hr-HR" sz="2400">
                  <a:latin typeface="Times New Roman" pitchFamily="18" charset="0"/>
                </a:rPr>
                <a:t>s</a:t>
              </a:r>
            </a:p>
          </p:txBody>
        </p:sp>
      </p:grp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6813550" y="3270250"/>
          <a:ext cx="1358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228600" progId="Equation.3">
                  <p:embed/>
                </p:oleObj>
              </mc:Choice>
              <mc:Fallback>
                <p:oleObj name="Equation" r:id="rId4" imgW="749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3270250"/>
                        <a:ext cx="13589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5895975" y="2649538"/>
          <a:ext cx="1196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228600" progId="Equation.3">
                  <p:embed/>
                </p:oleObj>
              </mc:Choice>
              <mc:Fallback>
                <p:oleObj name="Equation" r:id="rId6" imgW="7365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2649538"/>
                        <a:ext cx="1196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23850" y="549275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Za </a:t>
            </a:r>
            <a:r>
              <a:rPr lang="hr-HR" sz="2400" i="1">
                <a:latin typeface="Times New Roman" pitchFamily="18" charset="0"/>
              </a:rPr>
              <a:t>t</a:t>
            </a:r>
            <a:r>
              <a:rPr lang="hr-HR" sz="2400" i="1" baseline="-25000">
                <a:latin typeface="Times New Roman" pitchFamily="18" charset="0"/>
              </a:rPr>
              <a:t>1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0, 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0, </a:t>
            </a:r>
            <a:r>
              <a:rPr lang="hr-HR" sz="2400" i="1">
                <a:latin typeface="Times New Roman" pitchFamily="18" charset="0"/>
              </a:rPr>
              <a:t> t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/>
              <a:t> </a:t>
            </a:r>
            <a:r>
              <a:rPr lang="hr-HR" sz="2400">
                <a:sym typeface="Symbol" pitchFamily="18" charset="2"/>
              </a:rPr>
              <a:t> </a:t>
            </a:r>
            <a:r>
              <a:rPr lang="hr-HR" sz="2400" i="1">
                <a:latin typeface="Times New Roman" pitchFamily="18" charset="0"/>
              </a:rPr>
              <a:t>t</a:t>
            </a:r>
            <a:r>
              <a:rPr lang="hr-HR" sz="2400" i="1"/>
              <a:t>, 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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lang="hr-HR" sz="2400" i="1">
                <a:latin typeface="Times New Roman" pitchFamily="18" charset="0"/>
              </a:rPr>
              <a:t> </a:t>
            </a:r>
            <a:endParaRPr lang="hr-HR" sz="2400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323850" y="1268413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možemo pisati: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395288" y="2060575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odnosno: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835151" y="2060575"/>
            <a:ext cx="9509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v = at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3929063" y="4797425"/>
            <a:ext cx="42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0</a:t>
            </a:r>
            <a:r>
              <a:rPr lang="hr-HR" sz="1000"/>
              <a:t>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60" grpId="0" animBg="1"/>
      <p:bldP spid="14361" grpId="0" animBg="1"/>
      <p:bldP spid="14369" grpId="0" animBg="1"/>
      <p:bldP spid="14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4787900" y="477838"/>
            <a:ext cx="3081338" cy="2257425"/>
            <a:chOff x="3016" y="301"/>
            <a:chExt cx="1941" cy="1422"/>
          </a:xfrm>
        </p:grpSpPr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3243" y="346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3243" y="1480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3016" y="301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  <a:r>
                <a:rPr lang="hr-HR" sz="1000"/>
                <a:t>                                                           </a:t>
              </a:r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4740" y="1435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t </a:t>
              </a:r>
              <a:endParaRPr lang="hr-HR" sz="2400">
                <a:latin typeface="Times New Roman" pitchFamily="18" charset="0"/>
              </a:endParaRPr>
            </a:p>
          </p:txBody>
        </p:sp>
      </p:grpSp>
      <p:sp>
        <p:nvSpPr>
          <p:cNvPr id="10311" name="Rectangle 71"/>
          <p:cNvSpPr>
            <a:spLocks noChangeArrowheads="1"/>
          </p:cNvSpPr>
          <p:nvPr/>
        </p:nvSpPr>
        <p:spPr bwMode="auto">
          <a:xfrm>
            <a:off x="1042988" y="4762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/>
              <a:t> </a:t>
            </a:r>
            <a:r>
              <a:rPr lang="hr-HR" sz="1000"/>
              <a:t>                                                          </a:t>
            </a:r>
          </a:p>
        </p:txBody>
      </p:sp>
      <p:sp>
        <p:nvSpPr>
          <p:cNvPr id="10341" name="Freeform 101"/>
          <p:cNvSpPr>
            <a:spLocks/>
          </p:cNvSpPr>
          <p:nvPr/>
        </p:nvSpPr>
        <p:spPr bwMode="auto">
          <a:xfrm>
            <a:off x="5148263" y="944563"/>
            <a:ext cx="2303462" cy="828675"/>
          </a:xfrm>
          <a:custGeom>
            <a:avLst/>
            <a:gdLst/>
            <a:ahLst/>
            <a:cxnLst>
              <a:cxn ang="0">
                <a:pos x="0" y="522"/>
              </a:cxn>
              <a:cxn ang="0">
                <a:pos x="181" y="431"/>
              </a:cxn>
              <a:cxn ang="0">
                <a:pos x="363" y="250"/>
              </a:cxn>
              <a:cxn ang="0">
                <a:pos x="544" y="159"/>
              </a:cxn>
              <a:cxn ang="0">
                <a:pos x="726" y="23"/>
              </a:cxn>
              <a:cxn ang="0">
                <a:pos x="1088" y="23"/>
              </a:cxn>
              <a:cxn ang="0">
                <a:pos x="1270" y="159"/>
              </a:cxn>
              <a:cxn ang="0">
                <a:pos x="1451" y="295"/>
              </a:cxn>
              <a:cxn ang="0">
                <a:pos x="1270" y="159"/>
              </a:cxn>
              <a:cxn ang="0">
                <a:pos x="1088" y="23"/>
              </a:cxn>
              <a:cxn ang="0">
                <a:pos x="726" y="23"/>
              </a:cxn>
              <a:cxn ang="0">
                <a:pos x="544" y="159"/>
              </a:cxn>
              <a:cxn ang="0">
                <a:pos x="363" y="250"/>
              </a:cxn>
              <a:cxn ang="0">
                <a:pos x="181" y="431"/>
              </a:cxn>
              <a:cxn ang="0">
                <a:pos x="0" y="522"/>
              </a:cxn>
            </a:cxnLst>
            <a:rect l="0" t="0" r="r" b="b"/>
            <a:pathLst>
              <a:path w="1451" h="522">
                <a:moveTo>
                  <a:pt x="0" y="522"/>
                </a:moveTo>
                <a:cubicBezTo>
                  <a:pt x="0" y="522"/>
                  <a:pt x="121" y="476"/>
                  <a:pt x="181" y="431"/>
                </a:cubicBezTo>
                <a:cubicBezTo>
                  <a:pt x="241" y="386"/>
                  <a:pt x="303" y="295"/>
                  <a:pt x="363" y="250"/>
                </a:cubicBezTo>
                <a:cubicBezTo>
                  <a:pt x="423" y="205"/>
                  <a:pt x="484" y="197"/>
                  <a:pt x="544" y="159"/>
                </a:cubicBezTo>
                <a:cubicBezTo>
                  <a:pt x="604" y="121"/>
                  <a:pt x="635" y="46"/>
                  <a:pt x="726" y="23"/>
                </a:cubicBezTo>
                <a:cubicBezTo>
                  <a:pt x="817" y="0"/>
                  <a:pt x="997" y="0"/>
                  <a:pt x="1088" y="23"/>
                </a:cubicBezTo>
                <a:cubicBezTo>
                  <a:pt x="1179" y="46"/>
                  <a:pt x="1210" y="114"/>
                  <a:pt x="1270" y="159"/>
                </a:cubicBezTo>
                <a:cubicBezTo>
                  <a:pt x="1330" y="204"/>
                  <a:pt x="1451" y="295"/>
                  <a:pt x="1451" y="295"/>
                </a:cubicBezTo>
                <a:cubicBezTo>
                  <a:pt x="1451" y="295"/>
                  <a:pt x="1330" y="204"/>
                  <a:pt x="1270" y="159"/>
                </a:cubicBezTo>
                <a:cubicBezTo>
                  <a:pt x="1210" y="114"/>
                  <a:pt x="1179" y="46"/>
                  <a:pt x="1088" y="23"/>
                </a:cubicBezTo>
                <a:cubicBezTo>
                  <a:pt x="997" y="0"/>
                  <a:pt x="817" y="0"/>
                  <a:pt x="726" y="23"/>
                </a:cubicBezTo>
                <a:cubicBezTo>
                  <a:pt x="635" y="46"/>
                  <a:pt x="604" y="121"/>
                  <a:pt x="544" y="159"/>
                </a:cubicBezTo>
                <a:cubicBezTo>
                  <a:pt x="484" y="197"/>
                  <a:pt x="423" y="205"/>
                  <a:pt x="363" y="250"/>
                </a:cubicBezTo>
                <a:cubicBezTo>
                  <a:pt x="303" y="295"/>
                  <a:pt x="241" y="386"/>
                  <a:pt x="181" y="431"/>
                </a:cubicBezTo>
                <a:cubicBezTo>
                  <a:pt x="121" y="476"/>
                  <a:pt x="0" y="522"/>
                  <a:pt x="0" y="522"/>
                </a:cubicBezTo>
                <a:close/>
              </a:path>
            </a:pathLst>
          </a:custGeom>
          <a:solidFill>
            <a:srgbClr val="00CCFF"/>
          </a:solidFill>
          <a:ln w="9525" cap="flat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349" name="Rectangle 109"/>
          <p:cNvSpPr>
            <a:spLocks noChangeArrowheads="1"/>
          </p:cNvSpPr>
          <p:nvPr/>
        </p:nvSpPr>
        <p:spPr bwMode="auto">
          <a:xfrm>
            <a:off x="3708400" y="22050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</a:t>
            </a:r>
          </a:p>
        </p:txBody>
      </p:sp>
      <p:sp>
        <p:nvSpPr>
          <p:cNvPr id="10366" name="Rectangle 126"/>
          <p:cNvSpPr>
            <a:spLocks noChangeArrowheads="1"/>
          </p:cNvSpPr>
          <p:nvPr/>
        </p:nvSpPr>
        <p:spPr bwMode="auto">
          <a:xfrm>
            <a:off x="1403350" y="1773238"/>
            <a:ext cx="574675" cy="57785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7" name="Rectangle 127"/>
          <p:cNvSpPr>
            <a:spLocks noChangeArrowheads="1"/>
          </p:cNvSpPr>
          <p:nvPr/>
        </p:nvSpPr>
        <p:spPr bwMode="auto">
          <a:xfrm>
            <a:off x="1979613" y="1341438"/>
            <a:ext cx="574675" cy="100965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8" name="Rectangle 128"/>
          <p:cNvSpPr>
            <a:spLocks noChangeArrowheads="1"/>
          </p:cNvSpPr>
          <p:nvPr/>
        </p:nvSpPr>
        <p:spPr bwMode="auto">
          <a:xfrm>
            <a:off x="2555875" y="981075"/>
            <a:ext cx="574675" cy="1370013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69" name="Rectangle 129"/>
          <p:cNvSpPr>
            <a:spLocks noChangeArrowheads="1"/>
          </p:cNvSpPr>
          <p:nvPr/>
        </p:nvSpPr>
        <p:spPr bwMode="auto">
          <a:xfrm>
            <a:off x="3132138" y="1412875"/>
            <a:ext cx="574675" cy="9366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0" name="Rectangle 130"/>
          <p:cNvSpPr>
            <a:spLocks noChangeArrowheads="1"/>
          </p:cNvSpPr>
          <p:nvPr/>
        </p:nvSpPr>
        <p:spPr bwMode="auto">
          <a:xfrm>
            <a:off x="5148263" y="1773238"/>
            <a:ext cx="287337" cy="5762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1" name="Rectangle 131"/>
          <p:cNvSpPr>
            <a:spLocks noChangeArrowheads="1"/>
          </p:cNvSpPr>
          <p:nvPr/>
        </p:nvSpPr>
        <p:spPr bwMode="auto">
          <a:xfrm>
            <a:off x="5435600" y="1628775"/>
            <a:ext cx="287338" cy="7207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2" name="Rectangle 132"/>
          <p:cNvSpPr>
            <a:spLocks noChangeArrowheads="1"/>
          </p:cNvSpPr>
          <p:nvPr/>
        </p:nvSpPr>
        <p:spPr bwMode="auto">
          <a:xfrm>
            <a:off x="5724525" y="1341438"/>
            <a:ext cx="287338" cy="10080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3" name="Rectangle 133"/>
          <p:cNvSpPr>
            <a:spLocks noChangeArrowheads="1"/>
          </p:cNvSpPr>
          <p:nvPr/>
        </p:nvSpPr>
        <p:spPr bwMode="auto">
          <a:xfrm>
            <a:off x="6011863" y="1196975"/>
            <a:ext cx="287337" cy="11525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4" name="Rectangle 134"/>
          <p:cNvSpPr>
            <a:spLocks noChangeArrowheads="1"/>
          </p:cNvSpPr>
          <p:nvPr/>
        </p:nvSpPr>
        <p:spPr bwMode="auto">
          <a:xfrm>
            <a:off x="6300788" y="981075"/>
            <a:ext cx="287337" cy="13684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5" name="Rectangle 135"/>
          <p:cNvSpPr>
            <a:spLocks noChangeArrowheads="1"/>
          </p:cNvSpPr>
          <p:nvPr/>
        </p:nvSpPr>
        <p:spPr bwMode="auto">
          <a:xfrm>
            <a:off x="6588125" y="981075"/>
            <a:ext cx="287338" cy="13684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6" name="Rectangle 136"/>
          <p:cNvSpPr>
            <a:spLocks noChangeArrowheads="1"/>
          </p:cNvSpPr>
          <p:nvPr/>
        </p:nvSpPr>
        <p:spPr bwMode="auto">
          <a:xfrm>
            <a:off x="6877050" y="1196975"/>
            <a:ext cx="288925" cy="11525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77" name="Rectangle 137"/>
          <p:cNvSpPr>
            <a:spLocks noChangeArrowheads="1"/>
          </p:cNvSpPr>
          <p:nvPr/>
        </p:nvSpPr>
        <p:spPr bwMode="auto">
          <a:xfrm>
            <a:off x="7164388" y="1412875"/>
            <a:ext cx="287337" cy="9366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398" name="Rectangle 158"/>
          <p:cNvSpPr>
            <a:spLocks noChangeArrowheads="1"/>
          </p:cNvSpPr>
          <p:nvPr/>
        </p:nvSpPr>
        <p:spPr bwMode="auto">
          <a:xfrm>
            <a:off x="2555875" y="55895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0400" name="Rectangle 160"/>
          <p:cNvSpPr>
            <a:spLocks noChangeArrowheads="1"/>
          </p:cNvSpPr>
          <p:nvPr/>
        </p:nvSpPr>
        <p:spPr bwMode="auto">
          <a:xfrm>
            <a:off x="323850" y="2854325"/>
            <a:ext cx="7948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Površina ispod </a:t>
            </a:r>
            <a:r>
              <a:rPr lang="hr-HR" sz="2400" i="1">
                <a:latin typeface="Times New Roman" pitchFamily="18" charset="0"/>
              </a:rPr>
              <a:t>v,t</a:t>
            </a:r>
            <a:r>
              <a:rPr lang="hr-HR" sz="2400" i="1"/>
              <a:t> – </a:t>
            </a:r>
            <a:r>
              <a:rPr lang="hr-HR" sz="2400"/>
              <a:t>grafa brojčano je jednaka prijeđenom putu</a:t>
            </a:r>
          </a:p>
        </p:txBody>
      </p:sp>
      <p:sp>
        <p:nvSpPr>
          <p:cNvPr id="10402" name="Freeform 162"/>
          <p:cNvSpPr>
            <a:spLocks/>
          </p:cNvSpPr>
          <p:nvPr/>
        </p:nvSpPr>
        <p:spPr bwMode="auto">
          <a:xfrm>
            <a:off x="1835150" y="4149725"/>
            <a:ext cx="1841500" cy="1295400"/>
          </a:xfrm>
          <a:custGeom>
            <a:avLst/>
            <a:gdLst/>
            <a:ahLst/>
            <a:cxnLst>
              <a:cxn ang="0">
                <a:pos x="0" y="908"/>
              </a:cxn>
              <a:cxn ang="0">
                <a:pos x="1496" y="0"/>
              </a:cxn>
              <a:cxn ang="0">
                <a:pos x="1496" y="908"/>
              </a:cxn>
              <a:cxn ang="0">
                <a:pos x="0" y="908"/>
              </a:cxn>
            </a:cxnLst>
            <a:rect l="0" t="0" r="r" b="b"/>
            <a:pathLst>
              <a:path w="1496" h="908">
                <a:moveTo>
                  <a:pt x="0" y="908"/>
                </a:moveTo>
                <a:lnTo>
                  <a:pt x="1496" y="0"/>
                </a:lnTo>
                <a:lnTo>
                  <a:pt x="1496" y="908"/>
                </a:lnTo>
                <a:lnTo>
                  <a:pt x="0" y="908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403" name="Line 163"/>
          <p:cNvSpPr>
            <a:spLocks noChangeShapeType="1"/>
          </p:cNvSpPr>
          <p:nvPr/>
        </p:nvSpPr>
        <p:spPr bwMode="auto">
          <a:xfrm flipV="1">
            <a:off x="1835150" y="4168775"/>
            <a:ext cx="1841500" cy="12731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405" name="AutoShape 165"/>
          <p:cNvSpPr>
            <a:spLocks/>
          </p:cNvSpPr>
          <p:nvPr/>
        </p:nvSpPr>
        <p:spPr bwMode="auto">
          <a:xfrm>
            <a:off x="3779838" y="4149725"/>
            <a:ext cx="55562" cy="1273175"/>
          </a:xfrm>
          <a:prstGeom prst="rightBrace">
            <a:avLst>
              <a:gd name="adj1" fmla="val 1909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406" name="AutoShape 166"/>
          <p:cNvSpPr>
            <a:spLocks/>
          </p:cNvSpPr>
          <p:nvPr/>
        </p:nvSpPr>
        <p:spPr bwMode="auto">
          <a:xfrm rot="16200000">
            <a:off x="2663032" y="4688681"/>
            <a:ext cx="144462" cy="1800225"/>
          </a:xfrm>
          <a:prstGeom prst="leftBrace">
            <a:avLst>
              <a:gd name="adj1" fmla="val 1038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1546225" y="3789363"/>
            <a:ext cx="2578100" cy="1968500"/>
            <a:chOff x="974" y="2387"/>
            <a:chExt cx="1624" cy="1240"/>
          </a:xfrm>
        </p:grpSpPr>
        <p:sp>
          <p:nvSpPr>
            <p:cNvPr id="10397" name="Rectangle 157"/>
            <p:cNvSpPr>
              <a:spLocks noChangeArrowheads="1"/>
            </p:cNvSpPr>
            <p:nvPr/>
          </p:nvSpPr>
          <p:spPr bwMode="auto">
            <a:xfrm>
              <a:off x="974" y="2387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v</a:t>
              </a:r>
              <a:r>
                <a:rPr lang="hr-HR" sz="2400">
                  <a:latin typeface="Times New Roman" pitchFamily="18" charset="0"/>
                </a:rPr>
                <a:t> </a:t>
              </a:r>
              <a:r>
                <a:rPr lang="hr-HR" sz="1000"/>
                <a:t>                                                          </a:t>
              </a:r>
            </a:p>
          </p:txBody>
        </p:sp>
        <p:sp>
          <p:nvSpPr>
            <p:cNvPr id="10378" name="Line 138"/>
            <p:cNvSpPr>
              <a:spLocks noChangeShapeType="1"/>
            </p:cNvSpPr>
            <p:nvPr/>
          </p:nvSpPr>
          <p:spPr bwMode="auto">
            <a:xfrm>
              <a:off x="1156" y="2387"/>
              <a:ext cx="0" cy="1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379" name="Line 139"/>
            <p:cNvSpPr>
              <a:spLocks noChangeShapeType="1"/>
            </p:cNvSpPr>
            <p:nvPr/>
          </p:nvSpPr>
          <p:spPr bwMode="auto">
            <a:xfrm flipV="1">
              <a:off x="1156" y="3428"/>
              <a:ext cx="14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407" name="Rectangle 167"/>
            <p:cNvSpPr>
              <a:spLocks noChangeArrowheads="1"/>
            </p:cNvSpPr>
            <p:nvPr/>
          </p:nvSpPr>
          <p:spPr bwMode="auto">
            <a:xfrm>
              <a:off x="2381" y="3339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t </a:t>
              </a:r>
              <a:endParaRPr lang="hr-HR" sz="2400">
                <a:latin typeface="Times New Roman" pitchFamily="18" charset="0"/>
              </a:endParaRPr>
            </a:p>
          </p:txBody>
        </p:sp>
      </p:grpSp>
      <p:sp>
        <p:nvSpPr>
          <p:cNvPr id="10408" name="Rectangle 168"/>
          <p:cNvSpPr>
            <a:spLocks noChangeArrowheads="1"/>
          </p:cNvSpPr>
          <p:nvPr/>
        </p:nvSpPr>
        <p:spPr bwMode="auto">
          <a:xfrm>
            <a:off x="2987675" y="4797425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1000"/>
              <a:t>                                                          </a:t>
            </a:r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003800" y="3789363"/>
          <a:ext cx="79216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368280" progId="Equation.3">
                  <p:embed/>
                </p:oleObj>
              </mc:Choice>
              <mc:Fallback>
                <p:oleObj name="Equation" r:id="rId2" imgW="38088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789363"/>
                        <a:ext cx="792163" cy="766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2" name="Object 172"/>
          <p:cNvGraphicFramePr>
            <a:graphicFrameLocks noChangeAspect="1"/>
          </p:cNvGraphicFramePr>
          <p:nvPr/>
        </p:nvGraphicFramePr>
        <p:xfrm>
          <a:off x="6659563" y="3789363"/>
          <a:ext cx="9366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93480" progId="Equation.3">
                  <p:embed/>
                </p:oleObj>
              </mc:Choice>
              <mc:Fallback>
                <p:oleObj name="Equation" r:id="rId4" imgW="4572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789363"/>
                        <a:ext cx="936625" cy="806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5795963" y="5157788"/>
          <a:ext cx="10810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203040" progId="Equation.3">
                  <p:embed/>
                </p:oleObj>
              </mc:Choice>
              <mc:Fallback>
                <p:oleObj name="Equation" r:id="rId6" imgW="5205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157788"/>
                        <a:ext cx="1081087" cy="420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0"/>
          <p:cNvGrpSpPr>
            <a:grpSpLocks/>
          </p:cNvGrpSpPr>
          <p:nvPr/>
        </p:nvGrpSpPr>
        <p:grpSpPr bwMode="auto">
          <a:xfrm>
            <a:off x="1403350" y="549275"/>
            <a:ext cx="2663825" cy="1800225"/>
            <a:chOff x="884" y="346"/>
            <a:chExt cx="1678" cy="1134"/>
          </a:xfrm>
        </p:grpSpPr>
        <p:sp>
          <p:nvSpPr>
            <p:cNvPr id="10365" name="Freeform 125"/>
            <p:cNvSpPr>
              <a:spLocks/>
            </p:cNvSpPr>
            <p:nvPr/>
          </p:nvSpPr>
          <p:spPr bwMode="auto">
            <a:xfrm>
              <a:off x="884" y="595"/>
              <a:ext cx="1451" cy="522"/>
            </a:xfrm>
            <a:custGeom>
              <a:avLst/>
              <a:gdLst/>
              <a:ahLst/>
              <a:cxnLst>
                <a:cxn ang="0">
                  <a:pos x="0" y="522"/>
                </a:cxn>
                <a:cxn ang="0">
                  <a:pos x="181" y="431"/>
                </a:cxn>
                <a:cxn ang="0">
                  <a:pos x="363" y="250"/>
                </a:cxn>
                <a:cxn ang="0">
                  <a:pos x="544" y="159"/>
                </a:cxn>
                <a:cxn ang="0">
                  <a:pos x="726" y="23"/>
                </a:cxn>
                <a:cxn ang="0">
                  <a:pos x="1088" y="23"/>
                </a:cxn>
                <a:cxn ang="0">
                  <a:pos x="1270" y="159"/>
                </a:cxn>
                <a:cxn ang="0">
                  <a:pos x="1451" y="295"/>
                </a:cxn>
                <a:cxn ang="0">
                  <a:pos x="1270" y="159"/>
                </a:cxn>
                <a:cxn ang="0">
                  <a:pos x="1088" y="23"/>
                </a:cxn>
                <a:cxn ang="0">
                  <a:pos x="726" y="23"/>
                </a:cxn>
                <a:cxn ang="0">
                  <a:pos x="544" y="159"/>
                </a:cxn>
                <a:cxn ang="0">
                  <a:pos x="363" y="250"/>
                </a:cxn>
                <a:cxn ang="0">
                  <a:pos x="181" y="431"/>
                </a:cxn>
                <a:cxn ang="0">
                  <a:pos x="0" y="522"/>
                </a:cxn>
              </a:cxnLst>
              <a:rect l="0" t="0" r="r" b="b"/>
              <a:pathLst>
                <a:path w="1451" h="522">
                  <a:moveTo>
                    <a:pt x="0" y="522"/>
                  </a:moveTo>
                  <a:cubicBezTo>
                    <a:pt x="0" y="522"/>
                    <a:pt x="121" y="476"/>
                    <a:pt x="181" y="431"/>
                  </a:cubicBezTo>
                  <a:cubicBezTo>
                    <a:pt x="241" y="386"/>
                    <a:pt x="303" y="295"/>
                    <a:pt x="363" y="250"/>
                  </a:cubicBezTo>
                  <a:cubicBezTo>
                    <a:pt x="423" y="205"/>
                    <a:pt x="484" y="197"/>
                    <a:pt x="544" y="159"/>
                  </a:cubicBezTo>
                  <a:cubicBezTo>
                    <a:pt x="604" y="121"/>
                    <a:pt x="635" y="46"/>
                    <a:pt x="726" y="23"/>
                  </a:cubicBezTo>
                  <a:cubicBezTo>
                    <a:pt x="817" y="0"/>
                    <a:pt x="997" y="0"/>
                    <a:pt x="1088" y="23"/>
                  </a:cubicBezTo>
                  <a:cubicBezTo>
                    <a:pt x="1179" y="46"/>
                    <a:pt x="1210" y="114"/>
                    <a:pt x="1270" y="159"/>
                  </a:cubicBezTo>
                  <a:cubicBezTo>
                    <a:pt x="1330" y="204"/>
                    <a:pt x="1451" y="295"/>
                    <a:pt x="1451" y="295"/>
                  </a:cubicBezTo>
                  <a:cubicBezTo>
                    <a:pt x="1451" y="295"/>
                    <a:pt x="1330" y="204"/>
                    <a:pt x="1270" y="159"/>
                  </a:cubicBezTo>
                  <a:cubicBezTo>
                    <a:pt x="1210" y="114"/>
                    <a:pt x="1179" y="46"/>
                    <a:pt x="1088" y="23"/>
                  </a:cubicBezTo>
                  <a:cubicBezTo>
                    <a:pt x="997" y="0"/>
                    <a:pt x="817" y="0"/>
                    <a:pt x="726" y="23"/>
                  </a:cubicBezTo>
                  <a:cubicBezTo>
                    <a:pt x="635" y="46"/>
                    <a:pt x="604" y="121"/>
                    <a:pt x="544" y="159"/>
                  </a:cubicBezTo>
                  <a:cubicBezTo>
                    <a:pt x="484" y="197"/>
                    <a:pt x="423" y="205"/>
                    <a:pt x="363" y="250"/>
                  </a:cubicBezTo>
                  <a:cubicBezTo>
                    <a:pt x="303" y="295"/>
                    <a:pt x="241" y="386"/>
                    <a:pt x="181" y="431"/>
                  </a:cubicBezTo>
                  <a:cubicBezTo>
                    <a:pt x="121" y="476"/>
                    <a:pt x="0" y="522"/>
                    <a:pt x="0" y="522"/>
                  </a:cubicBezTo>
                  <a:close/>
                </a:path>
              </a:pathLst>
            </a:custGeom>
            <a:solidFill>
              <a:srgbClr val="00CCFF"/>
            </a:solidFill>
            <a:ln w="9525" cap="flat">
              <a:solidFill>
                <a:srgbClr val="FF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467" name="Line 227"/>
            <p:cNvSpPr>
              <a:spLocks noChangeShapeType="1"/>
            </p:cNvSpPr>
            <p:nvPr/>
          </p:nvSpPr>
          <p:spPr bwMode="auto">
            <a:xfrm>
              <a:off x="884" y="346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468" name="Line 228"/>
            <p:cNvSpPr>
              <a:spLocks noChangeShapeType="1"/>
            </p:cNvSpPr>
            <p:nvPr/>
          </p:nvSpPr>
          <p:spPr bwMode="auto">
            <a:xfrm>
              <a:off x="884" y="1480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0469" name="Rectangle 229"/>
          <p:cNvSpPr>
            <a:spLocks noChangeArrowheads="1"/>
          </p:cNvSpPr>
          <p:nvPr/>
        </p:nvSpPr>
        <p:spPr bwMode="auto">
          <a:xfrm>
            <a:off x="3851275" y="4581525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1000"/>
              <a:t>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1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1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" grpId="0"/>
      <p:bldP spid="10341" grpId="0" animBg="1"/>
      <p:bldP spid="10349" grpId="0"/>
      <p:bldP spid="10366" grpId="0" animBg="1"/>
      <p:bldP spid="10367" grpId="0" animBg="1"/>
      <p:bldP spid="10368" grpId="0" animBg="1"/>
      <p:bldP spid="10369" grpId="0" animBg="1"/>
      <p:bldP spid="10370" grpId="0" animBg="1"/>
      <p:bldP spid="10371" grpId="0" animBg="1"/>
      <p:bldP spid="10372" grpId="0" animBg="1"/>
      <p:bldP spid="10373" grpId="0" animBg="1"/>
      <p:bldP spid="10374" grpId="0" animBg="1"/>
      <p:bldP spid="10375" grpId="0" animBg="1"/>
      <p:bldP spid="10376" grpId="0" animBg="1"/>
      <p:bldP spid="10377" grpId="0" animBg="1"/>
      <p:bldP spid="10398" grpId="0"/>
      <p:bldP spid="10400" grpId="0"/>
      <p:bldP spid="10402" grpId="0" animBg="1"/>
      <p:bldP spid="10403" grpId="0" animBg="1"/>
      <p:bldP spid="10405" grpId="0" animBg="1"/>
      <p:bldP spid="10406" grpId="0" animBg="1"/>
      <p:bldP spid="10408" grpId="0"/>
      <p:bldP spid="104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211638" y="1557338"/>
            <a:ext cx="4221162" cy="3409950"/>
            <a:chOff x="2653" y="981"/>
            <a:chExt cx="2659" cy="2148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4967" y="2841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 t/</a:t>
              </a:r>
              <a:r>
                <a:rPr lang="hr-HR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835" y="2251"/>
              <a:ext cx="23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744" y="1162"/>
              <a:ext cx="39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835" y="1888"/>
              <a:ext cx="23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744" y="1534"/>
              <a:ext cx="35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000"/>
                <a:t>                                                          </a:t>
              </a:r>
              <a:r>
                <a:rPr lang="hr-HR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2653" y="981"/>
              <a:ext cx="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latin typeface="Times New Roman" pitchFamily="18" charset="0"/>
                </a:rPr>
                <a:t>s</a:t>
              </a:r>
              <a:r>
                <a:rPr lang="hr-HR" sz="2400">
                  <a:latin typeface="Times New Roman" pitchFamily="18" charset="0"/>
                </a:rPr>
                <a:t>/m</a:t>
              </a:r>
              <a:r>
                <a:rPr lang="hr-HR" sz="2400"/>
                <a:t>                                                           </a:t>
              </a:r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014" y="2840"/>
              <a:ext cx="20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>
                  <a:latin typeface="Times New Roman" pitchFamily="18" charset="0"/>
                </a:rPr>
                <a:t>0        1       2        3       4</a:t>
              </a:r>
              <a:r>
                <a:rPr lang="hr-HR" sz="1000"/>
                <a:t>                               </a:t>
              </a: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3116" y="1032"/>
              <a:ext cx="0" cy="1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3116" y="2840"/>
              <a:ext cx="2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3581" y="1433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3116" y="2136"/>
              <a:ext cx="1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3116" y="1785"/>
              <a:ext cx="1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3107" y="2478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4045" y="1433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509" y="1433"/>
              <a:ext cx="0" cy="1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973" y="1433"/>
              <a:ext cx="0" cy="1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3116" y="1433"/>
              <a:ext cx="1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1292" name="Freeform 28"/>
          <p:cNvSpPr>
            <a:spLocks/>
          </p:cNvSpPr>
          <p:nvPr/>
        </p:nvSpPr>
        <p:spPr bwMode="auto">
          <a:xfrm>
            <a:off x="4946650" y="2274888"/>
            <a:ext cx="2947988" cy="2233612"/>
          </a:xfrm>
          <a:custGeom>
            <a:avLst/>
            <a:gdLst/>
            <a:ahLst/>
            <a:cxnLst>
              <a:cxn ang="0">
                <a:pos x="0" y="1271"/>
              </a:cxn>
              <a:cxn ang="0">
                <a:pos x="409" y="1180"/>
              </a:cxn>
              <a:cxn ang="0">
                <a:pos x="817" y="953"/>
              </a:cxn>
              <a:cxn ang="0">
                <a:pos x="1225" y="545"/>
              </a:cxn>
              <a:cxn ang="0">
                <a:pos x="1633" y="0"/>
              </a:cxn>
              <a:cxn ang="0">
                <a:pos x="1225" y="545"/>
              </a:cxn>
              <a:cxn ang="0">
                <a:pos x="817" y="953"/>
              </a:cxn>
              <a:cxn ang="0">
                <a:pos x="409" y="1180"/>
              </a:cxn>
              <a:cxn ang="0">
                <a:pos x="0" y="1271"/>
              </a:cxn>
            </a:cxnLst>
            <a:rect l="0" t="0" r="r" b="b"/>
            <a:pathLst>
              <a:path w="1633" h="1271">
                <a:moveTo>
                  <a:pt x="0" y="1271"/>
                </a:moveTo>
                <a:cubicBezTo>
                  <a:pt x="0" y="1271"/>
                  <a:pt x="273" y="1233"/>
                  <a:pt x="409" y="1180"/>
                </a:cubicBezTo>
                <a:cubicBezTo>
                  <a:pt x="545" y="1127"/>
                  <a:pt x="681" y="1059"/>
                  <a:pt x="817" y="953"/>
                </a:cubicBezTo>
                <a:cubicBezTo>
                  <a:pt x="953" y="847"/>
                  <a:pt x="1089" y="704"/>
                  <a:pt x="1225" y="545"/>
                </a:cubicBezTo>
                <a:cubicBezTo>
                  <a:pt x="1361" y="386"/>
                  <a:pt x="1633" y="0"/>
                  <a:pt x="1633" y="0"/>
                </a:cubicBezTo>
                <a:cubicBezTo>
                  <a:pt x="1633" y="0"/>
                  <a:pt x="1361" y="386"/>
                  <a:pt x="1225" y="545"/>
                </a:cubicBezTo>
                <a:cubicBezTo>
                  <a:pt x="1089" y="704"/>
                  <a:pt x="953" y="847"/>
                  <a:pt x="817" y="953"/>
                </a:cubicBezTo>
                <a:cubicBezTo>
                  <a:pt x="681" y="1059"/>
                  <a:pt x="545" y="1127"/>
                  <a:pt x="409" y="1180"/>
                </a:cubicBezTo>
                <a:cubicBezTo>
                  <a:pt x="273" y="1233"/>
                  <a:pt x="0" y="1271"/>
                  <a:pt x="0" y="1271"/>
                </a:cubicBezTo>
                <a:close/>
              </a:path>
            </a:pathLst>
          </a:custGeom>
          <a:solidFill>
            <a:srgbClr val="FF3300"/>
          </a:solidFill>
          <a:ln w="28575" cmpd="sng">
            <a:solidFill>
              <a:srgbClr val="00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1116013" y="1989138"/>
          <a:ext cx="15859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228600" progId="Equation.3">
                  <p:embed/>
                </p:oleObj>
              </mc:Choice>
              <mc:Fallback>
                <p:oleObj name="Equation" r:id="rId2" imgW="774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15859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3419475" y="549275"/>
            <a:ext cx="1244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s,t</a:t>
            </a:r>
            <a:r>
              <a:rPr lang="hr-HR" sz="2400" i="1"/>
              <a:t> – </a:t>
            </a:r>
            <a:r>
              <a:rPr lang="hr-HR" sz="2400"/>
              <a:t>graf</a:t>
            </a:r>
          </a:p>
        </p:txBody>
      </p:sp>
      <p:sp>
        <p:nvSpPr>
          <p:cNvPr id="11315" name="Arc 51"/>
          <p:cNvSpPr>
            <a:spLocks/>
          </p:cNvSpPr>
          <p:nvPr/>
        </p:nvSpPr>
        <p:spPr bwMode="auto">
          <a:xfrm flipH="1">
            <a:off x="4945063" y="4498975"/>
            <a:ext cx="201612" cy="733425"/>
          </a:xfrm>
          <a:custGeom>
            <a:avLst/>
            <a:gdLst>
              <a:gd name="G0" fmla="+- 0 0 0"/>
              <a:gd name="G1" fmla="+- 15700 0 0"/>
              <a:gd name="G2" fmla="+- 21600 0 0"/>
              <a:gd name="T0" fmla="*/ 14835 w 15062"/>
              <a:gd name="T1" fmla="*/ 0 h 15700"/>
              <a:gd name="T2" fmla="*/ 15062 w 15062"/>
              <a:gd name="T3" fmla="*/ 218 h 15700"/>
              <a:gd name="T4" fmla="*/ 0 w 15062"/>
              <a:gd name="T5" fmla="*/ 15700 h 15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62" h="15700" fill="none" extrusionOk="0">
                <a:moveTo>
                  <a:pt x="14834" y="0"/>
                </a:moveTo>
                <a:cubicBezTo>
                  <a:pt x="14911" y="72"/>
                  <a:pt x="14986" y="144"/>
                  <a:pt x="15062" y="217"/>
                </a:cubicBezTo>
              </a:path>
              <a:path w="15062" h="15700" stroke="0" extrusionOk="0">
                <a:moveTo>
                  <a:pt x="14834" y="0"/>
                </a:moveTo>
                <a:cubicBezTo>
                  <a:pt x="14911" y="72"/>
                  <a:pt x="14986" y="144"/>
                  <a:pt x="15062" y="217"/>
                </a:cubicBezTo>
                <a:lnTo>
                  <a:pt x="0" y="157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316" name="Arc 52"/>
          <p:cNvSpPr>
            <a:spLocks/>
          </p:cNvSpPr>
          <p:nvPr/>
        </p:nvSpPr>
        <p:spPr bwMode="auto">
          <a:xfrm>
            <a:off x="5076825" y="4356100"/>
            <a:ext cx="611188" cy="657225"/>
          </a:xfrm>
          <a:custGeom>
            <a:avLst/>
            <a:gdLst>
              <a:gd name="G0" fmla="+- 0 0 0"/>
              <a:gd name="G1" fmla="+- 16455 0 0"/>
              <a:gd name="G2" fmla="+- 21600 0 0"/>
              <a:gd name="T0" fmla="*/ 13993 w 14122"/>
              <a:gd name="T1" fmla="*/ 0 h 16455"/>
              <a:gd name="T2" fmla="*/ 14122 w 14122"/>
              <a:gd name="T3" fmla="*/ 111 h 16455"/>
              <a:gd name="T4" fmla="*/ 0 w 14122"/>
              <a:gd name="T5" fmla="*/ 16455 h 16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22" h="16455" fill="none" extrusionOk="0">
                <a:moveTo>
                  <a:pt x="13992" y="0"/>
                </a:moveTo>
                <a:cubicBezTo>
                  <a:pt x="14036" y="36"/>
                  <a:pt x="14079" y="73"/>
                  <a:pt x="14122" y="110"/>
                </a:cubicBezTo>
              </a:path>
              <a:path w="14122" h="16455" stroke="0" extrusionOk="0">
                <a:moveTo>
                  <a:pt x="13992" y="0"/>
                </a:moveTo>
                <a:cubicBezTo>
                  <a:pt x="14036" y="36"/>
                  <a:pt x="14079" y="73"/>
                  <a:pt x="14122" y="110"/>
                </a:cubicBezTo>
                <a:lnTo>
                  <a:pt x="0" y="1645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317" name="Arc 53"/>
          <p:cNvSpPr>
            <a:spLocks/>
          </p:cNvSpPr>
          <p:nvPr/>
        </p:nvSpPr>
        <p:spPr bwMode="auto">
          <a:xfrm>
            <a:off x="5867400" y="3940175"/>
            <a:ext cx="554038" cy="427038"/>
          </a:xfrm>
          <a:custGeom>
            <a:avLst/>
            <a:gdLst>
              <a:gd name="G0" fmla="+- 0 0 0"/>
              <a:gd name="G1" fmla="+- 14187 0 0"/>
              <a:gd name="G2" fmla="+- 21600 0 0"/>
              <a:gd name="T0" fmla="*/ 16287 w 16594"/>
              <a:gd name="T1" fmla="*/ 0 h 14187"/>
              <a:gd name="T2" fmla="*/ 16594 w 16594"/>
              <a:gd name="T3" fmla="*/ 360 h 14187"/>
              <a:gd name="T4" fmla="*/ 0 w 16594"/>
              <a:gd name="T5" fmla="*/ 14187 h 14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94" h="14187" fill="none" extrusionOk="0">
                <a:moveTo>
                  <a:pt x="16287" y="-1"/>
                </a:moveTo>
                <a:cubicBezTo>
                  <a:pt x="16390" y="118"/>
                  <a:pt x="16493" y="238"/>
                  <a:pt x="16594" y="359"/>
                </a:cubicBezTo>
              </a:path>
              <a:path w="16594" h="14187" stroke="0" extrusionOk="0">
                <a:moveTo>
                  <a:pt x="16287" y="-1"/>
                </a:moveTo>
                <a:cubicBezTo>
                  <a:pt x="16390" y="118"/>
                  <a:pt x="16493" y="238"/>
                  <a:pt x="16594" y="359"/>
                </a:cubicBezTo>
                <a:lnTo>
                  <a:pt x="0" y="1418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318" name="Arc 54"/>
          <p:cNvSpPr>
            <a:spLocks/>
          </p:cNvSpPr>
          <p:nvPr/>
        </p:nvSpPr>
        <p:spPr bwMode="auto">
          <a:xfrm>
            <a:off x="6227763" y="3219450"/>
            <a:ext cx="928687" cy="282575"/>
          </a:xfrm>
          <a:custGeom>
            <a:avLst/>
            <a:gdLst>
              <a:gd name="G0" fmla="+- 0 0 0"/>
              <a:gd name="G1" fmla="+- 14152 0 0"/>
              <a:gd name="G2" fmla="+- 21600 0 0"/>
              <a:gd name="T0" fmla="*/ 16318 w 16402"/>
              <a:gd name="T1" fmla="*/ 0 h 14152"/>
              <a:gd name="T2" fmla="*/ 16402 w 16402"/>
              <a:gd name="T3" fmla="*/ 98 h 14152"/>
              <a:gd name="T4" fmla="*/ 0 w 16402"/>
              <a:gd name="T5" fmla="*/ 14152 h 14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02" h="14152" fill="none" extrusionOk="0">
                <a:moveTo>
                  <a:pt x="16318" y="-1"/>
                </a:moveTo>
                <a:cubicBezTo>
                  <a:pt x="16346" y="32"/>
                  <a:pt x="16374" y="65"/>
                  <a:pt x="16402" y="97"/>
                </a:cubicBezTo>
              </a:path>
              <a:path w="16402" h="14152" stroke="0" extrusionOk="0">
                <a:moveTo>
                  <a:pt x="16318" y="-1"/>
                </a:moveTo>
                <a:cubicBezTo>
                  <a:pt x="16346" y="32"/>
                  <a:pt x="16374" y="65"/>
                  <a:pt x="16402" y="97"/>
                </a:cubicBezTo>
                <a:lnTo>
                  <a:pt x="0" y="1415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319" name="Arc 55"/>
          <p:cNvSpPr>
            <a:spLocks/>
          </p:cNvSpPr>
          <p:nvPr/>
        </p:nvSpPr>
        <p:spPr bwMode="auto">
          <a:xfrm>
            <a:off x="6948488" y="2271713"/>
            <a:ext cx="931862" cy="368300"/>
          </a:xfrm>
          <a:custGeom>
            <a:avLst/>
            <a:gdLst>
              <a:gd name="G0" fmla="+- 0 0 0"/>
              <a:gd name="G1" fmla="+- 11036 0 0"/>
              <a:gd name="G2" fmla="+- 21600 0 0"/>
              <a:gd name="T0" fmla="*/ 18568 w 18642"/>
              <a:gd name="T1" fmla="*/ 0 h 11036"/>
              <a:gd name="T2" fmla="*/ 18642 w 18642"/>
              <a:gd name="T3" fmla="*/ 125 h 11036"/>
              <a:gd name="T4" fmla="*/ 0 w 18642"/>
              <a:gd name="T5" fmla="*/ 11036 h 1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42" h="11036" fill="none" extrusionOk="0">
                <a:moveTo>
                  <a:pt x="18567" y="0"/>
                </a:moveTo>
                <a:cubicBezTo>
                  <a:pt x="18592" y="41"/>
                  <a:pt x="18617" y="83"/>
                  <a:pt x="18641" y="125"/>
                </a:cubicBezTo>
              </a:path>
              <a:path w="18642" h="11036" stroke="0" extrusionOk="0">
                <a:moveTo>
                  <a:pt x="18567" y="0"/>
                </a:moveTo>
                <a:cubicBezTo>
                  <a:pt x="18592" y="41"/>
                  <a:pt x="18617" y="83"/>
                  <a:pt x="18641" y="125"/>
                </a:cubicBezTo>
                <a:lnTo>
                  <a:pt x="0" y="1103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4500563" y="4292600"/>
            <a:ext cx="42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  <a:sym typeface="Symbol" pitchFamily="18" charset="2"/>
              </a:rPr>
              <a:t>0</a:t>
            </a:r>
            <a:r>
              <a:rPr lang="hr-HR" sz="1000"/>
              <a:t>                                                           </a:t>
            </a:r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3225800" y="3236913"/>
            <a:ext cx="554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16</a:t>
            </a: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2671763" y="3236913"/>
            <a:ext cx="5540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9</a:t>
            </a:r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2116138" y="3236913"/>
            <a:ext cx="5556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4</a:t>
            </a: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1560513" y="3236913"/>
            <a:ext cx="5556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1</a:t>
            </a: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1006475" y="3236913"/>
            <a:ext cx="5540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0</a:t>
            </a:r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323850" y="3236913"/>
            <a:ext cx="6826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s/</a:t>
            </a:r>
            <a:r>
              <a:rPr lang="hr-HR" sz="2400">
                <a:latin typeface="Times New Roman" pitchFamily="18" charset="0"/>
              </a:rPr>
              <a:t>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3225800" y="2781300"/>
            <a:ext cx="554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4</a:t>
            </a:r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2671763" y="2781300"/>
            <a:ext cx="5540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3</a:t>
            </a:r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2116138" y="2781300"/>
            <a:ext cx="5556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2</a:t>
            </a:r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1560513" y="2781300"/>
            <a:ext cx="5556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1</a:t>
            </a:r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1006475" y="2781300"/>
            <a:ext cx="554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>
                <a:latin typeface="Times New Roman" pitchFamily="18" charset="0"/>
              </a:rPr>
              <a:t>0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323850" y="2781300"/>
            <a:ext cx="6826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 i="1">
                <a:latin typeface="Times New Roman" pitchFamily="18" charset="0"/>
              </a:rPr>
              <a:t>t/</a:t>
            </a:r>
            <a:r>
              <a:rPr lang="hr-HR" sz="2400">
                <a:latin typeface="Times New Roman" pitchFamily="18" charset="0"/>
              </a:rPr>
              <a:t>s</a:t>
            </a: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323850" y="2781300"/>
            <a:ext cx="3455988" cy="911225"/>
            <a:chOff x="204" y="1752"/>
            <a:chExt cx="2177" cy="574"/>
          </a:xfrm>
        </p:grpSpPr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204" y="1752"/>
              <a:ext cx="21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36" name="Line 72"/>
            <p:cNvSpPr>
              <a:spLocks noChangeShapeType="1"/>
            </p:cNvSpPr>
            <p:nvPr/>
          </p:nvSpPr>
          <p:spPr bwMode="auto">
            <a:xfrm>
              <a:off x="204" y="2039"/>
              <a:ext cx="2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37" name="Line 73"/>
            <p:cNvSpPr>
              <a:spLocks noChangeShapeType="1"/>
            </p:cNvSpPr>
            <p:nvPr/>
          </p:nvSpPr>
          <p:spPr bwMode="auto">
            <a:xfrm>
              <a:off x="204" y="2326"/>
              <a:ext cx="21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38" name="Line 74"/>
            <p:cNvSpPr>
              <a:spLocks noChangeShapeType="1"/>
            </p:cNvSpPr>
            <p:nvPr/>
          </p:nvSpPr>
          <p:spPr bwMode="auto">
            <a:xfrm>
              <a:off x="204" y="1752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39" name="Line 75"/>
            <p:cNvSpPr>
              <a:spLocks noChangeShapeType="1"/>
            </p:cNvSpPr>
            <p:nvPr/>
          </p:nvSpPr>
          <p:spPr bwMode="auto">
            <a:xfrm>
              <a:off x="634" y="1752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40" name="Line 76"/>
            <p:cNvSpPr>
              <a:spLocks noChangeShapeType="1"/>
            </p:cNvSpPr>
            <p:nvPr/>
          </p:nvSpPr>
          <p:spPr bwMode="auto">
            <a:xfrm>
              <a:off x="983" y="1752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41" name="Line 77"/>
            <p:cNvSpPr>
              <a:spLocks noChangeShapeType="1"/>
            </p:cNvSpPr>
            <p:nvPr/>
          </p:nvSpPr>
          <p:spPr bwMode="auto">
            <a:xfrm>
              <a:off x="1333" y="1752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42" name="Line 78"/>
            <p:cNvSpPr>
              <a:spLocks noChangeShapeType="1"/>
            </p:cNvSpPr>
            <p:nvPr/>
          </p:nvSpPr>
          <p:spPr bwMode="auto">
            <a:xfrm>
              <a:off x="1683" y="1752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43" name="Line 79"/>
            <p:cNvSpPr>
              <a:spLocks noChangeShapeType="1"/>
            </p:cNvSpPr>
            <p:nvPr/>
          </p:nvSpPr>
          <p:spPr bwMode="auto">
            <a:xfrm>
              <a:off x="2032" y="1752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2381" y="1752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 animBg="1"/>
      <p:bldP spid="11315" grpId="0" animBg="1"/>
      <p:bldP spid="11316" grpId="0" animBg="1"/>
      <p:bldP spid="11317" grpId="0" animBg="1"/>
      <p:bldP spid="11318" grpId="0" animBg="1"/>
      <p:bldP spid="11319" grpId="0" animBg="1"/>
      <p:bldP spid="11321" grpId="0"/>
      <p:bldP spid="11334" grpId="0"/>
      <p:bldP spid="11333" grpId="0"/>
      <p:bldP spid="11332" grpId="0"/>
      <p:bldP spid="11331" grpId="0"/>
      <p:bldP spid="11330" grpId="0"/>
      <p:bldP spid="11329" grpId="0"/>
      <p:bldP spid="11328" grpId="0"/>
      <p:bldP spid="11327" grpId="0"/>
      <p:bldP spid="11326" grpId="0"/>
      <p:bldP spid="11325" grpId="0"/>
      <p:bldP spid="11324" grpId="0"/>
      <p:bldP spid="113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hr-HR" sz="3600" dirty="0"/>
              <a:t>Jednoliko ubrzano pravocrtno gibanje s početnom brzinom</a:t>
            </a:r>
          </a:p>
        </p:txBody>
      </p:sp>
      <p:graphicFrame>
        <p:nvGraphicFramePr>
          <p:cNvPr id="3091" name="Object 1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79613" y="3959225"/>
          <a:ext cx="14398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203040" progId="Equation.3">
                  <p:embed/>
                </p:oleObj>
              </mc:Choice>
              <mc:Fallback>
                <p:oleObj name="Equation" r:id="rId2" imgW="6220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959225"/>
                        <a:ext cx="1439862" cy="468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9750" y="2994025"/>
          <a:ext cx="2232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368280" progId="Equation.3">
                  <p:embed/>
                </p:oleObj>
              </mc:Choice>
              <mc:Fallback>
                <p:oleObj name="Equation" r:id="rId4" imgW="106668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94025"/>
                        <a:ext cx="22320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539750" y="1773238"/>
            <a:ext cx="7993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Kada tijelo pri jednoliko ubrzanom pravocrtnom gibanju ima u početnom trenutku neku početnu brzinu (</a:t>
            </a:r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/>
              <a:t>) tada je:</a:t>
            </a: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468313" y="4003675"/>
            <a:ext cx="1358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odnosno:</a:t>
            </a: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64163" y="3141663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1000"/>
              <a:t>                                                          </a:t>
            </a:r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8172450" y="5491163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5724525" y="3789363"/>
            <a:ext cx="2087563" cy="1800225"/>
          </a:xfrm>
          <a:custGeom>
            <a:avLst/>
            <a:gdLst/>
            <a:ahLst/>
            <a:cxnLst>
              <a:cxn ang="0">
                <a:pos x="0" y="726"/>
              </a:cxn>
              <a:cxn ang="0">
                <a:pos x="1315" y="0"/>
              </a:cxn>
              <a:cxn ang="0">
                <a:pos x="1315" y="1134"/>
              </a:cxn>
              <a:cxn ang="0">
                <a:pos x="0" y="1134"/>
              </a:cxn>
              <a:cxn ang="0">
                <a:pos x="0" y="726"/>
              </a:cxn>
            </a:cxnLst>
            <a:rect l="0" t="0" r="r" b="b"/>
            <a:pathLst>
              <a:path w="1315" h="1134">
                <a:moveTo>
                  <a:pt x="0" y="726"/>
                </a:moveTo>
                <a:lnTo>
                  <a:pt x="1315" y="0"/>
                </a:lnTo>
                <a:lnTo>
                  <a:pt x="1315" y="1134"/>
                </a:lnTo>
                <a:lnTo>
                  <a:pt x="0" y="1134"/>
                </a:lnTo>
                <a:lnTo>
                  <a:pt x="0" y="726"/>
                </a:lnTo>
                <a:close/>
              </a:path>
            </a:pathLst>
          </a:custGeom>
          <a:solidFill>
            <a:srgbClr val="3399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5724525" y="4941888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3121" name="Object 49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39750" y="5589588"/>
          <a:ext cx="13684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368280" progId="Equation.3">
                  <p:embed/>
                </p:oleObj>
              </mc:Choice>
              <mc:Fallback>
                <p:oleObj name="Equation" r:id="rId6" imgW="72360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89588"/>
                        <a:ext cx="1368425" cy="695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4" name="Object 52"/>
          <p:cNvGraphicFramePr>
            <a:graphicFrameLocks noChangeAspect="1"/>
          </p:cNvGraphicFramePr>
          <p:nvPr/>
        </p:nvGraphicFramePr>
        <p:xfrm>
          <a:off x="2124075" y="5516563"/>
          <a:ext cx="14398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9160" imgH="393480" progId="Equation.3">
                  <p:embed/>
                </p:oleObj>
              </mc:Choice>
              <mc:Fallback>
                <p:oleObj name="Equation" r:id="rId8" imgW="7491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16563"/>
                        <a:ext cx="1439863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6" name="Object 54"/>
          <p:cNvGraphicFramePr>
            <a:graphicFrameLocks noChangeAspect="1"/>
          </p:cNvGraphicFramePr>
          <p:nvPr/>
        </p:nvGraphicFramePr>
        <p:xfrm>
          <a:off x="3779838" y="5805488"/>
          <a:ext cx="15843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0" imgH="228600" progId="Equation.3">
                  <p:embed/>
                </p:oleObj>
              </mc:Choice>
              <mc:Fallback>
                <p:oleObj name="Equation" r:id="rId10" imgW="774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805488"/>
                        <a:ext cx="1584325" cy="468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7" name="AutoShape 55"/>
          <p:cNvSpPr>
            <a:spLocks/>
          </p:cNvSpPr>
          <p:nvPr/>
        </p:nvSpPr>
        <p:spPr bwMode="auto">
          <a:xfrm>
            <a:off x="7883525" y="3789363"/>
            <a:ext cx="106363" cy="1152525"/>
          </a:xfrm>
          <a:prstGeom prst="rightBrace">
            <a:avLst>
              <a:gd name="adj1" fmla="val 902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130" name="AutoShape 58"/>
          <p:cNvSpPr>
            <a:spLocks/>
          </p:cNvSpPr>
          <p:nvPr/>
        </p:nvSpPr>
        <p:spPr bwMode="auto">
          <a:xfrm rot="16200000">
            <a:off x="6696076" y="4618037"/>
            <a:ext cx="144462" cy="2087563"/>
          </a:xfrm>
          <a:prstGeom prst="leftBrace">
            <a:avLst>
              <a:gd name="adj1" fmla="val 1204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6588125" y="56610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t 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3132" name="Line 60"/>
          <p:cNvSpPr>
            <a:spLocks noChangeShapeType="1"/>
          </p:cNvSpPr>
          <p:nvPr/>
        </p:nvSpPr>
        <p:spPr bwMode="auto">
          <a:xfrm>
            <a:off x="5724525" y="3789363"/>
            <a:ext cx="2087563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5364163" y="3573463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1000"/>
              <a:t>                                                           </a:t>
            </a:r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5292725" y="47974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baseline="-25000">
                <a:latin typeface="Times New Roman" pitchFamily="18" charset="0"/>
              </a:rPr>
              <a:t>o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1000"/>
              <a:t>                                                          </a:t>
            </a: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956550" y="40513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v-v</a:t>
            </a:r>
            <a:r>
              <a:rPr lang="hr-HR" sz="2400" i="1" baseline="-25000">
                <a:latin typeface="Times New Roman" pitchFamily="18" charset="0"/>
              </a:rPr>
              <a:t>0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 flipV="1">
            <a:off x="5724525" y="3789363"/>
            <a:ext cx="2087563" cy="1154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37" name="Line 65"/>
          <p:cNvSpPr>
            <a:spLocks noChangeShapeType="1"/>
          </p:cNvSpPr>
          <p:nvPr/>
        </p:nvSpPr>
        <p:spPr bwMode="auto">
          <a:xfrm>
            <a:off x="5724525" y="558958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6659563" y="4987925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 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3139" name="Line 67"/>
          <p:cNvSpPr>
            <a:spLocks noChangeShapeType="1"/>
          </p:cNvSpPr>
          <p:nvPr/>
        </p:nvSpPr>
        <p:spPr bwMode="auto">
          <a:xfrm>
            <a:off x="5724525" y="3357563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539750" y="4611688"/>
          <a:ext cx="20875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79280" imgH="393480" progId="Equation.3">
                  <p:embed/>
                </p:oleObj>
              </mc:Choice>
              <mc:Fallback>
                <p:oleObj name="Equation" r:id="rId12" imgW="10792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11688"/>
                        <a:ext cx="20875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2627313" y="4638675"/>
          <a:ext cx="17287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27000" imgH="393480" progId="Equation.3">
                  <p:embed/>
                </p:oleObj>
              </mc:Choice>
              <mc:Fallback>
                <p:oleObj name="Equation" r:id="rId14" imgW="9270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38675"/>
                        <a:ext cx="172878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9" grpId="0"/>
      <p:bldP spid="3111" grpId="0"/>
      <p:bldP spid="3112" grpId="0"/>
      <p:bldP spid="3115" grpId="0" animBg="1"/>
      <p:bldP spid="3116" grpId="0" animBg="1"/>
      <p:bldP spid="3127" grpId="0" animBg="1"/>
      <p:bldP spid="3130" grpId="0" animBg="1"/>
      <p:bldP spid="3131" grpId="0"/>
      <p:bldP spid="3132" grpId="0" animBg="1"/>
      <p:bldP spid="3133" grpId="0"/>
      <p:bldP spid="3134" grpId="0"/>
      <p:bldP spid="3135" grpId="0"/>
      <p:bldP spid="3136" grpId="0" animBg="1"/>
      <p:bldP spid="3137" grpId="0" animBg="1"/>
      <p:bldP spid="3138" grpId="0"/>
      <p:bldP spid="31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2242" y="144373"/>
            <a:ext cx="82252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just"/>
            <a:r>
              <a:rPr lang="hr-HR" sz="2400" b="1" dirty="0"/>
              <a:t>Primjer:</a:t>
            </a:r>
            <a:r>
              <a:rPr lang="hr-HR" sz="2400" dirty="0"/>
              <a:t> Automobil se jednoliko ubrzava od 36 km h</a:t>
            </a:r>
            <a:r>
              <a:rPr lang="hr-HR" sz="2400" baseline="30000" dirty="0"/>
              <a:t>-1</a:t>
            </a:r>
            <a:r>
              <a:rPr lang="hr-HR" sz="2400" dirty="0"/>
              <a:t> do </a:t>
            </a:r>
          </a:p>
          <a:p>
            <a:pPr marL="342900" indent="-342900" algn="just"/>
            <a:r>
              <a:rPr lang="hr-HR" sz="2400" dirty="0"/>
              <a:t>54 km h</a:t>
            </a:r>
            <a:r>
              <a:rPr lang="hr-HR" sz="2400" baseline="30000" dirty="0"/>
              <a:t>-1</a:t>
            </a:r>
            <a:r>
              <a:rPr lang="hr-HR" sz="2400" dirty="0"/>
              <a:t> na putu dugu 200 m. a) Koliko je ubrzanje automobila?</a:t>
            </a:r>
          </a:p>
          <a:p>
            <a:pPr marL="342900" indent="-342900" algn="just"/>
            <a:r>
              <a:rPr lang="hr-HR" sz="2400" dirty="0"/>
              <a:t>b)Koliko traje ubrzavanje?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3850" y="1341438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8313" y="1774825"/>
            <a:ext cx="2159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36 km h</a:t>
            </a:r>
            <a:r>
              <a:rPr lang="hr-HR" sz="2400" baseline="30000">
                <a:latin typeface="Times New Roman" pitchFamily="18" charset="0"/>
              </a:rPr>
              <a:t>-1 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 baseline="30000">
                <a:latin typeface="Times New Roman" pitchFamily="18" charset="0"/>
              </a:rPr>
              <a:t> </a:t>
            </a:r>
            <a:endParaRPr lang="hr-HR" sz="2400">
              <a:latin typeface="Times New Roman" pitchFamily="18" charset="0"/>
            </a:endParaRPr>
          </a:p>
          <a:p>
            <a:r>
              <a:rPr lang="hr-HR" sz="2400" i="1">
                <a:latin typeface="Times New Roman" pitchFamily="18" charset="0"/>
              </a:rPr>
              <a:t>v = </a:t>
            </a:r>
            <a:r>
              <a:rPr lang="hr-HR" sz="2400">
                <a:latin typeface="Times New Roman" pitchFamily="18" charset="0"/>
              </a:rPr>
              <a:t>54 km h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 i="1" baseline="30000">
              <a:latin typeface="Times New Roman" pitchFamily="18" charset="0"/>
            </a:endParaRPr>
          </a:p>
          <a:p>
            <a:r>
              <a:rPr lang="hr-HR" sz="2400" i="1">
                <a:latin typeface="Times New Roman" pitchFamily="18" charset="0"/>
              </a:rPr>
              <a:t>s = </a:t>
            </a:r>
            <a:r>
              <a:rPr lang="hr-HR" sz="2400">
                <a:latin typeface="Times New Roman" pitchFamily="18" charset="0"/>
              </a:rPr>
              <a:t>200 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39750" y="2924175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95288" y="306863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a)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971550" y="3111500"/>
          <a:ext cx="1584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228600" progId="Equation.3">
                  <p:embed/>
                </p:oleObj>
              </mc:Choice>
              <mc:Fallback>
                <p:oleObj name="Equation" r:id="rId2" imgW="774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11500"/>
                        <a:ext cx="15843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900113" y="3716338"/>
          <a:ext cx="16557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28600" progId="Equation.3">
                  <p:embed/>
                </p:oleObj>
              </mc:Choice>
              <mc:Fallback>
                <p:oleObj name="Equation" r:id="rId4" imgW="774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16557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2555875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555875" y="3717925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cs typeface="Arial" charset="0"/>
              </a:rPr>
              <a:t>:</a:t>
            </a:r>
            <a:r>
              <a:rPr lang="hr-HR" sz="2400">
                <a:cs typeface="Arial" charset="0"/>
              </a:rPr>
              <a:t> </a:t>
            </a:r>
            <a:r>
              <a:rPr lang="hr-HR" sz="2400">
                <a:latin typeface="Times New Roman" pitchFamily="18" charset="0"/>
                <a:cs typeface="Arial" charset="0"/>
              </a:rPr>
              <a:t>2</a:t>
            </a:r>
            <a:r>
              <a:rPr lang="hr-HR" sz="2400" i="1">
                <a:latin typeface="Times New Roman" pitchFamily="18" charset="0"/>
                <a:cs typeface="Arial" charset="0"/>
              </a:rPr>
              <a:t>s</a:t>
            </a:r>
            <a:endParaRPr lang="en-US" sz="2400" i="1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755650" y="4267200"/>
          <a:ext cx="13684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393480" progId="Equation.3">
                  <p:embed/>
                </p:oleObj>
              </mc:Choice>
              <mc:Fallback>
                <p:oleObj name="Equation" r:id="rId6" imgW="672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67200"/>
                        <a:ext cx="13684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539750" y="5157788"/>
          <a:ext cx="13684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393480" progId="Equation.3">
                  <p:embed/>
                </p:oleObj>
              </mc:Choice>
              <mc:Fallback>
                <p:oleObj name="Equation" r:id="rId8" imgW="6728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7788"/>
                        <a:ext cx="13684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2268538" y="1773238"/>
            <a:ext cx="1584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10 m s</a:t>
            </a:r>
            <a:r>
              <a:rPr lang="hr-HR" sz="2400" baseline="30000">
                <a:latin typeface="Times New Roman" pitchFamily="18" charset="0"/>
              </a:rPr>
              <a:t>-1 </a:t>
            </a:r>
            <a:r>
              <a:rPr lang="hr-HR" sz="2400">
                <a:latin typeface="Times New Roman" pitchFamily="18" charset="0"/>
              </a:rPr>
              <a:t> </a:t>
            </a:r>
            <a:r>
              <a:rPr lang="hr-HR" sz="2400" baseline="30000">
                <a:latin typeface="Times New Roman" pitchFamily="18" charset="0"/>
              </a:rPr>
              <a:t> </a:t>
            </a:r>
            <a:endParaRPr lang="hr-HR" sz="2400">
              <a:latin typeface="Times New Roman" pitchFamily="18" charset="0"/>
            </a:endParaRPr>
          </a:p>
          <a:p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15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 i="1" baseline="30000">
              <a:latin typeface="Times New Roman" pitchFamily="18" charset="0"/>
            </a:endParaRP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1908175" y="5149850"/>
          <a:ext cx="30241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393480" progId="Equation.3">
                  <p:embed/>
                </p:oleObj>
              </mc:Choice>
              <mc:Fallback>
                <p:oleObj name="Equation" r:id="rId10" imgW="148572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149850"/>
                        <a:ext cx="30241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55650" y="6092825"/>
            <a:ext cx="197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 </a:t>
            </a:r>
            <a:r>
              <a:rPr lang="hr-HR" sz="2400" i="1">
                <a:latin typeface="Times New Roman" pitchFamily="18" charset="0"/>
              </a:rPr>
              <a:t>a = </a:t>
            </a:r>
            <a:r>
              <a:rPr lang="hr-HR" sz="2400">
                <a:latin typeface="Times New Roman" pitchFamily="18" charset="0"/>
              </a:rPr>
              <a:t>0,31 m s</a:t>
            </a:r>
            <a:r>
              <a:rPr lang="hr-HR" sz="2400" baseline="30000">
                <a:latin typeface="Times New Roman" pitchFamily="18" charset="0"/>
              </a:rPr>
              <a:t>-2</a:t>
            </a:r>
            <a:endParaRPr lang="hr-HR" sz="2400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5292725" y="25638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b)</a:t>
            </a: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5724525" y="2419350"/>
          <a:ext cx="15113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600" imgH="368280" progId="Equation.3">
                  <p:embed/>
                </p:oleObj>
              </mc:Choice>
              <mc:Fallback>
                <p:oleObj name="Equation" r:id="rId12" imgW="72360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419350"/>
                        <a:ext cx="15113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7308850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7380288" y="25654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cs typeface="Arial" charset="0"/>
              </a:rPr>
              <a:t>·</a:t>
            </a:r>
            <a:r>
              <a:rPr lang="hr-HR" sz="2400">
                <a:cs typeface="Arial" charset="0"/>
              </a:rPr>
              <a:t> </a:t>
            </a:r>
            <a:r>
              <a:rPr lang="hr-HR" sz="2400">
                <a:latin typeface="Times New Roman" pitchFamily="18" charset="0"/>
                <a:cs typeface="Arial" charset="0"/>
              </a:rPr>
              <a:t>2</a:t>
            </a:r>
            <a:endParaRPr lang="en-US" sz="2400" i="1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5580063" y="3355975"/>
          <a:ext cx="16557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203040" progId="Equation.3">
                  <p:embed/>
                </p:oleObj>
              </mc:Choice>
              <mc:Fallback>
                <p:oleObj name="Equation" r:id="rId14" imgW="7743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355975"/>
                        <a:ext cx="16557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7308850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7235825" y="32845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:</a:t>
            </a:r>
            <a:r>
              <a:rPr lang="hr-HR" sz="2400">
                <a:cs typeface="Arial" charset="0"/>
              </a:rPr>
              <a:t> </a:t>
            </a:r>
            <a:r>
              <a:rPr lang="hr-HR" sz="2400">
                <a:latin typeface="Times New Roman" pitchFamily="18" charset="0"/>
                <a:cs typeface="Arial" charset="0"/>
              </a:rPr>
              <a:t>(</a:t>
            </a:r>
            <a:r>
              <a:rPr lang="hr-HR" sz="2400" i="1">
                <a:latin typeface="Times New Roman" pitchFamily="18" charset="0"/>
                <a:cs typeface="Arial" charset="0"/>
              </a:rPr>
              <a:t>v + v</a:t>
            </a:r>
            <a:r>
              <a:rPr lang="hr-HR" sz="2400" i="1" baseline="-25000">
                <a:latin typeface="Times New Roman" pitchFamily="18" charset="0"/>
                <a:cs typeface="Arial" charset="0"/>
              </a:rPr>
              <a:t>0</a:t>
            </a:r>
            <a:r>
              <a:rPr lang="hr-HR" sz="2400">
                <a:latin typeface="Times New Roman" pitchFamily="18" charset="0"/>
                <a:cs typeface="Arial" charset="0"/>
              </a:rPr>
              <a:t>)</a:t>
            </a:r>
            <a:endParaRPr lang="en-US" sz="2400" i="1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5580063" y="3933825"/>
          <a:ext cx="1152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71320" imgH="406080" progId="Equation.3">
                  <p:embed/>
                </p:oleObj>
              </mc:Choice>
              <mc:Fallback>
                <p:oleObj name="Equation" r:id="rId16" imgW="571320" imgH="4060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933825"/>
                        <a:ext cx="1152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3" name="Object 33"/>
          <p:cNvGraphicFramePr>
            <a:graphicFrameLocks noChangeAspect="1"/>
          </p:cNvGraphicFramePr>
          <p:nvPr/>
        </p:nvGraphicFramePr>
        <p:xfrm>
          <a:off x="5435600" y="4868863"/>
          <a:ext cx="33115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01720" imgH="406080" progId="Equation.3">
                  <p:embed/>
                </p:oleObj>
              </mc:Choice>
              <mc:Fallback>
                <p:oleObj name="Equation" r:id="rId18" imgW="1701720" imgH="4060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68863"/>
                        <a:ext cx="33115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5435600" y="5876925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 </a:t>
            </a:r>
            <a:r>
              <a:rPr lang="hr-HR" sz="2400" i="1">
                <a:latin typeface="Times New Roman" pitchFamily="18" charset="0"/>
              </a:rPr>
              <a:t>t = </a:t>
            </a:r>
            <a:r>
              <a:rPr lang="hr-HR" sz="2400">
                <a:latin typeface="Times New Roman" pitchFamily="18" charset="0"/>
              </a:rPr>
              <a:t>16  s</a:t>
            </a:r>
            <a:endParaRPr lang="hr-H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7" grpId="0" animBg="1"/>
      <p:bldP spid="10248" grpId="0"/>
      <p:bldP spid="10252" grpId="0" animBg="1"/>
      <p:bldP spid="10253" grpId="0"/>
      <p:bldP spid="10261" grpId="0"/>
      <p:bldP spid="10262" grpId="0"/>
      <p:bldP spid="10264" grpId="0" animBg="1"/>
      <p:bldP spid="10265" grpId="0"/>
      <p:bldP spid="10268" grpId="0" animBg="1"/>
      <p:bldP spid="10269" grpId="0"/>
      <p:bldP spid="102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314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Equation</vt:lpstr>
      <vt:lpstr>Jednoliko ubrzano  pravocrtno gibanje</vt:lpstr>
      <vt:lpstr>Jednoliko ubrzano pravocrtno gibanje</vt:lpstr>
      <vt:lpstr>Jednoliko ubrzano pravocrtno gibanje bez početne brzine</vt:lpstr>
      <vt:lpstr>PowerPoint Presentation</vt:lpstr>
      <vt:lpstr>PowerPoint Presentation</vt:lpstr>
      <vt:lpstr>PowerPoint Presentation</vt:lpstr>
      <vt:lpstr>PowerPoint Presentation</vt:lpstr>
      <vt:lpstr>Jednoliko ubrzano pravocrtno gibanje s početnom brzinom</vt:lpstr>
      <vt:lpstr>PowerPoint Presentation</vt:lpstr>
      <vt:lpstr>Pitanja?</vt:lpstr>
      <vt:lpstr>Ponovimo...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Gibanja sa stalnim ubrzanjem </dc:title>
  <dc:creator>Vlatko</dc:creator>
  <cp:lastModifiedBy>Vlatko</cp:lastModifiedBy>
  <cp:revision>9</cp:revision>
  <dcterms:created xsi:type="dcterms:W3CDTF">2014-09-24T08:58:30Z</dcterms:created>
  <dcterms:modified xsi:type="dcterms:W3CDTF">2021-09-27T05:30:34Z</dcterms:modified>
</cp:coreProperties>
</file>