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9" r:id="rId5"/>
    <p:sldId id="266" r:id="rId6"/>
    <p:sldId id="267" r:id="rId7"/>
    <p:sldId id="262" r:id="rId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1BB41D3-8436-4AA8-A6A3-D669A557DF49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7A34-DA3B-4813-B7AB-DC08A3B20F42}" type="datetimeFigureOut">
              <a:rPr lang="sr-Latn-CS" smtClean="0"/>
              <a:pPr/>
              <a:t>4.10.2021.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400" dirty="0"/>
              <a:t>Jednoliko usporeno pravocrtno gibanje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8" y="5929330"/>
            <a:ext cx="2414582" cy="542932"/>
          </a:xfrm>
        </p:spPr>
        <p:txBody>
          <a:bodyPr>
            <a:no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Jednoliko usporeno pravocrtno gibanje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7200" y="1916832"/>
            <a:ext cx="8459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/>
              <a:t>Brzina tijela se smanjuje u jednakim vremenskim intervalima za</a:t>
            </a:r>
            <a:r>
              <a:rPr lang="en-GB" sz="2400"/>
              <a:t> </a:t>
            </a:r>
            <a:r>
              <a:rPr lang="hr-HR" sz="2400"/>
              <a:t>jednake iznose.</a:t>
            </a:r>
            <a:endParaRPr lang="en-GB" sz="240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14860" y="2943152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a = konst. &lt; </a:t>
            </a:r>
            <a:r>
              <a:rPr lang="hr-HR" sz="2400" dirty="0">
                <a:latin typeface="Times New Roman" pitchFamily="18" charset="0"/>
              </a:rPr>
              <a:t>0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3630748" y="5013573"/>
            <a:ext cx="16557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270385" y="3861048"/>
            <a:ext cx="2414588" cy="1657350"/>
            <a:chOff x="1882" y="2432"/>
            <a:chExt cx="1521" cy="1044"/>
          </a:xfrm>
        </p:grpSpPr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 flipV="1">
              <a:off x="2109" y="2523"/>
              <a:ext cx="0" cy="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2109" y="2931"/>
              <a:ext cx="1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882" y="2432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a</a:t>
              </a:r>
              <a:r>
                <a:rPr lang="hr-HR" i="1">
                  <a:latin typeface="Times New Roman" pitchFamily="18" charset="0"/>
                </a:rPr>
                <a:t> </a:t>
              </a:r>
              <a:endParaRPr lang="hr-HR">
                <a:latin typeface="Times New Roman" pitchFamily="18" charset="0"/>
              </a:endParaRP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3198" y="287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t</a:t>
              </a:r>
              <a:r>
                <a:rPr lang="hr-HR" i="1">
                  <a:latin typeface="Times New Roman" pitchFamily="18" charset="0"/>
                </a:rPr>
                <a:t> </a:t>
              </a:r>
              <a:endParaRPr lang="hr-HR">
                <a:latin typeface="Times New Roman" pitchFamily="18" charset="0"/>
              </a:endParaRPr>
            </a:p>
          </p:txBody>
        </p:sp>
      </p:grp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4000635" y="5832003"/>
            <a:ext cx="9784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i="1" dirty="0">
                <a:latin typeface="Times New Roman" pitchFamily="18" charset="0"/>
              </a:rPr>
              <a:t>a,t - </a:t>
            </a:r>
            <a:r>
              <a:rPr lang="hr-HR" dirty="0"/>
              <a:t>graf</a:t>
            </a:r>
            <a:endParaRPr lang="hr-HR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/>
      <p:bldP spid="2060" grpId="0" animBg="1"/>
      <p:bldP spid="20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643438" y="3128963"/>
          <a:ext cx="9366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431640" imgH="368280" progId="Equation.3">
                  <p:embed/>
                </p:oleObj>
              </mc:Choice>
              <mc:Fallback>
                <p:oleObj name="Equation" r:id="rId3" imgW="4316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28963"/>
                        <a:ext cx="936625" cy="800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Freeform 9"/>
          <p:cNvSpPr>
            <a:spLocks/>
          </p:cNvSpPr>
          <p:nvPr/>
        </p:nvSpPr>
        <p:spPr bwMode="auto">
          <a:xfrm>
            <a:off x="1403350" y="3716338"/>
            <a:ext cx="1511300" cy="792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80"/>
              </a:cxn>
              <a:cxn ang="0">
                <a:pos x="1800" y="1080"/>
              </a:cxn>
              <a:cxn ang="0">
                <a:pos x="0" y="0"/>
              </a:cxn>
            </a:cxnLst>
            <a:rect l="0" t="0" r="r" b="b"/>
            <a:pathLst>
              <a:path w="1800" h="1080">
                <a:moveTo>
                  <a:pt x="0" y="0"/>
                </a:moveTo>
                <a:lnTo>
                  <a:pt x="0" y="1080"/>
                </a:lnTo>
                <a:lnTo>
                  <a:pt x="1800" y="108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059113" y="4437063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</a:t>
            </a:r>
            <a:endParaRPr lang="hr-HR" sz="2400">
              <a:latin typeface="Times New Roman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42988" y="2852738"/>
            <a:ext cx="2376487" cy="1655762"/>
            <a:chOff x="657" y="1797"/>
            <a:chExt cx="1497" cy="1043"/>
          </a:xfrm>
        </p:grpSpPr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V="1">
              <a:off x="884" y="1887"/>
              <a:ext cx="0" cy="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884" y="2840"/>
              <a:ext cx="1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657" y="1797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v</a:t>
              </a:r>
              <a:r>
                <a:rPr lang="hr-HR" i="1">
                  <a:latin typeface="Times New Roman" pitchFamily="18" charset="0"/>
                </a:rPr>
                <a:t> </a:t>
              </a:r>
              <a:endParaRPr lang="hr-HR">
                <a:latin typeface="Times New Roman" pitchFamily="18" charset="0"/>
              </a:endParaRPr>
            </a:p>
          </p:txBody>
        </p:sp>
      </p:grp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619250" y="40036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i="1">
                <a:latin typeface="Times New Roman" pitchFamily="18" charset="0"/>
              </a:rPr>
              <a:t> </a:t>
            </a:r>
            <a:endParaRPr lang="hr-HR">
              <a:latin typeface="Times New Roman" pitchFamily="18" charset="0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998538" y="3500438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i="1">
                <a:latin typeface="Times New Roman" pitchFamily="18" charset="0"/>
              </a:rPr>
              <a:t> </a:t>
            </a:r>
            <a:endParaRPr lang="hr-HR">
              <a:latin typeface="Times New Roman" pitchFamily="18" charset="0"/>
            </a:endParaRP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50825" y="404813"/>
            <a:ext cx="83518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r-HR" sz="3600" dirty="0"/>
              <a:t>Jednoliko usporeno pravocrtno gibanje s konačnom brzinom jednakom nuli</a:t>
            </a:r>
          </a:p>
        </p:txBody>
      </p:sp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4643438" y="4292600"/>
          <a:ext cx="1152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545760" imgH="228600" progId="Equation.3">
                  <p:embed/>
                </p:oleObj>
              </mc:Choice>
              <mc:Fallback>
                <p:oleObj name="Equation" r:id="rId5" imgW="545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92600"/>
                        <a:ext cx="1152525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6516688" y="3090863"/>
          <a:ext cx="122396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7" imgW="596880" imgH="419040" progId="Equation.3">
                  <p:embed/>
                </p:oleObj>
              </mc:Choice>
              <mc:Fallback>
                <p:oleObj name="Equation" r:id="rId7" imgW="5968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090863"/>
                        <a:ext cx="1223962" cy="858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6516688" y="4221163"/>
          <a:ext cx="14398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9" imgW="634680" imgH="241200" progId="Equation.3">
                  <p:embed/>
                </p:oleObj>
              </mc:Choice>
              <mc:Fallback>
                <p:oleObj name="Equation" r:id="rId9" imgW="6346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221163"/>
                        <a:ext cx="1439862" cy="547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403350" y="3716338"/>
            <a:ext cx="151130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17418" grpId="0"/>
      <p:bldP spid="17420" grpId="0"/>
      <p:bldP spid="17423" grpId="0"/>
      <p:bldP spid="174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256014"/>
            <a:ext cx="76032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/>
              <a:t>Primjer:</a:t>
            </a:r>
            <a:r>
              <a:rPr lang="hr-HR" sz="2400"/>
              <a:t> Na slici je </a:t>
            </a:r>
            <a:r>
              <a:rPr lang="hr-HR" sz="2400" i="1">
                <a:latin typeface="Times New Roman" pitchFamily="18" charset="0"/>
              </a:rPr>
              <a:t>v,t-</a:t>
            </a:r>
            <a:r>
              <a:rPr lang="hr-HR" sz="2400"/>
              <a:t>graf gibanja automobila. Izračunajmo </a:t>
            </a:r>
          </a:p>
          <a:p>
            <a:r>
              <a:rPr lang="hr-HR" sz="2400"/>
              <a:t>srednju brzinu automobila po putu i pomaku.</a:t>
            </a:r>
            <a:r>
              <a:rPr lang="hr-HR"/>
              <a:t>                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12713" y="4054902"/>
            <a:ext cx="81415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Smjer brzine se nije mijenjao za vrijeme gibanja, pa su put i </a:t>
            </a:r>
          </a:p>
          <a:p>
            <a:r>
              <a:rPr lang="hr-HR" sz="2400"/>
              <a:t>pomak jednakih iznosa, brzine po putu i pomaku također:</a:t>
            </a:r>
            <a:r>
              <a:rPr lang="hr-HR"/>
              <a:t>               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484438" y="1270000"/>
            <a:ext cx="3783012" cy="2762250"/>
            <a:chOff x="1565" y="800"/>
            <a:chExt cx="2383" cy="1740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2200" y="845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2200" y="2251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H="1">
              <a:off x="2426" y="1072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2653" y="107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2880" y="107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107" y="1072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334" y="1072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3560" y="1072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2200" y="2070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2200" y="1888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2064" y="2251"/>
              <a:ext cx="1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400"/>
                <a:t>  </a:t>
              </a:r>
              <a:r>
                <a:rPr lang="hr-HR" sz="2400">
                  <a:latin typeface="Times New Roman" pitchFamily="18" charset="0"/>
                </a:rPr>
                <a:t>0  1   2   3  4   5   6</a:t>
              </a:r>
              <a:r>
                <a:rPr lang="hr-HR" sz="1000"/>
                <a:t>       </a:t>
              </a:r>
              <a:r>
                <a:rPr lang="hr-HR" sz="1400"/>
                <a:t>  </a:t>
              </a:r>
              <a:r>
                <a:rPr lang="hr-HR" sz="1000"/>
                <a:t>   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973" y="1253"/>
              <a:ext cx="21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400">
                  <a:latin typeface="Times New Roman" pitchFamily="18" charset="0"/>
                </a:rPr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973" y="1616"/>
              <a:ext cx="21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400">
                  <a:latin typeface="Times New Roman" pitchFamily="18" charset="0"/>
                </a:rPr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1565" y="800"/>
              <a:ext cx="7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v</a:t>
              </a:r>
              <a:r>
                <a:rPr lang="hr-HR" sz="2400">
                  <a:latin typeface="Times New Roman" pitchFamily="18" charset="0"/>
                </a:rPr>
                <a:t>/m s</a:t>
              </a:r>
              <a:r>
                <a:rPr lang="hr-HR" sz="2400" baseline="30000">
                  <a:latin typeface="Times New Roman" pitchFamily="18" charset="0"/>
                </a:rPr>
                <a:t>-1</a:t>
              </a:r>
              <a:r>
                <a:rPr lang="hr-HR" sz="1000"/>
                <a:t>                                                           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3651" y="2252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t</a:t>
              </a:r>
              <a:r>
                <a:rPr lang="hr-HR" sz="2400">
                  <a:latin typeface="Times New Roman" pitchFamily="18" charset="0"/>
                </a:rPr>
                <a:t>/s</a:t>
              </a:r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 flipV="1">
              <a:off x="2200" y="1163"/>
              <a:ext cx="453" cy="10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653" y="116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2200" y="1525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2200" y="1707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973" y="1979"/>
              <a:ext cx="21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400">
                  <a:latin typeface="Times New Roman" pitchFamily="18" charset="0"/>
                </a:rPr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880" y="1163"/>
              <a:ext cx="680" cy="10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2200" y="1344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2200" y="116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973" y="890"/>
              <a:ext cx="21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400"/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2653" y="1208"/>
              <a:ext cx="0" cy="10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2880" y="1208"/>
              <a:ext cx="0" cy="10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aphicFrame>
        <p:nvGraphicFramePr>
          <p:cNvPr id="18469" name="Object 37"/>
          <p:cNvGraphicFramePr>
            <a:graphicFrameLocks noChangeAspect="1"/>
          </p:cNvGraphicFramePr>
          <p:nvPr/>
        </p:nvGraphicFramePr>
        <p:xfrm>
          <a:off x="971550" y="5022850"/>
          <a:ext cx="39608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3" imgW="2095200" imgH="393480" progId="Equation.3">
                  <p:embed/>
                </p:oleObj>
              </mc:Choice>
              <mc:Fallback>
                <p:oleObj name="Equation" r:id="rId3" imgW="20952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22850"/>
                        <a:ext cx="396081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95288" y="5203825"/>
            <a:ext cx="661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 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611188" y="5876925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</a:t>
            </a:r>
            <a:r>
              <a:rPr lang="hr-HR" sz="2400">
                <a:latin typeface="Times New Roman" pitchFamily="18" charset="0"/>
              </a:rPr>
              <a:t> 21 m</a:t>
            </a:r>
            <a:r>
              <a:rPr lang="hr-HR" i="1">
                <a:latin typeface="Times New Roman" pitchFamily="18" charset="0"/>
              </a:rPr>
              <a:t> </a:t>
            </a:r>
            <a:endParaRPr lang="hr-HR">
              <a:latin typeface="Times New Roman" pitchFamily="18" charset="0"/>
            </a:endParaRPr>
          </a:p>
        </p:txBody>
      </p:sp>
      <p:graphicFrame>
        <p:nvGraphicFramePr>
          <p:cNvPr id="18482" name="Object 50"/>
          <p:cNvGraphicFramePr>
            <a:graphicFrameLocks noChangeAspect="1"/>
          </p:cNvGraphicFramePr>
          <p:nvPr/>
        </p:nvGraphicFramePr>
        <p:xfrm>
          <a:off x="5651500" y="5876925"/>
          <a:ext cx="1655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5" imgW="711000" imgH="215640" progId="Equation.3">
                  <p:embed/>
                </p:oleObj>
              </mc:Choice>
              <mc:Fallback>
                <p:oleObj name="Equation" r:id="rId5" imgW="7110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76925"/>
                        <a:ext cx="1655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4" name="Object 52"/>
          <p:cNvGraphicFramePr>
            <a:graphicFrameLocks noChangeAspect="1"/>
          </p:cNvGraphicFramePr>
          <p:nvPr/>
        </p:nvGraphicFramePr>
        <p:xfrm>
          <a:off x="5651500" y="5157788"/>
          <a:ext cx="5762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7" imgW="253800" imgH="164880" progId="Equation.3">
                  <p:embed/>
                </p:oleObj>
              </mc:Choice>
              <mc:Fallback>
                <p:oleObj name="Equation" r:id="rId7" imgW="25380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157788"/>
                        <a:ext cx="5762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53"/>
          <p:cNvGraphicFramePr>
            <a:graphicFrameLocks noChangeAspect="1"/>
          </p:cNvGraphicFramePr>
          <p:nvPr/>
        </p:nvGraphicFramePr>
        <p:xfrm>
          <a:off x="6227763" y="4941888"/>
          <a:ext cx="2809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9" imgW="139680" imgH="393480" progId="Equation.3">
                  <p:embed/>
                </p:oleObj>
              </mc:Choice>
              <mc:Fallback>
                <p:oleObj name="Equation" r:id="rId9" imgW="1396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941888"/>
                        <a:ext cx="2809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>
            <a:graphicFrameLocks noChangeAspect="1"/>
          </p:cNvGraphicFramePr>
          <p:nvPr/>
        </p:nvGraphicFramePr>
        <p:xfrm>
          <a:off x="6516688" y="4967288"/>
          <a:ext cx="93503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11" imgW="482400" imgH="393480" progId="Equation.3">
                  <p:embed/>
                </p:oleObj>
              </mc:Choice>
              <mc:Fallback>
                <p:oleObj name="Equation" r:id="rId11" imgW="4824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967288"/>
                        <a:ext cx="93503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/>
      <p:bldP spid="18470" grpId="0"/>
      <p:bldP spid="184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>
            <a:normAutofit/>
          </a:bodyPr>
          <a:lstStyle/>
          <a:p>
            <a:r>
              <a:rPr lang="hr-HR" sz="3600" dirty="0"/>
              <a:t>Pitanja?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347E5-AFEC-4ED5-85BA-3E87644F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140968"/>
            <a:ext cx="28575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Opiši jednoliko usporeno pravocrtno gibanje.</a:t>
            </a:r>
          </a:p>
          <a:p>
            <a:endParaRPr lang="hr-HR" dirty="0"/>
          </a:p>
          <a:p>
            <a:r>
              <a:rPr lang="hr-HR" dirty="0"/>
              <a:t>Opiši jednoliko usporeno pravocrtno gibanje s konačnom brzinom jednakom nuli.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8054" y="90436"/>
            <a:ext cx="82176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 dirty="0"/>
              <a:t>Zadatak: </a:t>
            </a:r>
            <a:r>
              <a:rPr lang="hr-HR" sz="2400" dirty="0"/>
              <a:t>Automobil se kočenjem zaustavi na putu dugu 50 m. </a:t>
            </a:r>
          </a:p>
          <a:p>
            <a:r>
              <a:rPr lang="hr-HR" sz="2400" dirty="0"/>
              <a:t>Koliko je trajalo zaustavljanje automobila, ako mu je brzina prije </a:t>
            </a:r>
          </a:p>
          <a:p>
            <a:r>
              <a:rPr lang="hr-HR" sz="2400" dirty="0"/>
              <a:t>kočenja iznosila 72 km h</a:t>
            </a:r>
            <a:r>
              <a:rPr lang="hr-HR" sz="2400" baseline="30000" dirty="0"/>
              <a:t>-1</a:t>
            </a:r>
            <a:r>
              <a:rPr lang="hr-HR" sz="2400" dirty="0"/>
              <a:t>? Kolikom se akceleracijom zaustavljao </a:t>
            </a:r>
          </a:p>
          <a:p>
            <a:r>
              <a:rPr lang="hr-HR" sz="2400" dirty="0"/>
              <a:t>automobil? Pretpostavite da se automobil za vrijeme kočenja </a:t>
            </a:r>
          </a:p>
          <a:p>
            <a:r>
              <a:rPr lang="hr-HR" sz="2400" dirty="0"/>
              <a:t>gibao jednoliko usporeno.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11188" y="220345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11188" y="2636838"/>
            <a:ext cx="2005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</a:t>
            </a:r>
            <a:r>
              <a:rPr lang="hr-HR" sz="2400">
                <a:latin typeface="Times New Roman" pitchFamily="18" charset="0"/>
              </a:rPr>
              <a:t> 50 m</a:t>
            </a:r>
          </a:p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72 km h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i="1">
                <a:latin typeface="Times New Roman" pitchFamily="18" charset="0"/>
              </a:rPr>
              <a:t> </a:t>
            </a:r>
            <a:endParaRPr lang="hr-HR">
              <a:latin typeface="Times New Roman" pitchFamily="18" charset="0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84213" y="357346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84213" y="36449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=</a:t>
            </a:r>
            <a:r>
              <a:rPr lang="hr-HR" sz="2400">
                <a:latin typeface="Times New Roman" pitchFamily="18" charset="0"/>
              </a:rPr>
              <a:t> ?</a:t>
            </a: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68313" y="4316413"/>
          <a:ext cx="863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431640" imgH="368280" progId="Equation.3">
                  <p:embed/>
                </p:oleObj>
              </mc:Choice>
              <mc:Fallback>
                <p:oleObj name="Equation" r:id="rId3" imgW="431640" imgH="368280" progId="Equation.3">
                  <p:embed/>
                  <p:pic>
                    <p:nvPicPr>
                      <p:cNvPr id="22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316413"/>
                        <a:ext cx="863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403350" y="44386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403350" y="4437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2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68313" y="5445125"/>
            <a:ext cx="1211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2s =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t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692275" y="54451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1619250" y="5445125"/>
            <a:ext cx="58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2916238" y="5229225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=</a:t>
            </a:r>
            <a:r>
              <a:rPr lang="hr-HR" sz="2400">
                <a:latin typeface="Times New Roman" pitchFamily="18" charset="0"/>
              </a:rPr>
              <a:t> 5 s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6589713" y="3211513"/>
            <a:ext cx="83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=</a:t>
            </a:r>
            <a:r>
              <a:rPr lang="hr-HR" sz="2400">
                <a:latin typeface="Times New Roman" pitchFamily="18" charset="0"/>
              </a:rPr>
              <a:t> ?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7524750" y="3862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524750" y="38608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156325" y="5661025"/>
            <a:ext cx="170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=</a:t>
            </a:r>
            <a:r>
              <a:rPr lang="hr-HR" sz="2400">
                <a:latin typeface="Times New Roman" pitchFamily="18" charset="0"/>
              </a:rPr>
              <a:t> - 4 m s</a:t>
            </a:r>
            <a:r>
              <a:rPr lang="hr-HR" sz="2400" baseline="30000">
                <a:latin typeface="Times New Roman" pitchFamily="18" charset="0"/>
              </a:rPr>
              <a:t>-2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2411413" y="2997200"/>
            <a:ext cx="1449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</a:t>
            </a:r>
            <a:r>
              <a:rPr lang="hr-HR" sz="2400">
                <a:latin typeface="Times New Roman" pitchFamily="18" charset="0"/>
              </a:rPr>
              <a:t> 20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3708400" y="4292600"/>
          <a:ext cx="12239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622080" imgH="380880" progId="Equation.3">
                  <p:embed/>
                </p:oleObj>
              </mc:Choice>
              <mc:Fallback>
                <p:oleObj name="Equation" r:id="rId5" imgW="622080" imgH="380880" progId="Equation.3">
                  <p:embed/>
                  <p:pic>
                    <p:nvPicPr>
                      <p:cNvPr id="2256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92600"/>
                        <a:ext cx="122396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36"/>
          <p:cNvGraphicFramePr>
            <a:graphicFrameLocks noChangeAspect="1"/>
          </p:cNvGraphicFramePr>
          <p:nvPr/>
        </p:nvGraphicFramePr>
        <p:xfrm>
          <a:off x="2916238" y="4292600"/>
          <a:ext cx="7699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393480" imgH="406080" progId="Equation.3">
                  <p:embed/>
                </p:oleObj>
              </mc:Choice>
              <mc:Fallback>
                <p:oleObj name="Equation" r:id="rId7" imgW="393480" imgH="406080" progId="Equation.3">
                  <p:embed/>
                  <p:pic>
                    <p:nvPicPr>
                      <p:cNvPr id="2256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92600"/>
                        <a:ext cx="7699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37"/>
          <p:cNvGraphicFramePr>
            <a:graphicFrameLocks noChangeAspect="1"/>
          </p:cNvGraphicFramePr>
          <p:nvPr/>
        </p:nvGraphicFramePr>
        <p:xfrm>
          <a:off x="6084888" y="3844925"/>
          <a:ext cx="1368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634680" imgH="241200" progId="Equation.3">
                  <p:embed/>
                </p:oleObj>
              </mc:Choice>
              <mc:Fallback>
                <p:oleObj name="Equation" r:id="rId9" imgW="634680" imgH="241200" progId="Equation.3">
                  <p:embed/>
                  <p:pic>
                    <p:nvPicPr>
                      <p:cNvPr id="2256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844925"/>
                        <a:ext cx="13684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8"/>
          <p:cNvGraphicFramePr>
            <a:graphicFrameLocks noChangeAspect="1"/>
          </p:cNvGraphicFramePr>
          <p:nvPr/>
        </p:nvGraphicFramePr>
        <p:xfrm>
          <a:off x="5940425" y="4651375"/>
          <a:ext cx="11525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1" imgW="558720" imgH="419040" progId="Equation.3">
                  <p:embed/>
                </p:oleObj>
              </mc:Choice>
              <mc:Fallback>
                <p:oleObj name="Equation" r:id="rId11" imgW="558720" imgH="419040" progId="Equation.3">
                  <p:embed/>
                  <p:pic>
                    <p:nvPicPr>
                      <p:cNvPr id="2256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651375"/>
                        <a:ext cx="11525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7" name="Object 39"/>
          <p:cNvGraphicFramePr>
            <a:graphicFrameLocks noChangeAspect="1"/>
          </p:cNvGraphicFramePr>
          <p:nvPr/>
        </p:nvGraphicFramePr>
        <p:xfrm>
          <a:off x="7019925" y="4732338"/>
          <a:ext cx="165576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3" imgW="939600" imgH="419040" progId="Equation.3">
                  <p:embed/>
                </p:oleObj>
              </mc:Choice>
              <mc:Fallback>
                <p:oleObj name="Equation" r:id="rId13" imgW="939600" imgH="419040" progId="Equation.3">
                  <p:embed/>
                  <p:pic>
                    <p:nvPicPr>
                      <p:cNvPr id="225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732338"/>
                        <a:ext cx="165576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6" grpId="0" animBg="1"/>
      <p:bldP spid="22537" grpId="0"/>
      <p:bldP spid="22540" grpId="0" animBg="1"/>
      <p:bldP spid="22541" grpId="0"/>
      <p:bldP spid="22542" grpId="0"/>
      <p:bldP spid="22543" grpId="0" animBg="1"/>
      <p:bldP spid="22544" grpId="0"/>
      <p:bldP spid="22548" grpId="0"/>
      <p:bldP spid="22549" grpId="0"/>
      <p:bldP spid="22553" grpId="0" animBg="1"/>
      <p:bldP spid="22554" grpId="0"/>
      <p:bldP spid="22559" grpId="0"/>
      <p:bldP spid="225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Equation</vt:lpstr>
      <vt:lpstr>Jednoliko usporeno pravocrtno gibanje</vt:lpstr>
      <vt:lpstr>Jednoliko usporeno pravocrtno gibanje</vt:lpstr>
      <vt:lpstr>PowerPoint Presentation</vt:lpstr>
      <vt:lpstr>PowerPoint Presentation</vt:lpstr>
      <vt:lpstr>Pitanja?</vt:lpstr>
      <vt:lpstr>Ponovimo...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Gibanja sa stalnim ubrzanjem </dc:title>
  <dc:creator>Vlatko</dc:creator>
  <cp:lastModifiedBy>Vlatko</cp:lastModifiedBy>
  <cp:revision>10</cp:revision>
  <dcterms:created xsi:type="dcterms:W3CDTF">2014-09-24T08:58:30Z</dcterms:created>
  <dcterms:modified xsi:type="dcterms:W3CDTF">2021-10-04T05:43:10Z</dcterms:modified>
</cp:coreProperties>
</file>