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  <p:sldId id="261" r:id="rId6"/>
    <p:sldId id="262" r:id="rId7"/>
    <p:sldId id="263" r:id="rId8"/>
    <p:sldId id="264" r:id="rId9"/>
    <p:sldId id="257" r:id="rId10"/>
    <p:sldId id="271" r:id="rId11"/>
    <p:sldId id="259" r:id="rId12"/>
    <p:sldId id="272" r:id="rId13"/>
    <p:sldId id="273" r:id="rId14"/>
    <p:sldId id="274" r:id="rId15"/>
    <p:sldId id="268" r:id="rId16"/>
    <p:sldId id="269" r:id="rId17"/>
    <p:sldId id="266" r:id="rId18"/>
    <p:sldId id="275" r:id="rId1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4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6F35B0-3241-4750-8676-379F3354BE58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D29F-DEAA-4267-B1D8-2446014A6529}" type="datetimeFigureOut">
              <a:rPr lang="sr-Latn-CS" smtClean="0"/>
              <a:pPr/>
              <a:t>8.5.2022.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D91E-9818-4254-AC79-27E0EC257C0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Kapacitet i kondenzator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6000768"/>
            <a:ext cx="2557458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</a:t>
            </a:r>
            <a:r>
              <a:rPr lang="hr-HR" sz="1600" dirty="0" err="1"/>
              <a:t>valpovo</a:t>
            </a:r>
            <a:endParaRPr lang="hr-HR" sz="1600" dirty="0"/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Freeform 192"/>
          <p:cNvSpPr>
            <a:spLocks/>
          </p:cNvSpPr>
          <p:nvPr/>
        </p:nvSpPr>
        <p:spPr bwMode="auto">
          <a:xfrm>
            <a:off x="5705475" y="4330700"/>
            <a:ext cx="914400" cy="349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430" y="15"/>
              </a:cxn>
              <a:cxn ang="0">
                <a:pos x="576" y="7"/>
              </a:cxn>
            </a:cxnLst>
            <a:rect l="0" t="0" r="r" b="b"/>
            <a:pathLst>
              <a:path w="576" h="22">
                <a:moveTo>
                  <a:pt x="0" y="7"/>
                </a:moveTo>
                <a:cubicBezTo>
                  <a:pt x="189" y="20"/>
                  <a:pt x="178" y="22"/>
                  <a:pt x="430" y="15"/>
                </a:cubicBezTo>
                <a:cubicBezTo>
                  <a:pt x="505" y="0"/>
                  <a:pt x="456" y="7"/>
                  <a:pt x="576" y="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Spajanje kondenzatora</a:t>
            </a: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4427538" y="3068638"/>
            <a:ext cx="1587" cy="2305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5651500" y="3068638"/>
            <a:ext cx="1588" cy="2305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612775" y="3860800"/>
            <a:ext cx="2808288" cy="187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547813" y="3933825"/>
            <a:ext cx="1584325" cy="2376488"/>
            <a:chOff x="3742" y="2976"/>
            <a:chExt cx="744" cy="1081"/>
          </a:xfrm>
        </p:grpSpPr>
        <p:sp>
          <p:nvSpPr>
            <p:cNvPr id="2133" name="Arc 85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135" name="Arc 87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138" name="Line 90"/>
          <p:cNvSpPr>
            <a:spLocks noChangeShapeType="1"/>
          </p:cNvSpPr>
          <p:nvPr/>
        </p:nvSpPr>
        <p:spPr bwMode="auto">
          <a:xfrm>
            <a:off x="4427538" y="3068638"/>
            <a:ext cx="1587" cy="23034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4427544" y="1844675"/>
            <a:ext cx="338138" cy="3559176"/>
            <a:chOff x="2472" y="1207"/>
            <a:chExt cx="213" cy="2242"/>
          </a:xfrm>
        </p:grpSpPr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5724531" y="1846263"/>
            <a:ext cx="338138" cy="3559174"/>
            <a:chOff x="2472" y="1207"/>
            <a:chExt cx="213" cy="2242"/>
          </a:xfrm>
        </p:grpSpPr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sp>
        <p:nvSpPr>
          <p:cNvPr id="2153" name="Line 105"/>
          <p:cNvSpPr>
            <a:spLocks noChangeShapeType="1"/>
          </p:cNvSpPr>
          <p:nvPr/>
        </p:nvSpPr>
        <p:spPr bwMode="auto">
          <a:xfrm>
            <a:off x="5651500" y="3068638"/>
            <a:ext cx="1588" cy="230505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5724531" y="1846263"/>
            <a:ext cx="338138" cy="3559174"/>
            <a:chOff x="2472" y="1207"/>
            <a:chExt cx="213" cy="2242"/>
          </a:xfrm>
        </p:grpSpPr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5364163" y="1844675"/>
            <a:ext cx="285750" cy="3554413"/>
            <a:chOff x="2472" y="1207"/>
            <a:chExt cx="180" cy="2239"/>
          </a:xfrm>
        </p:grpSpPr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</p:grpSp>
      <p:sp>
        <p:nvSpPr>
          <p:cNvPr id="2169" name="Line 121"/>
          <p:cNvSpPr>
            <a:spLocks noChangeShapeType="1"/>
          </p:cNvSpPr>
          <p:nvPr/>
        </p:nvSpPr>
        <p:spPr bwMode="auto">
          <a:xfrm>
            <a:off x="4427538" y="5373688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995738" y="6165850"/>
            <a:ext cx="863600" cy="1444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5651500" y="5373688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219700" y="6165850"/>
            <a:ext cx="863600" cy="1444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2178" name="Line 130"/>
          <p:cNvSpPr>
            <a:spLocks noChangeShapeType="1"/>
          </p:cNvSpPr>
          <p:nvPr/>
        </p:nvSpPr>
        <p:spPr bwMode="auto">
          <a:xfrm>
            <a:off x="6659563" y="3068638"/>
            <a:ext cx="3175" cy="23034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79" name="Line 131"/>
          <p:cNvSpPr>
            <a:spLocks noChangeShapeType="1"/>
          </p:cNvSpPr>
          <p:nvPr/>
        </p:nvSpPr>
        <p:spPr bwMode="auto">
          <a:xfrm>
            <a:off x="7885113" y="3068638"/>
            <a:ext cx="1587" cy="23034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80" name="Line 132"/>
          <p:cNvSpPr>
            <a:spLocks noChangeShapeType="1"/>
          </p:cNvSpPr>
          <p:nvPr/>
        </p:nvSpPr>
        <p:spPr bwMode="auto">
          <a:xfrm>
            <a:off x="6659563" y="3068638"/>
            <a:ext cx="1587" cy="23034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6661156" y="1843088"/>
            <a:ext cx="338138" cy="3559174"/>
            <a:chOff x="2472" y="1207"/>
            <a:chExt cx="213" cy="2242"/>
          </a:xfrm>
        </p:grpSpPr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8" name="Group 140"/>
          <p:cNvGrpSpPr>
            <a:grpSpLocks/>
          </p:cNvGrpSpPr>
          <p:nvPr/>
        </p:nvGrpSpPr>
        <p:grpSpPr bwMode="auto">
          <a:xfrm>
            <a:off x="7885119" y="1844675"/>
            <a:ext cx="338138" cy="3559176"/>
            <a:chOff x="2472" y="1207"/>
            <a:chExt cx="213" cy="2242"/>
          </a:xfrm>
        </p:grpSpPr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sp>
        <p:nvSpPr>
          <p:cNvPr id="2195" name="Line 147"/>
          <p:cNvSpPr>
            <a:spLocks noChangeShapeType="1"/>
          </p:cNvSpPr>
          <p:nvPr/>
        </p:nvSpPr>
        <p:spPr bwMode="auto">
          <a:xfrm>
            <a:off x="7885113" y="3068638"/>
            <a:ext cx="1587" cy="2303462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7885119" y="1844675"/>
            <a:ext cx="338138" cy="3559176"/>
            <a:chOff x="2472" y="1207"/>
            <a:chExt cx="213" cy="2242"/>
          </a:xfrm>
        </p:grpSpPr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7596188" y="1844675"/>
            <a:ext cx="285750" cy="3554413"/>
            <a:chOff x="2472" y="1207"/>
            <a:chExt cx="180" cy="2239"/>
          </a:xfrm>
        </p:grpSpPr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</p:grpSp>
      <p:sp>
        <p:nvSpPr>
          <p:cNvPr id="2210" name="Freeform 162"/>
          <p:cNvSpPr>
            <a:spLocks/>
          </p:cNvSpPr>
          <p:nvPr/>
        </p:nvSpPr>
        <p:spPr bwMode="auto">
          <a:xfrm>
            <a:off x="7913688" y="5237163"/>
            <a:ext cx="1058862" cy="1090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71"/>
              </a:cxn>
              <a:cxn ang="0">
                <a:pos x="202" y="81"/>
              </a:cxn>
              <a:cxn ang="0">
                <a:pos x="263" y="101"/>
              </a:cxn>
              <a:cxn ang="0">
                <a:pos x="384" y="192"/>
              </a:cxn>
              <a:cxn ang="0">
                <a:pos x="445" y="232"/>
              </a:cxn>
              <a:cxn ang="0">
                <a:pos x="505" y="283"/>
              </a:cxn>
              <a:cxn ang="0">
                <a:pos x="606" y="434"/>
              </a:cxn>
              <a:cxn ang="0">
                <a:pos x="616" y="475"/>
              </a:cxn>
              <a:cxn ang="0">
                <a:pos x="637" y="535"/>
              </a:cxn>
              <a:cxn ang="0">
                <a:pos x="667" y="687"/>
              </a:cxn>
            </a:cxnLst>
            <a:rect l="0" t="0" r="r" b="b"/>
            <a:pathLst>
              <a:path w="667" h="687">
                <a:moveTo>
                  <a:pt x="0" y="0"/>
                </a:moveTo>
                <a:cubicBezTo>
                  <a:pt x="44" y="44"/>
                  <a:pt x="103" y="54"/>
                  <a:pt x="162" y="71"/>
                </a:cubicBezTo>
                <a:cubicBezTo>
                  <a:pt x="175" y="75"/>
                  <a:pt x="189" y="77"/>
                  <a:pt x="202" y="81"/>
                </a:cubicBezTo>
                <a:cubicBezTo>
                  <a:pt x="223" y="87"/>
                  <a:pt x="263" y="101"/>
                  <a:pt x="263" y="101"/>
                </a:cubicBezTo>
                <a:cubicBezTo>
                  <a:pt x="308" y="131"/>
                  <a:pt x="343" y="160"/>
                  <a:pt x="384" y="192"/>
                </a:cubicBezTo>
                <a:cubicBezTo>
                  <a:pt x="403" y="207"/>
                  <a:pt x="428" y="215"/>
                  <a:pt x="445" y="232"/>
                </a:cubicBezTo>
                <a:cubicBezTo>
                  <a:pt x="483" y="272"/>
                  <a:pt x="463" y="255"/>
                  <a:pt x="505" y="283"/>
                </a:cubicBezTo>
                <a:cubicBezTo>
                  <a:pt x="540" y="333"/>
                  <a:pt x="589" y="372"/>
                  <a:pt x="606" y="434"/>
                </a:cubicBezTo>
                <a:cubicBezTo>
                  <a:pt x="610" y="448"/>
                  <a:pt x="612" y="462"/>
                  <a:pt x="616" y="475"/>
                </a:cubicBezTo>
                <a:cubicBezTo>
                  <a:pt x="622" y="495"/>
                  <a:pt x="637" y="535"/>
                  <a:pt x="637" y="535"/>
                </a:cubicBezTo>
                <a:cubicBezTo>
                  <a:pt x="645" y="584"/>
                  <a:pt x="667" y="639"/>
                  <a:pt x="667" y="687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6661150" y="5372100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12" name="Rectangle 164"/>
          <p:cNvSpPr>
            <a:spLocks noChangeArrowheads="1"/>
          </p:cNvSpPr>
          <p:nvPr/>
        </p:nvSpPr>
        <p:spPr bwMode="auto">
          <a:xfrm>
            <a:off x="6229350" y="6164263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2213" name="Line 165"/>
          <p:cNvSpPr>
            <a:spLocks noChangeShapeType="1"/>
          </p:cNvSpPr>
          <p:nvPr/>
        </p:nvSpPr>
        <p:spPr bwMode="auto">
          <a:xfrm>
            <a:off x="7885113" y="5372100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7453313" y="6164263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20" name="Rectangle 172"/>
          <p:cNvSpPr>
            <a:spLocks noChangeArrowheads="1"/>
          </p:cNvSpPr>
          <p:nvPr/>
        </p:nvSpPr>
        <p:spPr bwMode="auto">
          <a:xfrm>
            <a:off x="611188" y="1341438"/>
            <a:ext cx="14612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3200"/>
              <a:t>Serijsko</a:t>
            </a:r>
          </a:p>
        </p:txBody>
      </p:sp>
      <p:sp>
        <p:nvSpPr>
          <p:cNvPr id="2237" name="Rectangle 189"/>
          <p:cNvSpPr>
            <a:spLocks noChangeArrowheads="1"/>
          </p:cNvSpPr>
          <p:nvPr/>
        </p:nvSpPr>
        <p:spPr bwMode="auto">
          <a:xfrm>
            <a:off x="4716463" y="24923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6948488" y="24209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13873E-6 C 0.01336 0.00069 0.0559 0.00277 0.05086 0.00231 C 0.04583 0.00185 -0.0217 -0.00232 -0.02986 -0.00232 C -0.03802 -0.00232 -0.01337 -0.0007 3.61111E-6 2.13873E-6 Z " pathEditMode="relative" ptsTypes="aaaa">
                                      <p:cBhvr>
                                        <p:cTn id="55" dur="20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6185E-6 L 0.11424 -0.055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0116E-6 L 0.11025 -0.05248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6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0" grpId="0" animBg="1"/>
      <p:bldP spid="2129" grpId="0" animBg="1"/>
      <p:bldP spid="2130" grpId="0" animBg="1"/>
      <p:bldP spid="2131" grpId="0" animBg="1"/>
      <p:bldP spid="2131" grpId="1" animBg="1"/>
      <p:bldP spid="2131" grpId="2" animBg="1"/>
      <p:bldP spid="2131" grpId="3" animBg="1"/>
      <p:bldP spid="2131" grpId="4" animBg="1"/>
      <p:bldP spid="2138" grpId="0" animBg="1"/>
      <p:bldP spid="2153" grpId="0" animBg="1"/>
      <p:bldP spid="2169" grpId="0" animBg="1"/>
      <p:bldP spid="2170" grpId="0" animBg="1"/>
      <p:bldP spid="2171" grpId="0" animBg="1"/>
      <p:bldP spid="2172" grpId="0" animBg="1"/>
      <p:bldP spid="2178" grpId="0" animBg="1"/>
      <p:bldP spid="2179" grpId="0" animBg="1"/>
      <p:bldP spid="2180" grpId="0" animBg="1"/>
      <p:bldP spid="2195" grpId="0" animBg="1"/>
      <p:bldP spid="2210" grpId="0" animBg="1"/>
      <p:bldP spid="2211" grpId="0" animBg="1"/>
      <p:bldP spid="2212" grpId="0" animBg="1"/>
      <p:bldP spid="2213" grpId="0" animBg="1"/>
      <p:bldP spid="2214" grpId="0" animBg="1"/>
      <p:bldP spid="2218" grpId="0" animBg="1"/>
      <p:bldP spid="2237" grpId="0"/>
      <p:bldP spid="22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348038" y="2349500"/>
          <a:ext cx="1584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825480" imgH="406080" progId="Equation.3">
                  <p:embed/>
                </p:oleObj>
              </mc:Choice>
              <mc:Fallback>
                <p:oleObj name="Equation" r:id="rId3" imgW="825480" imgH="40608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49500"/>
                        <a:ext cx="1584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03575" y="1412875"/>
          <a:ext cx="16557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825480" imgH="406080" progId="Equation.3">
                  <p:embed/>
                </p:oleObj>
              </mc:Choice>
              <mc:Fallback>
                <p:oleObj name="Equation" r:id="rId5" imgW="825480" imgH="40608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12875"/>
                        <a:ext cx="16557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76600" y="765175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U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+ U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U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11188" y="3500438"/>
            <a:ext cx="140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Općenito: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771775" y="3429000"/>
          <a:ext cx="25923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1384200" imgH="406080" progId="Equation.3">
                  <p:embed/>
                </p:oleObj>
              </mc:Choice>
              <mc:Fallback>
                <p:oleObj name="Equation" r:id="rId7" imgW="1384200" imgH="40608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29000"/>
                        <a:ext cx="2592388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39750" y="4438650"/>
            <a:ext cx="6221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Za </a:t>
            </a:r>
            <a:r>
              <a:rPr lang="hr-HR" sz="2400" i="1"/>
              <a:t>N </a:t>
            </a:r>
            <a:r>
              <a:rPr lang="hr-HR" sz="2400"/>
              <a:t>jednakih kondenzatora kapaciteta </a:t>
            </a:r>
            <a:r>
              <a:rPr lang="hr-HR" sz="2400" i="1">
                <a:latin typeface="Times New Roman" pitchFamily="18" charset="0"/>
              </a:rPr>
              <a:t>C </a:t>
            </a:r>
            <a:r>
              <a:rPr lang="hr-HR" sz="2400"/>
              <a:t>vrijedi: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627313" y="5157788"/>
          <a:ext cx="1152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9" imgW="609480" imgH="406080" progId="Equation.3">
                  <p:embed/>
                </p:oleObj>
              </mc:Choice>
              <mc:Fallback>
                <p:oleObj name="Equation" r:id="rId9" imgW="609480" imgH="40608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157788"/>
                        <a:ext cx="11525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4572000" y="5084763"/>
          <a:ext cx="10080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1" imgW="469800" imgH="368280" progId="Equation.3">
                  <p:embed/>
                </p:oleObj>
              </mc:Choice>
              <mc:Fallback>
                <p:oleObj name="Equation" r:id="rId11" imgW="469800" imgH="368280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84763"/>
                        <a:ext cx="1008063" cy="79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995738" y="5229225"/>
            <a:ext cx="48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7" grpId="0"/>
      <p:bldP spid="71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427538" y="3573463"/>
            <a:ext cx="0" cy="2160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651500" y="3573463"/>
            <a:ext cx="0" cy="2160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427538" y="3573463"/>
            <a:ext cx="0" cy="2160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27544" y="3573463"/>
            <a:ext cx="338138" cy="3554412"/>
            <a:chOff x="2472" y="1207"/>
            <a:chExt cx="213" cy="2239"/>
          </a:xfrm>
        </p:grpSpPr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2472" y="315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4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51506" y="3573463"/>
            <a:ext cx="338138" cy="3554412"/>
            <a:chOff x="2472" y="1207"/>
            <a:chExt cx="213" cy="2239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472" y="315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400"/>
            </a:p>
          </p:txBody>
        </p:sp>
      </p:grp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5651500" y="3573463"/>
            <a:ext cx="0" cy="2160587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19706" y="3644900"/>
            <a:ext cx="338138" cy="3554413"/>
            <a:chOff x="2472" y="1207"/>
            <a:chExt cx="213" cy="2239"/>
          </a:xfrm>
        </p:grpSpPr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2472" y="315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40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364163" y="2276475"/>
            <a:ext cx="285750" cy="3554413"/>
            <a:chOff x="2472" y="1207"/>
            <a:chExt cx="180" cy="2239"/>
          </a:xfrm>
        </p:grpSpPr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</p:grp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4427538" y="5734050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3995738" y="6165850"/>
            <a:ext cx="863600" cy="1444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5651500" y="5734050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5219700" y="6165850"/>
            <a:ext cx="863600" cy="1444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4427538" y="1628775"/>
            <a:ext cx="3175" cy="16557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5651500" y="1628775"/>
            <a:ext cx="1588" cy="16557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>
            <a:off x="4427538" y="1628775"/>
            <a:ext cx="1587" cy="1655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427544" y="-242888"/>
            <a:ext cx="338138" cy="3559176"/>
            <a:chOff x="2472" y="1207"/>
            <a:chExt cx="213" cy="2242"/>
          </a:xfrm>
        </p:grpSpPr>
        <p:sp>
          <p:nvSpPr>
            <p:cNvPr id="8246" name="Rectangle 54"/>
            <p:cNvSpPr>
              <a:spLocks noChangeArrowheads="1"/>
            </p:cNvSpPr>
            <p:nvPr/>
          </p:nvSpPr>
          <p:spPr bwMode="auto">
            <a:xfrm>
              <a:off x="2472" y="120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400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5651506" y="-242888"/>
            <a:ext cx="338138" cy="3559176"/>
            <a:chOff x="2472" y="1207"/>
            <a:chExt cx="213" cy="2242"/>
          </a:xfrm>
        </p:grpSpPr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2472" y="120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400"/>
            </a:p>
          </p:txBody>
        </p:sp>
        <p:sp>
          <p:nvSpPr>
            <p:cNvPr id="8254" name="Rectangle 62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6" name="Rectangle 64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7" name="Rectangle 65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5651500" y="1628775"/>
            <a:ext cx="1588" cy="1655763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364163" y="-242888"/>
            <a:ext cx="285750" cy="3554413"/>
            <a:chOff x="2472" y="1207"/>
            <a:chExt cx="180" cy="2239"/>
          </a:xfrm>
        </p:grpSpPr>
        <p:sp>
          <p:nvSpPr>
            <p:cNvPr id="8268" name="Rectangle 76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69" name="Rectangle 77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70" name="Rectangle 78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71" name="Rectangle 79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72" name="Rectangle 80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8273" name="Rectangle 81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</p:grpSp>
      <p:sp>
        <p:nvSpPr>
          <p:cNvPr id="8274" name="Freeform 82"/>
          <p:cNvSpPr>
            <a:spLocks/>
          </p:cNvSpPr>
          <p:nvPr/>
        </p:nvSpPr>
        <p:spPr bwMode="auto">
          <a:xfrm>
            <a:off x="5651500" y="5229225"/>
            <a:ext cx="1058863" cy="1090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71"/>
              </a:cxn>
              <a:cxn ang="0">
                <a:pos x="202" y="81"/>
              </a:cxn>
              <a:cxn ang="0">
                <a:pos x="263" y="101"/>
              </a:cxn>
              <a:cxn ang="0">
                <a:pos x="384" y="192"/>
              </a:cxn>
              <a:cxn ang="0">
                <a:pos x="445" y="232"/>
              </a:cxn>
              <a:cxn ang="0">
                <a:pos x="505" y="283"/>
              </a:cxn>
              <a:cxn ang="0">
                <a:pos x="606" y="434"/>
              </a:cxn>
              <a:cxn ang="0">
                <a:pos x="616" y="475"/>
              </a:cxn>
              <a:cxn ang="0">
                <a:pos x="637" y="535"/>
              </a:cxn>
              <a:cxn ang="0">
                <a:pos x="667" y="687"/>
              </a:cxn>
            </a:cxnLst>
            <a:rect l="0" t="0" r="r" b="b"/>
            <a:pathLst>
              <a:path w="667" h="687">
                <a:moveTo>
                  <a:pt x="0" y="0"/>
                </a:moveTo>
                <a:cubicBezTo>
                  <a:pt x="44" y="44"/>
                  <a:pt x="103" y="54"/>
                  <a:pt x="162" y="71"/>
                </a:cubicBezTo>
                <a:cubicBezTo>
                  <a:pt x="175" y="75"/>
                  <a:pt x="189" y="77"/>
                  <a:pt x="202" y="81"/>
                </a:cubicBezTo>
                <a:cubicBezTo>
                  <a:pt x="223" y="87"/>
                  <a:pt x="263" y="101"/>
                  <a:pt x="263" y="101"/>
                </a:cubicBezTo>
                <a:cubicBezTo>
                  <a:pt x="308" y="131"/>
                  <a:pt x="343" y="160"/>
                  <a:pt x="384" y="192"/>
                </a:cubicBezTo>
                <a:cubicBezTo>
                  <a:pt x="403" y="207"/>
                  <a:pt x="428" y="215"/>
                  <a:pt x="445" y="232"/>
                </a:cubicBezTo>
                <a:cubicBezTo>
                  <a:pt x="483" y="272"/>
                  <a:pt x="463" y="255"/>
                  <a:pt x="505" y="283"/>
                </a:cubicBezTo>
                <a:cubicBezTo>
                  <a:pt x="540" y="333"/>
                  <a:pt x="589" y="372"/>
                  <a:pt x="606" y="434"/>
                </a:cubicBezTo>
                <a:cubicBezTo>
                  <a:pt x="610" y="448"/>
                  <a:pt x="612" y="462"/>
                  <a:pt x="616" y="475"/>
                </a:cubicBezTo>
                <a:cubicBezTo>
                  <a:pt x="622" y="495"/>
                  <a:pt x="637" y="535"/>
                  <a:pt x="637" y="535"/>
                </a:cubicBezTo>
                <a:cubicBezTo>
                  <a:pt x="645" y="584"/>
                  <a:pt x="667" y="639"/>
                  <a:pt x="667" y="68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83" name="Rectangle 91"/>
          <p:cNvSpPr>
            <a:spLocks noChangeArrowheads="1"/>
          </p:cNvSpPr>
          <p:nvPr/>
        </p:nvSpPr>
        <p:spPr bwMode="auto">
          <a:xfrm>
            <a:off x="611188" y="549275"/>
            <a:ext cx="17415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3200"/>
              <a:t>Paralelno</a:t>
            </a:r>
          </a:p>
        </p:txBody>
      </p:sp>
      <p:sp>
        <p:nvSpPr>
          <p:cNvPr id="8284" name="Line 92"/>
          <p:cNvSpPr>
            <a:spLocks noChangeShapeType="1"/>
          </p:cNvSpPr>
          <p:nvPr/>
        </p:nvSpPr>
        <p:spPr bwMode="auto">
          <a:xfrm flipH="1">
            <a:off x="3924300" y="24209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86" name="Line 94"/>
          <p:cNvSpPr>
            <a:spLocks noChangeShapeType="1"/>
          </p:cNvSpPr>
          <p:nvPr/>
        </p:nvSpPr>
        <p:spPr bwMode="auto">
          <a:xfrm flipH="1">
            <a:off x="5651500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87" name="Line 95"/>
          <p:cNvSpPr>
            <a:spLocks noChangeShapeType="1"/>
          </p:cNvSpPr>
          <p:nvPr/>
        </p:nvSpPr>
        <p:spPr bwMode="auto">
          <a:xfrm flipH="1">
            <a:off x="3924300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88" name="Line 96"/>
          <p:cNvSpPr>
            <a:spLocks noChangeShapeType="1"/>
          </p:cNvSpPr>
          <p:nvPr/>
        </p:nvSpPr>
        <p:spPr bwMode="auto">
          <a:xfrm>
            <a:off x="3924300" y="2420938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89" name="Line 97"/>
          <p:cNvSpPr>
            <a:spLocks noChangeShapeType="1"/>
          </p:cNvSpPr>
          <p:nvPr/>
        </p:nvSpPr>
        <p:spPr bwMode="auto">
          <a:xfrm>
            <a:off x="6156325" y="2420938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305" name="Rectangle 113"/>
          <p:cNvSpPr>
            <a:spLocks noChangeArrowheads="1"/>
          </p:cNvSpPr>
          <p:nvPr/>
        </p:nvSpPr>
        <p:spPr bwMode="auto">
          <a:xfrm>
            <a:off x="611188" y="3860800"/>
            <a:ext cx="2808287" cy="187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546225" y="3933825"/>
            <a:ext cx="1584325" cy="2376488"/>
            <a:chOff x="3742" y="2976"/>
            <a:chExt cx="744" cy="1081"/>
          </a:xfrm>
        </p:grpSpPr>
        <p:sp>
          <p:nvSpPr>
            <p:cNvPr id="8307" name="Arc 115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308" name="Rectangle 116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309" name="Arc 117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310" name="Freeform 118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311" name="Freeform 119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8312" name="Line 120"/>
          <p:cNvSpPr>
            <a:spLocks noChangeShapeType="1"/>
          </p:cNvSpPr>
          <p:nvPr/>
        </p:nvSpPr>
        <p:spPr bwMode="auto">
          <a:xfrm flipH="1">
            <a:off x="5651500" y="24209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313" name="Line 121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314" name="Rectangle 122"/>
          <p:cNvSpPr>
            <a:spLocks noChangeArrowheads="1"/>
          </p:cNvSpPr>
          <p:nvPr/>
        </p:nvSpPr>
        <p:spPr bwMode="auto">
          <a:xfrm>
            <a:off x="4787900" y="12430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8315" name="Rectangle 123"/>
          <p:cNvSpPr>
            <a:spLocks noChangeArrowheads="1"/>
          </p:cNvSpPr>
          <p:nvPr/>
        </p:nvSpPr>
        <p:spPr bwMode="auto">
          <a:xfrm>
            <a:off x="4859338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13873E-6 C 0.01336 0.00069 0.0559 0.00277 0.05086 0.00231 C 0.04583 0.00185 -0.0217 -0.00232 -0.02986 -0.00232 C -0.03802 -0.00232 -0.01337 -0.0007 3.61111E-6 2.13873E-6 Z " pathEditMode="relative" ptsTypes="aaaa">
                                      <p:cBhvr>
                                        <p:cTn id="55" dur="2000" fill="hold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6185E-6 L 0.11424 -0.055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0116E-6 L 0.11025 -0.05248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6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0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/>
                                        <p:tgtEl>
                                          <p:spTgt spid="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  <p:bldP spid="8206" grpId="0" animBg="1"/>
      <p:bldP spid="8221" grpId="0" animBg="1"/>
      <p:bldP spid="8236" grpId="0" animBg="1"/>
      <p:bldP spid="8237" grpId="0" animBg="1"/>
      <p:bldP spid="8238" grpId="0" animBg="1"/>
      <p:bldP spid="8239" grpId="0" animBg="1"/>
      <p:bldP spid="8242" grpId="0" animBg="1"/>
      <p:bldP spid="8243" grpId="0" animBg="1"/>
      <p:bldP spid="8244" grpId="0" animBg="1"/>
      <p:bldP spid="8259" grpId="0" animBg="1"/>
      <p:bldP spid="8274" grpId="0" animBg="1"/>
      <p:bldP spid="8284" grpId="0" animBg="1"/>
      <p:bldP spid="8286" grpId="0" animBg="1"/>
      <p:bldP spid="8287" grpId="0" animBg="1"/>
      <p:bldP spid="8288" grpId="0" animBg="1"/>
      <p:bldP spid="8289" grpId="0" animBg="1"/>
      <p:bldP spid="8305" grpId="0" animBg="1"/>
      <p:bldP spid="8305" grpId="1" animBg="1"/>
      <p:bldP spid="8305" grpId="2" animBg="1"/>
      <p:bldP spid="8305" grpId="3" animBg="1"/>
      <p:bldP spid="8305" grpId="4" animBg="1"/>
      <p:bldP spid="8312" grpId="0" animBg="1"/>
      <p:bldP spid="8313" grpId="0" animBg="1"/>
      <p:bldP spid="8314" grpId="0"/>
      <p:bldP spid="8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76600" y="765175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U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U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U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76600" y="1484313"/>
            <a:ext cx="184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 = Q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+ Q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76600" y="2276475"/>
            <a:ext cx="240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p</a:t>
            </a:r>
            <a:r>
              <a:rPr lang="hr-HR" sz="2400" i="1">
                <a:latin typeface="Times New Roman" pitchFamily="18" charset="0"/>
              </a:rPr>
              <a:t>U = C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U+ C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U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492500" y="2924175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</a:t>
            </a:r>
            <a:r>
              <a:rPr lang="hr-HR" sz="2400" i="1" baseline="-25000">
                <a:latin typeface="Times New Roman" pitchFamily="18" charset="0"/>
              </a:rPr>
              <a:t>p</a:t>
            </a:r>
            <a:r>
              <a:rPr lang="hr-HR" sz="2400" i="1">
                <a:latin typeface="Times New Roman" pitchFamily="18" charset="0"/>
              </a:rPr>
              <a:t> = C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+ C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11188" y="3789363"/>
            <a:ext cx="140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Općenito: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419475" y="3789363"/>
            <a:ext cx="299085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C</a:t>
            </a:r>
            <a:r>
              <a:rPr lang="hr-HR" sz="2400" i="1" baseline="-25000" dirty="0">
                <a:latin typeface="Times New Roman" pitchFamily="18" charset="0"/>
              </a:rPr>
              <a:t>p</a:t>
            </a:r>
            <a:r>
              <a:rPr lang="hr-HR" sz="2400" i="1" dirty="0">
                <a:latin typeface="Times New Roman" pitchFamily="18" charset="0"/>
              </a:rPr>
              <a:t> = C</a:t>
            </a:r>
            <a:r>
              <a:rPr lang="hr-HR" sz="2400" i="1" baseline="-25000" dirty="0">
                <a:latin typeface="Times New Roman" pitchFamily="18" charset="0"/>
              </a:rPr>
              <a:t>1</a:t>
            </a:r>
            <a:r>
              <a:rPr lang="hr-HR" sz="2400" i="1" dirty="0">
                <a:latin typeface="Times New Roman" pitchFamily="18" charset="0"/>
              </a:rPr>
              <a:t>+ C</a:t>
            </a:r>
            <a:r>
              <a:rPr lang="hr-HR" sz="2400" i="1" baseline="-25000" dirty="0">
                <a:latin typeface="Times New Roman" pitchFamily="18" charset="0"/>
              </a:rPr>
              <a:t>2</a:t>
            </a:r>
            <a:r>
              <a:rPr lang="hr-HR" sz="2400" i="1" dirty="0">
                <a:latin typeface="Times New Roman" pitchFamily="18" charset="0"/>
              </a:rPr>
              <a:t> + C</a:t>
            </a:r>
            <a:r>
              <a:rPr lang="hr-HR" sz="2400" i="1" baseline="-25000" dirty="0">
                <a:latin typeface="Times New Roman" pitchFamily="18" charset="0"/>
              </a:rPr>
              <a:t>3</a:t>
            </a:r>
            <a:r>
              <a:rPr lang="hr-HR" sz="2400" i="1" dirty="0">
                <a:latin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···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39750" y="4581525"/>
            <a:ext cx="6221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Za </a:t>
            </a:r>
            <a:r>
              <a:rPr lang="hr-HR" sz="2400" i="1"/>
              <a:t>N </a:t>
            </a:r>
            <a:r>
              <a:rPr lang="hr-HR" sz="2400"/>
              <a:t>jednakih kondenzatora kapaciteta </a:t>
            </a:r>
            <a:r>
              <a:rPr lang="hr-HR" sz="2400" i="1">
                <a:latin typeface="Times New Roman" pitchFamily="18" charset="0"/>
              </a:rPr>
              <a:t>C </a:t>
            </a:r>
            <a:r>
              <a:rPr lang="hr-HR" sz="2400"/>
              <a:t>vrijedi: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708400" y="5373688"/>
            <a:ext cx="15113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C</a:t>
            </a:r>
            <a:r>
              <a:rPr lang="hr-HR" sz="2400" i="1" baseline="-25000" dirty="0">
                <a:latin typeface="Times New Roman" pitchFamily="18" charset="0"/>
              </a:rPr>
              <a:t>p</a:t>
            </a:r>
            <a:r>
              <a:rPr lang="hr-HR" sz="2400" i="1" dirty="0">
                <a:latin typeface="Times New Roman" pitchFamily="18" charset="0"/>
              </a:rPr>
              <a:t> = NC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9224" grpId="0"/>
      <p:bldP spid="9225" grpId="0" animBg="1"/>
      <p:bldP spid="9226" grpId="0"/>
      <p:bldP spid="92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476250"/>
            <a:ext cx="7600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Primjer:</a:t>
            </a:r>
            <a:r>
              <a:rPr lang="hr-HR" sz="2400"/>
              <a:t> Kondenzator kapaciteta 1 </a:t>
            </a:r>
            <a:r>
              <a:rPr lang="hr-HR" sz="2400">
                <a:sym typeface="Symbol" pitchFamily="18" charset="2"/>
              </a:rPr>
              <a:t>F nabijen je na izvoru</a:t>
            </a:r>
          </a:p>
          <a:p>
            <a:r>
              <a:rPr lang="hr-HR" sz="2400">
                <a:sym typeface="Symbol" pitchFamily="18" charset="2"/>
              </a:rPr>
              <a:t>napona 100 V, a kondenzator kapaciteta 2 F naponom</a:t>
            </a:r>
          </a:p>
          <a:p>
            <a:r>
              <a:rPr lang="hr-HR" sz="2400">
                <a:sym typeface="Symbol" pitchFamily="18" charset="2"/>
              </a:rPr>
              <a:t>200 V. Ako isključimo izvore napona i kondenzatore spojimo</a:t>
            </a:r>
          </a:p>
          <a:p>
            <a:r>
              <a:rPr lang="hr-HR" sz="2400">
                <a:sym typeface="Symbol" pitchFamily="18" charset="2"/>
              </a:rPr>
              <a:t>paralelno, koliki je zajednički napon na kondenzatorima?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95288" y="2354263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hr-HR" sz="2400">
              <a:sym typeface="Symbol" pitchFamily="18" charset="2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8313" y="2846388"/>
            <a:ext cx="149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 F 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68313" y="3213100"/>
            <a:ext cx="149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 F 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68313" y="36449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100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68313" y="40767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200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39750" y="4581525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39750" y="4652963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U = ?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492500" y="2859088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492500" y="335756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492500" y="38608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Q = Q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+ Q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492500" y="4437063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 = 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+ 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443663" y="5516563"/>
            <a:ext cx="151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U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167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1789113" y="2859088"/>
            <a:ext cx="112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= 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F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763713" y="3219450"/>
            <a:ext cx="1393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= 2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F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933950" y="2852738"/>
            <a:ext cx="2030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43713" y="2852738"/>
            <a:ext cx="118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-4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975475" y="3357563"/>
            <a:ext cx="1452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4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-4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872038" y="3357563"/>
            <a:ext cx="2261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575550" y="3860800"/>
            <a:ext cx="1426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5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-4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endParaRPr lang="en-US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165725" y="3860800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-4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+ 4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-4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endParaRPr lang="en-US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5076825" y="4437063"/>
            <a:ext cx="2483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hr-HR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-6</a:t>
            </a:r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431088" y="4437063"/>
            <a:ext cx="1393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hr-HR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-6 </a:t>
            </a:r>
            <a:r>
              <a:rPr lang="hr-HR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3565525" y="5321300"/>
          <a:ext cx="9350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10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5321300"/>
                        <a:ext cx="9350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4500563" y="5300663"/>
          <a:ext cx="13684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711000" imgH="419040" progId="Equation.3">
                  <p:embed/>
                </p:oleObj>
              </mc:Choice>
              <mc:Fallback>
                <p:oleObj name="Equation" r:id="rId5" imgW="711000" imgH="419040" progId="Equation.3">
                  <p:embed/>
                  <p:pic>
                    <p:nvPicPr>
                      <p:cNvPr id="10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300663"/>
                        <a:ext cx="13684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9" grpId="0"/>
      <p:bldP spid="10250" grpId="0"/>
      <p:bldP spid="10251" grpId="0" animBg="1"/>
      <p:bldP spid="10252" grpId="0"/>
      <p:bldP spid="10253" grpId="0"/>
      <p:bldP spid="10254" grpId="0"/>
      <p:bldP spid="10255" grpId="0"/>
      <p:bldP spid="10256" grpId="0"/>
      <p:bldP spid="10259" grpId="0"/>
      <p:bldP spid="10261" grpId="0"/>
      <p:bldP spid="10262" grpId="0"/>
      <p:bldP spid="10263" grpId="0"/>
      <p:bldP spid="10264" grpId="0"/>
      <p:bldP spid="10265" grpId="0"/>
      <p:bldP spid="10266" grpId="0"/>
      <p:bldP spid="10267" grpId="0"/>
      <p:bldP spid="10268" grpId="0"/>
      <p:bldP spid="10269" grpId="0"/>
      <p:bldP spid="102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117988"/>
            <a:ext cx="8229600" cy="1143000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10242" name="Picture 2" descr="Pitanja i odgovori; Vraćanje u uporabljivo stanje infrastrukture u području  zdravstva | europski-fondovi.eu">
            <a:extLst>
              <a:ext uri="{FF2B5EF4-FFF2-40B4-BE49-F238E27FC236}">
                <a16:creationId xmlns:a16="http://schemas.microsoft.com/office/drawing/2014/main" id="{F9A5836A-5DCF-4831-97E9-EF26D41E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96" y="3501008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kondenzator.</a:t>
            </a:r>
          </a:p>
          <a:p>
            <a:r>
              <a:rPr lang="hr-HR" dirty="0"/>
              <a:t>Opiši građu pločastog kondenzatora.</a:t>
            </a:r>
          </a:p>
          <a:p>
            <a:r>
              <a:rPr lang="hr-HR" dirty="0"/>
              <a:t>Opiši serijski način spajanja kondenzatora.</a:t>
            </a:r>
          </a:p>
          <a:p>
            <a:r>
              <a:rPr lang="hr-HR" dirty="0"/>
              <a:t>Opiši paralelni način spajanja kondenzatora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0975" y="139096"/>
            <a:ext cx="80812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b="1" dirty="0"/>
              <a:t>Zadatak 1:</a:t>
            </a:r>
            <a:r>
              <a:rPr lang="hr-HR" sz="2400" dirty="0"/>
              <a:t> Ploče kondenzatora površine 50 cm</a:t>
            </a:r>
            <a:r>
              <a:rPr lang="hr-HR" sz="2400" baseline="30000" dirty="0"/>
              <a:t>2</a:t>
            </a:r>
            <a:r>
              <a:rPr lang="hr-HR" sz="2400" dirty="0"/>
              <a:t> međusobno su </a:t>
            </a:r>
          </a:p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dirty="0"/>
              <a:t>razmaknute 3 mm i priključene na napon 100 V. Za koliko će se </a:t>
            </a:r>
          </a:p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dirty="0"/>
              <a:t>povećati količina naboja na pločama kondenzatora, ako razmak </a:t>
            </a:r>
          </a:p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dirty="0"/>
              <a:t>među njima smanjimo za 1 mm?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9388" y="17732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0825" y="2276475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</a:t>
            </a:r>
            <a:r>
              <a:rPr lang="hr-HR" sz="2400">
                <a:latin typeface="Times New Roman" pitchFamily="18" charset="0"/>
              </a:rPr>
              <a:t>50 cm</a:t>
            </a:r>
            <a:r>
              <a:rPr lang="hr-HR" sz="2400" baseline="30000">
                <a:latin typeface="Times New Roman" pitchFamily="18" charset="0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68288" y="2636838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d = </a:t>
            </a:r>
            <a:r>
              <a:rPr lang="hr-HR" sz="2400">
                <a:latin typeface="Times New Roman" pitchFamily="18" charset="0"/>
              </a:rPr>
              <a:t>3 mm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46063" y="2971800"/>
            <a:ext cx="151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U = </a:t>
            </a:r>
            <a:r>
              <a:rPr lang="hr-HR" sz="2400">
                <a:latin typeface="Times New Roman" pitchFamily="18" charset="0"/>
              </a:rPr>
              <a:t>100 V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9388" y="3284538"/>
            <a:ext cx="1582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d = </a:t>
            </a:r>
            <a:r>
              <a:rPr lang="hr-HR" sz="2400">
                <a:latin typeface="Times New Roman" pitchFamily="18" charset="0"/>
              </a:rPr>
              <a:t>1 mm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23850" y="3716338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9388" y="3789363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Q = ?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4067175" y="22860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C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U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364163" y="2133600"/>
          <a:ext cx="1368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698400" imgH="393480" progId="Equation.3">
                  <p:embed/>
                </p:oleObj>
              </mc:Choice>
              <mc:Fallback>
                <p:oleObj name="Equation" r:id="rId3" imgW="698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33600"/>
                        <a:ext cx="13684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062413" y="3573463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1,476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-9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C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763713" y="4221163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C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U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84213" y="56356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2,214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-9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C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11188" y="614045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Q = Q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– Q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338388" y="6211888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2,214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-9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C – 1,47610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-9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516688" y="6165850"/>
            <a:ext cx="2414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Q = </a:t>
            </a:r>
            <a:r>
              <a:rPr lang="hr-HR" sz="2400">
                <a:latin typeface="Times New Roman" pitchFamily="18" charset="0"/>
              </a:rPr>
              <a:t>7,38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-10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C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692275" y="2276475"/>
            <a:ext cx="153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0,005 m</a:t>
            </a:r>
            <a:r>
              <a:rPr lang="hr-HR" sz="2400" baseline="30000">
                <a:latin typeface="Times New Roman" pitchFamily="18" charset="0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547813" y="2636838"/>
            <a:ext cx="1430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0,003 m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692275" y="3284538"/>
            <a:ext cx="143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0,001 m</a:t>
            </a:r>
          </a:p>
        </p:txBody>
      </p:sp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4572000" y="2851150"/>
          <a:ext cx="43926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5" imgW="2374560" imgH="444240" progId="Equation.3">
                  <p:embed/>
                </p:oleObj>
              </mc:Choice>
              <mc:Fallback>
                <p:oleObj name="Equation" r:id="rId5" imgW="23745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1150"/>
                        <a:ext cx="439261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3059113" y="4794250"/>
          <a:ext cx="5616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7" imgW="2882880" imgH="444240" progId="Equation.3">
                  <p:embed/>
                </p:oleObj>
              </mc:Choice>
              <mc:Fallback>
                <p:oleObj name="Equation" r:id="rId7" imgW="28828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94250"/>
                        <a:ext cx="5616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684213" y="4797425"/>
          <a:ext cx="23749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9" imgW="1218960" imgH="393480" progId="Equation.3">
                  <p:embed/>
                </p:oleObj>
              </mc:Choice>
              <mc:Fallback>
                <p:oleObj name="Equation" r:id="rId9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23749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17416" grpId="0"/>
      <p:bldP spid="17417" grpId="0"/>
      <p:bldP spid="17418" grpId="0" animBg="1"/>
      <p:bldP spid="17419" grpId="0"/>
      <p:bldP spid="17420" grpId="0"/>
      <p:bldP spid="17424" grpId="0"/>
      <p:bldP spid="17425" grpId="0"/>
      <p:bldP spid="17430" grpId="0"/>
      <p:bldP spid="17431" grpId="0"/>
      <p:bldP spid="17434" grpId="0"/>
      <p:bldP spid="17435" grpId="0"/>
      <p:bldP spid="17436" grpId="0"/>
      <p:bldP spid="17437" grpId="0"/>
      <p:bldP spid="174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8313" y="549275"/>
            <a:ext cx="76150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Zadatak 2:</a:t>
            </a:r>
            <a:r>
              <a:rPr lang="hr-HR" sz="2400" dirty="0"/>
              <a:t> Dva kondenzatora spojena su serijski na napon </a:t>
            </a:r>
          </a:p>
          <a:p>
            <a:r>
              <a:rPr lang="hr-HR" sz="2400" dirty="0"/>
              <a:t>200 V. Odredite kapacitet drugog kondenzatora ako je </a:t>
            </a:r>
          </a:p>
          <a:p>
            <a:r>
              <a:rPr lang="hr-HR" sz="2400" dirty="0"/>
              <a:t>kapacitet prvoga 4 </a:t>
            </a:r>
            <a:r>
              <a:rPr lang="hr-HR" sz="2400" dirty="0">
                <a:sym typeface="Symbol" pitchFamily="18" charset="2"/>
              </a:rPr>
              <a:t>F, a količina naboja na njemu 480 C.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5288" y="2066925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hr-HR" sz="2400">
              <a:sym typeface="Symbol" pitchFamily="18" charset="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95288" y="3070225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 F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95288" y="2709863"/>
            <a:ext cx="151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U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200 V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95288" y="35020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Q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480 C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68313" y="4005263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68313" y="4078288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?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364163" y="2636838"/>
          <a:ext cx="16573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787320" imgH="406080" progId="Equation.3">
                  <p:embed/>
                </p:oleObj>
              </mc:Choice>
              <mc:Fallback>
                <p:oleObj name="Equation" r:id="rId3" imgW="787320" imgH="406080" progId="Equation.3">
                  <p:embed/>
                  <p:pic>
                    <p:nvPicPr>
                      <p:cNvPr id="11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16573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364163" y="3502025"/>
          <a:ext cx="1657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774360" imgH="406080" progId="Equation.3">
                  <p:embed/>
                </p:oleObj>
              </mc:Choice>
              <mc:Fallback>
                <p:oleObj name="Equation" r:id="rId5" imgW="774360" imgH="406080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02025"/>
                        <a:ext cx="16573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23850" y="5656263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2,4 F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338763" y="5708650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C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6 F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1941513" y="3506788"/>
            <a:ext cx="1734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= 480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-6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C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323850" y="4797425"/>
          <a:ext cx="863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444240" imgH="393480" progId="Equation.3">
                  <p:embed/>
                </p:oleObj>
              </mc:Choice>
              <mc:Fallback>
                <p:oleObj name="Equation" r:id="rId7" imgW="444240" imgH="393480" progId="Equation.3">
                  <p:embed/>
                  <p:pic>
                    <p:nvPicPr>
                      <p:cNvPr id="112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97425"/>
                        <a:ext cx="863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1187450" y="4762500"/>
          <a:ext cx="1657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9" imgW="876240" imgH="419040" progId="Equation.3">
                  <p:embed/>
                </p:oleObj>
              </mc:Choice>
              <mc:Fallback>
                <p:oleObj name="Equation" r:id="rId9" imgW="876240" imgH="419040" progId="Equation.3">
                  <p:embed/>
                  <p:pic>
                    <p:nvPicPr>
                      <p:cNvPr id="11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62500"/>
                        <a:ext cx="16573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2844800" y="4972050"/>
          <a:ext cx="1584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1" imgW="799920" imgH="228600" progId="Equation.3">
                  <p:embed/>
                </p:oleObj>
              </mc:Choice>
              <mc:Fallback>
                <p:oleObj name="Equation" r:id="rId11" imgW="799920" imgH="228600" progId="Equation.3">
                  <p:embed/>
                  <p:pic>
                    <p:nvPicPr>
                      <p:cNvPr id="11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972050"/>
                        <a:ext cx="15843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5146675" y="4627563"/>
          <a:ext cx="15843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11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627563"/>
                        <a:ext cx="15843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6731000" y="4679950"/>
          <a:ext cx="17287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5" imgW="939600" imgH="419040" progId="Equation.3">
                  <p:embed/>
                </p:oleObj>
              </mc:Choice>
              <mc:Fallback>
                <p:oleObj name="Equation" r:id="rId15" imgW="939600" imgH="419040" progId="Equation.3">
                  <p:embed/>
                  <p:pic>
                    <p:nvPicPr>
                      <p:cNvPr id="11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679950"/>
                        <a:ext cx="17287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  <p:bldP spid="11273" grpId="0" animBg="1"/>
      <p:bldP spid="11274" grpId="0"/>
      <p:bldP spid="11285" grpId="0"/>
      <p:bldP spid="11286" grpId="0"/>
      <p:bldP spid="112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Kapacitet i kondenzator</a:t>
            </a:r>
          </a:p>
        </p:txBody>
      </p:sp>
      <p:graphicFrame>
        <p:nvGraphicFramePr>
          <p:cNvPr id="2530" name="Object 48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38068363"/>
              </p:ext>
            </p:extLst>
          </p:nvPr>
        </p:nvGraphicFramePr>
        <p:xfrm>
          <a:off x="6610350" y="25908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14120" imgH="203040" progId="Equation.3">
                  <p:embed/>
                </p:oleObj>
              </mc:Choice>
              <mc:Fallback>
                <p:oleObj name="Equation" r:id="rId3" imgW="1141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908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6" name="Object 47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69313986"/>
              </p:ext>
            </p:extLst>
          </p:nvPr>
        </p:nvGraphicFramePr>
        <p:xfrm>
          <a:off x="1439863" y="2420938"/>
          <a:ext cx="347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77480" imgH="368280" progId="Equation.3">
                  <p:embed/>
                </p:oleObj>
              </mc:Choice>
              <mc:Fallback>
                <p:oleObj name="Equation" r:id="rId5" imgW="17748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20938"/>
                        <a:ext cx="3476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sr-Latn-CS" sz="4400"/>
          </a:p>
        </p:txBody>
      </p:sp>
      <p:sp>
        <p:nvSpPr>
          <p:cNvPr id="2399" name="Arc 351"/>
          <p:cNvSpPr>
            <a:spLocks/>
          </p:cNvSpPr>
          <p:nvPr/>
        </p:nvSpPr>
        <p:spPr bwMode="auto">
          <a:xfrm>
            <a:off x="3349625" y="3363913"/>
            <a:ext cx="2089150" cy="2009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186 w 43200"/>
              <a:gd name="T3" fmla="*/ 4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4284663" y="5373688"/>
            <a:ext cx="215900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3781425" y="6092825"/>
            <a:ext cx="1295400" cy="73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02" name="Rectangle 354"/>
          <p:cNvSpPr>
            <a:spLocks noChangeArrowheads="1"/>
          </p:cNvSpPr>
          <p:nvPr/>
        </p:nvSpPr>
        <p:spPr bwMode="auto">
          <a:xfrm>
            <a:off x="4284663" y="3213100"/>
            <a:ext cx="215900" cy="287338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03" name="Rectangle 355"/>
          <p:cNvSpPr>
            <a:spLocks noChangeArrowheads="1"/>
          </p:cNvSpPr>
          <p:nvPr/>
        </p:nvSpPr>
        <p:spPr bwMode="auto">
          <a:xfrm>
            <a:off x="4357688" y="2852738"/>
            <a:ext cx="71437" cy="23050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356"/>
          <p:cNvGrpSpPr>
            <a:grpSpLocks/>
          </p:cNvGrpSpPr>
          <p:nvPr/>
        </p:nvGrpSpPr>
        <p:grpSpPr bwMode="auto">
          <a:xfrm>
            <a:off x="4140200" y="3716338"/>
            <a:ext cx="503238" cy="1438275"/>
            <a:chOff x="3243" y="2251"/>
            <a:chExt cx="317" cy="906"/>
          </a:xfrm>
        </p:grpSpPr>
        <p:sp>
          <p:nvSpPr>
            <p:cNvPr id="2405" name="Line 357"/>
            <p:cNvSpPr>
              <a:spLocks noChangeShapeType="1"/>
            </p:cNvSpPr>
            <p:nvPr/>
          </p:nvSpPr>
          <p:spPr bwMode="auto">
            <a:xfrm>
              <a:off x="3424" y="2251"/>
              <a:ext cx="0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06" name="Line 358"/>
            <p:cNvSpPr>
              <a:spLocks noChangeShapeType="1"/>
            </p:cNvSpPr>
            <p:nvPr/>
          </p:nvSpPr>
          <p:spPr bwMode="auto">
            <a:xfrm>
              <a:off x="3379" y="2704"/>
              <a:ext cx="0" cy="45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07" name="Oval 359"/>
            <p:cNvSpPr>
              <a:spLocks noChangeArrowheads="1"/>
            </p:cNvSpPr>
            <p:nvPr/>
          </p:nvSpPr>
          <p:spPr bwMode="auto">
            <a:xfrm>
              <a:off x="3378" y="2659"/>
              <a:ext cx="46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408" name="Line 360"/>
            <p:cNvSpPr>
              <a:spLocks noChangeShapeType="1"/>
            </p:cNvSpPr>
            <p:nvPr/>
          </p:nvSpPr>
          <p:spPr bwMode="auto">
            <a:xfrm>
              <a:off x="3243" y="2704"/>
              <a:ext cx="317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361"/>
          <p:cNvGrpSpPr>
            <a:grpSpLocks/>
          </p:cNvGrpSpPr>
          <p:nvPr/>
        </p:nvGrpSpPr>
        <p:grpSpPr bwMode="auto">
          <a:xfrm rot="-20262872">
            <a:off x="4284663" y="3500438"/>
            <a:ext cx="288925" cy="1728787"/>
            <a:chOff x="2653" y="2205"/>
            <a:chExt cx="182" cy="1089"/>
          </a:xfrm>
        </p:grpSpPr>
        <p:grpSp>
          <p:nvGrpSpPr>
            <p:cNvPr id="4" name="Group 362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2411" name="Line 363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12" name="Line 364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413" name="Line 365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" name="Group 366"/>
          <p:cNvGrpSpPr>
            <a:grpSpLocks/>
          </p:cNvGrpSpPr>
          <p:nvPr/>
        </p:nvGrpSpPr>
        <p:grpSpPr bwMode="auto">
          <a:xfrm rot="-19388383">
            <a:off x="4284663" y="3500438"/>
            <a:ext cx="288925" cy="1728787"/>
            <a:chOff x="2653" y="2205"/>
            <a:chExt cx="182" cy="1089"/>
          </a:xfrm>
        </p:grpSpPr>
        <p:grpSp>
          <p:nvGrpSpPr>
            <p:cNvPr id="6" name="Group 367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2416" name="Line 368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17" name="Line 369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418" name="Line 370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" name="Group 371"/>
          <p:cNvGrpSpPr>
            <a:grpSpLocks/>
          </p:cNvGrpSpPr>
          <p:nvPr/>
        </p:nvGrpSpPr>
        <p:grpSpPr bwMode="auto">
          <a:xfrm rot="-18613718">
            <a:off x="4285456" y="3501232"/>
            <a:ext cx="288925" cy="1728788"/>
            <a:chOff x="2653" y="2205"/>
            <a:chExt cx="182" cy="1089"/>
          </a:xfrm>
        </p:grpSpPr>
        <p:grpSp>
          <p:nvGrpSpPr>
            <p:cNvPr id="8" name="Group 372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2421" name="Line 373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22" name="Line 374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423" name="Line 375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9" name="Group 376"/>
          <p:cNvGrpSpPr>
            <a:grpSpLocks/>
          </p:cNvGrpSpPr>
          <p:nvPr/>
        </p:nvGrpSpPr>
        <p:grpSpPr bwMode="auto">
          <a:xfrm>
            <a:off x="4211638" y="3500438"/>
            <a:ext cx="288925" cy="1728787"/>
            <a:chOff x="2653" y="2205"/>
            <a:chExt cx="182" cy="1089"/>
          </a:xfrm>
        </p:grpSpPr>
        <p:grpSp>
          <p:nvGrpSpPr>
            <p:cNvPr id="10" name="Group 377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2426" name="Line 378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27" name="Line 379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428" name="Line 380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1" name="Group 381"/>
          <p:cNvGrpSpPr>
            <a:grpSpLocks/>
          </p:cNvGrpSpPr>
          <p:nvPr/>
        </p:nvGrpSpPr>
        <p:grpSpPr bwMode="auto">
          <a:xfrm rot="-17858555">
            <a:off x="4285456" y="3501232"/>
            <a:ext cx="288925" cy="1728788"/>
            <a:chOff x="2653" y="2205"/>
            <a:chExt cx="182" cy="1089"/>
          </a:xfrm>
        </p:grpSpPr>
        <p:grpSp>
          <p:nvGrpSpPr>
            <p:cNvPr id="12" name="Group 382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2431" name="Line 383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32" name="Line 384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433" name="Line 385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484" name="Oval 436"/>
          <p:cNvSpPr>
            <a:spLocks noChangeArrowheads="1"/>
          </p:cNvSpPr>
          <p:nvPr/>
        </p:nvSpPr>
        <p:spPr bwMode="auto">
          <a:xfrm>
            <a:off x="3924300" y="1916113"/>
            <a:ext cx="935038" cy="9366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88" name="Rectangle 440"/>
          <p:cNvSpPr>
            <a:spLocks noChangeArrowheads="1"/>
          </p:cNvSpPr>
          <p:nvPr/>
        </p:nvSpPr>
        <p:spPr bwMode="auto">
          <a:xfrm flipV="1">
            <a:off x="6804025" y="6092825"/>
            <a:ext cx="20161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89" name="Line 441"/>
          <p:cNvSpPr>
            <a:spLocks noChangeShapeType="1"/>
          </p:cNvSpPr>
          <p:nvPr/>
        </p:nvSpPr>
        <p:spPr bwMode="auto">
          <a:xfrm flipV="1">
            <a:off x="8604250" y="1989138"/>
            <a:ext cx="0" cy="4103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490" name="Line 442"/>
          <p:cNvSpPr>
            <a:spLocks noChangeShapeType="1"/>
          </p:cNvSpPr>
          <p:nvPr/>
        </p:nvSpPr>
        <p:spPr bwMode="auto">
          <a:xfrm>
            <a:off x="6877050" y="2852738"/>
            <a:ext cx="172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13" name="Group 453"/>
          <p:cNvGrpSpPr>
            <a:grpSpLocks/>
          </p:cNvGrpSpPr>
          <p:nvPr/>
        </p:nvGrpSpPr>
        <p:grpSpPr bwMode="auto">
          <a:xfrm rot="231565">
            <a:off x="7019925" y="1770063"/>
            <a:ext cx="1735138" cy="1082675"/>
            <a:chOff x="4422" y="1115"/>
            <a:chExt cx="1093" cy="682"/>
          </a:xfrm>
        </p:grpSpPr>
        <p:sp>
          <p:nvSpPr>
            <p:cNvPr id="2486" name="Line 438"/>
            <p:cNvSpPr>
              <a:spLocks noChangeShapeType="1"/>
            </p:cNvSpPr>
            <p:nvPr/>
          </p:nvSpPr>
          <p:spPr bwMode="auto">
            <a:xfrm rot="625813" flipV="1">
              <a:off x="4990" y="1115"/>
              <a:ext cx="525" cy="32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91" name="Oval 443"/>
            <p:cNvSpPr>
              <a:spLocks noChangeArrowheads="1"/>
            </p:cNvSpPr>
            <p:nvPr/>
          </p:nvSpPr>
          <p:spPr bwMode="auto">
            <a:xfrm>
              <a:off x="4422" y="1207"/>
              <a:ext cx="589" cy="59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" name="Group 444"/>
          <p:cNvGrpSpPr>
            <a:grpSpLocks/>
          </p:cNvGrpSpPr>
          <p:nvPr/>
        </p:nvGrpSpPr>
        <p:grpSpPr bwMode="auto">
          <a:xfrm>
            <a:off x="323850" y="3573463"/>
            <a:ext cx="2808288" cy="396875"/>
            <a:chOff x="204" y="2251"/>
            <a:chExt cx="1769" cy="250"/>
          </a:xfrm>
        </p:grpSpPr>
        <p:sp>
          <p:nvSpPr>
            <p:cNvPr id="2493" name="Rectangle 445"/>
            <p:cNvSpPr>
              <a:spLocks noChangeArrowheads="1"/>
            </p:cNvSpPr>
            <p:nvPr/>
          </p:nvSpPr>
          <p:spPr bwMode="auto">
            <a:xfrm>
              <a:off x="204" y="2341"/>
              <a:ext cx="1769" cy="118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94" name="Rectangle 446"/>
            <p:cNvSpPr>
              <a:spLocks noChangeArrowheads="1"/>
            </p:cNvSpPr>
            <p:nvPr/>
          </p:nvSpPr>
          <p:spPr bwMode="auto">
            <a:xfrm>
              <a:off x="204" y="225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000"/>
            </a:p>
          </p:txBody>
        </p:sp>
      </p:grpSp>
      <p:grpSp>
        <p:nvGrpSpPr>
          <p:cNvPr id="15" name="Group 447"/>
          <p:cNvGrpSpPr>
            <a:grpSpLocks/>
          </p:cNvGrpSpPr>
          <p:nvPr/>
        </p:nvGrpSpPr>
        <p:grpSpPr bwMode="auto">
          <a:xfrm>
            <a:off x="1258888" y="3716338"/>
            <a:ext cx="1584325" cy="2449512"/>
            <a:chOff x="3742" y="2976"/>
            <a:chExt cx="744" cy="1081"/>
          </a:xfrm>
        </p:grpSpPr>
        <p:sp>
          <p:nvSpPr>
            <p:cNvPr id="2496" name="Arc 448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97" name="Rectangle 449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98" name="Arc 450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99" name="Freeform 451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500" name="Freeform 452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502" name="Line 454"/>
          <p:cNvSpPr>
            <a:spLocks noChangeShapeType="1"/>
          </p:cNvSpPr>
          <p:nvPr/>
        </p:nvSpPr>
        <p:spPr bwMode="auto">
          <a:xfrm>
            <a:off x="0" y="616585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508" name="Rectangle 460"/>
          <p:cNvSpPr>
            <a:spLocks noChangeArrowheads="1"/>
          </p:cNvSpPr>
          <p:nvPr/>
        </p:nvSpPr>
        <p:spPr bwMode="auto">
          <a:xfrm>
            <a:off x="827088" y="256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2509" name="Rectangle 461"/>
          <p:cNvSpPr>
            <a:spLocks noChangeArrowheads="1"/>
          </p:cNvSpPr>
          <p:nvPr/>
        </p:nvSpPr>
        <p:spPr bwMode="auto">
          <a:xfrm>
            <a:off x="827088" y="32861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</a:t>
            </a:r>
          </a:p>
        </p:txBody>
      </p:sp>
      <p:grpSp>
        <p:nvGrpSpPr>
          <p:cNvPr id="16" name="Group 496"/>
          <p:cNvGrpSpPr>
            <a:grpSpLocks/>
          </p:cNvGrpSpPr>
          <p:nvPr/>
        </p:nvGrpSpPr>
        <p:grpSpPr bwMode="auto">
          <a:xfrm>
            <a:off x="825500" y="2493963"/>
            <a:ext cx="1730375" cy="1439862"/>
            <a:chOff x="248" y="1117"/>
            <a:chExt cx="1090" cy="907"/>
          </a:xfrm>
        </p:grpSpPr>
        <p:sp>
          <p:nvSpPr>
            <p:cNvPr id="2506" name="Line 458"/>
            <p:cNvSpPr>
              <a:spLocks noChangeShapeType="1"/>
            </p:cNvSpPr>
            <p:nvPr/>
          </p:nvSpPr>
          <p:spPr bwMode="auto">
            <a:xfrm flipV="1">
              <a:off x="248" y="1570"/>
              <a:ext cx="10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07" name="Line 459"/>
            <p:cNvSpPr>
              <a:spLocks noChangeShapeType="1"/>
            </p:cNvSpPr>
            <p:nvPr/>
          </p:nvSpPr>
          <p:spPr bwMode="auto">
            <a:xfrm flipV="1">
              <a:off x="521" y="111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10" name="Line 462"/>
            <p:cNvSpPr>
              <a:spLocks noChangeShapeType="1"/>
            </p:cNvSpPr>
            <p:nvPr/>
          </p:nvSpPr>
          <p:spPr bwMode="auto">
            <a:xfrm flipV="1">
              <a:off x="975" y="111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aphicFrame>
        <p:nvGraphicFramePr>
          <p:cNvPr id="2525" name="Object 4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1448"/>
              </p:ext>
            </p:extLst>
          </p:nvPr>
        </p:nvGraphicFramePr>
        <p:xfrm>
          <a:off x="1403350" y="3141663"/>
          <a:ext cx="3714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164880" imgH="368280" progId="Equation.3">
                  <p:embed/>
                </p:oleObj>
              </mc:Choice>
              <mc:Fallback>
                <p:oleObj name="Equation" r:id="rId7" imgW="16488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3714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2" name="Object 4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91984"/>
              </p:ext>
            </p:extLst>
          </p:nvPr>
        </p:nvGraphicFramePr>
        <p:xfrm>
          <a:off x="2124075" y="2420938"/>
          <a:ext cx="3746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9" imgW="177480" imgH="368280" progId="Equation.3">
                  <p:embed/>
                </p:oleObj>
              </mc:Choice>
              <mc:Fallback>
                <p:oleObj name="Equation" r:id="rId9" imgW="17748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3746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" name="Object 4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35623"/>
              </p:ext>
            </p:extLst>
          </p:nvPr>
        </p:nvGraphicFramePr>
        <p:xfrm>
          <a:off x="2124075" y="3141663"/>
          <a:ext cx="3556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3556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2" name="Object 4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31101"/>
              </p:ext>
            </p:extLst>
          </p:nvPr>
        </p:nvGraphicFramePr>
        <p:xfrm>
          <a:off x="971550" y="4365625"/>
          <a:ext cx="12239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3" imgW="634680" imgH="406080" progId="Equation.3">
                  <p:embed/>
                </p:oleObj>
              </mc:Choice>
              <mc:Fallback>
                <p:oleObj name="Equation" r:id="rId13" imgW="63468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12239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C 0.00885 7.40741E-7 0.0283 7.40741E-7 0.02343 7.40741E-7 C 0.01857 7.40741E-7 -0.02604 0.00023 -0.02952 7.40741E-7 C -0.03299 -0.00023 -0.00886 7.40741E-7 1.94444E-6 7.40741E-7 Z " pathEditMode="relative" ptsTypes="aa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58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840000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3629 -2.22222E-6 " pathEditMode="relative" ptsTypes="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7.40741E-6 L 3.61111E-6 -7.40741E-6 " pathEditMode="relative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6 L -0.23629 -7.40741E-6 " pathEditMode="relative" ptsTypes="AA"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7.40741E-6 L 3.61111E-6 -7.40741E-6 " pathEditMode="relative" ptsTypes="AA">
                                      <p:cBhvr>
                                        <p:cTn id="10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" grpId="0" animBg="1"/>
      <p:bldP spid="2400" grpId="0" animBg="1"/>
      <p:bldP spid="2401" grpId="0" animBg="1"/>
      <p:bldP spid="2402" grpId="0" animBg="1"/>
      <p:bldP spid="2403" grpId="0" animBg="1"/>
      <p:bldP spid="2484" grpId="0" animBg="1"/>
      <p:bldP spid="2488" grpId="0" animBg="1"/>
      <p:bldP spid="2489" grpId="0" animBg="1"/>
      <p:bldP spid="2490" grpId="0" animBg="1"/>
      <p:bldP spid="2502" grpId="0" animBg="1"/>
      <p:bldP spid="2508" grpId="0"/>
      <p:bldP spid="25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Kapacitet vodiča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hr-HR" dirty="0"/>
              <a:t>Kvocijent količine naboja na vodiču i njegova potencijala.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28860" y="3643314"/>
          <a:ext cx="10239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444240" imgH="419040" progId="Equation.3">
                  <p:embed/>
                </p:oleObj>
              </mc:Choice>
              <mc:Fallback>
                <p:oleObj name="Equation" r:id="rId3" imgW="4442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643314"/>
                        <a:ext cx="1023937" cy="96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57752" y="3929066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[F = C V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]</a:t>
            </a:r>
            <a:r>
              <a:rPr lang="hr-HR" sz="240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Arc 6"/>
          <p:cNvSpPr>
            <a:spLocks/>
          </p:cNvSpPr>
          <p:nvPr/>
        </p:nvSpPr>
        <p:spPr bwMode="auto">
          <a:xfrm>
            <a:off x="3335338" y="1663700"/>
            <a:ext cx="2089150" cy="2009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186 w 43200"/>
              <a:gd name="T3" fmla="*/ 4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270375" y="3673475"/>
            <a:ext cx="215900" cy="7191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67138" y="4392613"/>
            <a:ext cx="12954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270375" y="1512888"/>
            <a:ext cx="215900" cy="287337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343400" y="1152525"/>
            <a:ext cx="71438" cy="23050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27500" y="2016125"/>
            <a:ext cx="503238" cy="1438275"/>
            <a:chOff x="3243" y="2251"/>
            <a:chExt cx="317" cy="906"/>
          </a:xfrm>
        </p:grpSpPr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3424" y="2251"/>
              <a:ext cx="0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379" y="2704"/>
              <a:ext cx="0" cy="45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3378" y="2659"/>
              <a:ext cx="46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3243" y="2704"/>
              <a:ext cx="317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20262872">
            <a:off x="4270375" y="1800225"/>
            <a:ext cx="288925" cy="1728788"/>
            <a:chOff x="2653" y="2205"/>
            <a:chExt cx="182" cy="1089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4114" name="Line 18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15" name="Line 19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 rot="-19388383">
            <a:off x="4270375" y="1800225"/>
            <a:ext cx="288925" cy="1728788"/>
            <a:chOff x="2653" y="2205"/>
            <a:chExt cx="182" cy="1089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4119" name="Line 23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rot="-18613718">
            <a:off x="4271169" y="1801019"/>
            <a:ext cx="288925" cy="1728787"/>
            <a:chOff x="2653" y="2205"/>
            <a:chExt cx="182" cy="1089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4124" name="Line 28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198938" y="1800225"/>
            <a:ext cx="288925" cy="1728788"/>
            <a:chOff x="2653" y="2205"/>
            <a:chExt cx="182" cy="1089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4129" name="Line 33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 rot="-17858555">
            <a:off x="4271169" y="1801019"/>
            <a:ext cx="288925" cy="1728787"/>
            <a:chOff x="2653" y="2205"/>
            <a:chExt cx="182" cy="1089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4134" name="Line 38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3910013" y="215900"/>
            <a:ext cx="935037" cy="9366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 flipV="1">
            <a:off x="6789738" y="4392613"/>
            <a:ext cx="20161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V="1">
            <a:off x="8589963" y="288925"/>
            <a:ext cx="0" cy="4103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309563" y="1873250"/>
            <a:ext cx="2808287" cy="396875"/>
            <a:chOff x="204" y="2251"/>
            <a:chExt cx="1769" cy="250"/>
          </a:xfrm>
        </p:grpSpPr>
        <p:sp>
          <p:nvSpPr>
            <p:cNvPr id="4145" name="Rectangle 49"/>
            <p:cNvSpPr>
              <a:spLocks noChangeArrowheads="1"/>
            </p:cNvSpPr>
            <p:nvPr/>
          </p:nvSpPr>
          <p:spPr bwMode="auto">
            <a:xfrm>
              <a:off x="204" y="2341"/>
              <a:ext cx="1769" cy="118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46" name="Rectangle 50"/>
            <p:cNvSpPr>
              <a:spLocks noChangeArrowheads="1"/>
            </p:cNvSpPr>
            <p:nvPr/>
          </p:nvSpPr>
          <p:spPr bwMode="auto">
            <a:xfrm>
              <a:off x="204" y="225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1244600" y="2016125"/>
            <a:ext cx="1584325" cy="2449513"/>
            <a:chOff x="3742" y="2976"/>
            <a:chExt cx="744" cy="1081"/>
          </a:xfrm>
        </p:grpSpPr>
        <p:sp>
          <p:nvSpPr>
            <p:cNvPr id="4148" name="Arc 52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49" name="Rectangle 53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50" name="Arc 54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53" name="Line 57"/>
          <p:cNvSpPr>
            <a:spLocks noChangeShapeType="1"/>
          </p:cNvSpPr>
          <p:nvPr/>
        </p:nvSpPr>
        <p:spPr bwMode="auto">
          <a:xfrm>
            <a:off x="-14288" y="4465638"/>
            <a:ext cx="914400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4125913" y="360363"/>
            <a:ext cx="481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400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7005638" y="0"/>
            <a:ext cx="1735137" cy="1152525"/>
            <a:chOff x="4422" y="1071"/>
            <a:chExt cx="1093" cy="726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 rot="231565">
              <a:off x="4422" y="1115"/>
              <a:ext cx="1093" cy="682"/>
              <a:chOff x="4422" y="1115"/>
              <a:chExt cx="1093" cy="682"/>
            </a:xfrm>
          </p:grpSpPr>
          <p:sp>
            <p:nvSpPr>
              <p:cNvPr id="4142" name="Line 46"/>
              <p:cNvSpPr>
                <a:spLocks noChangeShapeType="1"/>
              </p:cNvSpPr>
              <p:nvPr/>
            </p:nvSpPr>
            <p:spPr bwMode="auto">
              <a:xfrm rot="625813" flipV="1">
                <a:off x="4990" y="1115"/>
                <a:ext cx="525" cy="322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43" name="Oval 47"/>
              <p:cNvSpPr>
                <a:spLocks noChangeArrowheads="1"/>
              </p:cNvSpPr>
              <p:nvPr/>
            </p:nvSpPr>
            <p:spPr bwMode="auto">
              <a:xfrm>
                <a:off x="4422" y="1207"/>
                <a:ext cx="589" cy="5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4155" name="Rectangle 59"/>
            <p:cNvSpPr>
              <a:spLocks noChangeArrowheads="1"/>
            </p:cNvSpPr>
            <p:nvPr/>
          </p:nvSpPr>
          <p:spPr bwMode="auto">
            <a:xfrm>
              <a:off x="4558" y="1071"/>
              <a:ext cx="29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000">
                  <a:solidFill>
                    <a:srgbClr val="000099"/>
                  </a:solidFill>
                </a:rPr>
                <a:t>_</a:t>
              </a:r>
            </a:p>
          </p:txBody>
        </p:sp>
      </p:grpSp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6862763" y="1152525"/>
            <a:ext cx="1727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C 0.00885 7.40741E-7 0.0283 7.40741E-7 0.02343 7.40741E-7 C 0.01857 7.40741E-7 -0.02604 0.00023 -0.02952 7.40741E-7 C -0.03299 -0.00023 -0.00886 7.40741E-7 1.94444E-6 7.40741E-7 Z " pathEditMode="relative" ptsTypes="aa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5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840000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16185E-6 L -0.20469 4.16185E-6 " pathEditMode="relative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8 -6.93642E-7 L 0.00018 -6.93642E-7 " pathEditMode="relative" ptsTypes="AA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  <p:bldP spid="4105" grpId="0" animBg="1"/>
      <p:bldP spid="4106" grpId="0" animBg="1"/>
      <p:bldP spid="4137" grpId="0" animBg="1"/>
      <p:bldP spid="4138" grpId="0" animBg="1"/>
      <p:bldP spid="4139" grpId="0" animBg="1"/>
      <p:bldP spid="4153" grpId="0" animBg="1"/>
      <p:bldP spid="4154" grpId="0"/>
      <p:bldP spid="4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003800" y="1989138"/>
            <a:ext cx="1588" cy="3382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227763" y="2060575"/>
            <a:ext cx="1587" cy="3311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189038" y="3859213"/>
            <a:ext cx="2808287" cy="187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24075" y="3932238"/>
            <a:ext cx="1584325" cy="2376487"/>
            <a:chOff x="3742" y="2976"/>
            <a:chExt cx="744" cy="1081"/>
          </a:xfrm>
        </p:grpSpPr>
        <p:sp>
          <p:nvSpPr>
            <p:cNvPr id="5129" name="Arc 9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131" name="Arc 11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002213" y="1989138"/>
            <a:ext cx="1587" cy="33829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73656" y="1843088"/>
            <a:ext cx="338138" cy="3559174"/>
            <a:chOff x="2472" y="1207"/>
            <a:chExt cx="213" cy="2242"/>
          </a:xfrm>
        </p:grpSpPr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300794" y="1844675"/>
            <a:ext cx="338138" cy="3559176"/>
            <a:chOff x="2472" y="1207"/>
            <a:chExt cx="213" cy="2242"/>
          </a:xfrm>
        </p:grpSpPr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2472" y="120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2472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247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2472" y="234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2472" y="275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2472" y="315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+</a:t>
              </a:r>
            </a:p>
          </p:txBody>
        </p:sp>
      </p:grp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6227763" y="2060575"/>
            <a:ext cx="1587" cy="3311525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797550" y="1843088"/>
            <a:ext cx="285750" cy="3554412"/>
            <a:chOff x="2472" y="1207"/>
            <a:chExt cx="180" cy="2239"/>
          </a:xfrm>
        </p:grpSpPr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/>
                <a:t>-</a:t>
              </a:r>
            </a:p>
          </p:txBody>
        </p:sp>
      </p:grpSp>
      <p:sp>
        <p:nvSpPr>
          <p:cNvPr id="5164" name="Freeform 44"/>
          <p:cNvSpPr>
            <a:spLocks/>
          </p:cNvSpPr>
          <p:nvPr/>
        </p:nvSpPr>
        <p:spPr bwMode="auto">
          <a:xfrm>
            <a:off x="6256338" y="5237163"/>
            <a:ext cx="1058862" cy="1090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71"/>
              </a:cxn>
              <a:cxn ang="0">
                <a:pos x="202" y="81"/>
              </a:cxn>
              <a:cxn ang="0">
                <a:pos x="263" y="101"/>
              </a:cxn>
              <a:cxn ang="0">
                <a:pos x="384" y="192"/>
              </a:cxn>
              <a:cxn ang="0">
                <a:pos x="445" y="232"/>
              </a:cxn>
              <a:cxn ang="0">
                <a:pos x="505" y="283"/>
              </a:cxn>
              <a:cxn ang="0">
                <a:pos x="606" y="434"/>
              </a:cxn>
              <a:cxn ang="0">
                <a:pos x="616" y="475"/>
              </a:cxn>
              <a:cxn ang="0">
                <a:pos x="637" y="535"/>
              </a:cxn>
              <a:cxn ang="0">
                <a:pos x="667" y="687"/>
              </a:cxn>
            </a:cxnLst>
            <a:rect l="0" t="0" r="r" b="b"/>
            <a:pathLst>
              <a:path w="667" h="687">
                <a:moveTo>
                  <a:pt x="0" y="0"/>
                </a:moveTo>
                <a:cubicBezTo>
                  <a:pt x="44" y="44"/>
                  <a:pt x="103" y="54"/>
                  <a:pt x="162" y="71"/>
                </a:cubicBezTo>
                <a:cubicBezTo>
                  <a:pt x="175" y="75"/>
                  <a:pt x="189" y="77"/>
                  <a:pt x="202" y="81"/>
                </a:cubicBezTo>
                <a:cubicBezTo>
                  <a:pt x="223" y="87"/>
                  <a:pt x="263" y="101"/>
                  <a:pt x="263" y="101"/>
                </a:cubicBezTo>
                <a:cubicBezTo>
                  <a:pt x="308" y="131"/>
                  <a:pt x="343" y="160"/>
                  <a:pt x="384" y="192"/>
                </a:cubicBezTo>
                <a:cubicBezTo>
                  <a:pt x="403" y="207"/>
                  <a:pt x="428" y="215"/>
                  <a:pt x="445" y="232"/>
                </a:cubicBezTo>
                <a:cubicBezTo>
                  <a:pt x="483" y="272"/>
                  <a:pt x="463" y="255"/>
                  <a:pt x="505" y="283"/>
                </a:cubicBezTo>
                <a:cubicBezTo>
                  <a:pt x="540" y="333"/>
                  <a:pt x="589" y="372"/>
                  <a:pt x="606" y="434"/>
                </a:cubicBezTo>
                <a:cubicBezTo>
                  <a:pt x="610" y="448"/>
                  <a:pt x="612" y="462"/>
                  <a:pt x="616" y="475"/>
                </a:cubicBezTo>
                <a:cubicBezTo>
                  <a:pt x="622" y="495"/>
                  <a:pt x="637" y="535"/>
                  <a:pt x="637" y="535"/>
                </a:cubicBezTo>
                <a:cubicBezTo>
                  <a:pt x="645" y="584"/>
                  <a:pt x="667" y="639"/>
                  <a:pt x="667" y="68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5003800" y="5372100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4572000" y="6164263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6227763" y="5372100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5795963" y="6164263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323850" y="549275"/>
            <a:ext cx="8105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dirty="0"/>
              <a:t>Kondenzator – dva bliska međusobno izolirana vodiča</a:t>
            </a:r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323850" y="1196975"/>
            <a:ext cx="5605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dirty="0"/>
              <a:t>Obloge kondenzatora – vodići kondenzatora</a:t>
            </a:r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211638" y="2420938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+ Q</a:t>
            </a:r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6300788" y="2420938"/>
            <a:ext cx="58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- Q</a:t>
            </a:r>
          </a:p>
        </p:txBody>
      </p:sp>
      <p:sp>
        <p:nvSpPr>
          <p:cNvPr id="5178" name="Rectangle 58"/>
          <p:cNvSpPr>
            <a:spLocks noChangeArrowheads="1"/>
          </p:cNvSpPr>
          <p:nvPr/>
        </p:nvSpPr>
        <p:spPr bwMode="auto">
          <a:xfrm>
            <a:off x="357158" y="1857364"/>
            <a:ext cx="40719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dirty="0"/>
              <a:t>Kapacitet kondenzatora: </a:t>
            </a:r>
          </a:p>
        </p:txBody>
      </p:sp>
      <p:graphicFrame>
        <p:nvGraphicFramePr>
          <p:cNvPr id="5179" name="Object 59"/>
          <p:cNvGraphicFramePr>
            <a:graphicFrameLocks noChangeAspect="1"/>
          </p:cNvGraphicFramePr>
          <p:nvPr/>
        </p:nvGraphicFramePr>
        <p:xfrm>
          <a:off x="1665288" y="2609850"/>
          <a:ext cx="9921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444240" imgH="393480" progId="Equation.3">
                  <p:embed/>
                </p:oleObj>
              </mc:Choice>
              <mc:Fallback>
                <p:oleObj name="Equation" r:id="rId3" imgW="444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609850"/>
                        <a:ext cx="992187" cy="877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13873E-6 C 0.01336 0.00069 0.0559 0.00277 0.05086 0.00231 C 0.04583 0.00185 -0.0217 -0.00232 -0.02986 -0.00232 C -0.03802 -0.00232 -0.01337 -0.0007 3.61111E-6 2.13873E-6 Z " pathEditMode="relative" ptsTypes="aaaa">
                                      <p:cBhvr>
                                        <p:cTn id="32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6185E-6 L 0.11424 -0.0554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0116E-6 L 0.11025 -0.05248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27" grpId="1" animBg="1"/>
      <p:bldP spid="5127" grpId="2" animBg="1"/>
      <p:bldP spid="5127" grpId="3" animBg="1"/>
      <p:bldP spid="5127" grpId="4" animBg="1"/>
      <p:bldP spid="5134" grpId="0" animBg="1"/>
      <p:bldP spid="5149" grpId="0" animBg="1"/>
      <p:bldP spid="5164" grpId="0" animBg="1"/>
      <p:bldP spid="5165" grpId="0" animBg="1"/>
      <p:bldP spid="5166" grpId="0" animBg="1"/>
      <p:bldP spid="5167" grpId="0" animBg="1"/>
      <p:bldP spid="5168" grpId="0" animBg="1"/>
      <p:bldP spid="5169" grpId="0" animBg="1"/>
      <p:bldP spid="5176" grpId="0"/>
      <p:bldP spid="5177" grpId="0"/>
      <p:bldP spid="5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 rot="-20262872">
            <a:off x="4284663" y="3787775"/>
            <a:ext cx="288925" cy="1728788"/>
            <a:chOff x="2653" y="2205"/>
            <a:chExt cx="182" cy="1089"/>
          </a:xfrm>
        </p:grpSpPr>
        <p:grpSp>
          <p:nvGrpSpPr>
            <p:cNvPr id="3" name="Group 129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6274" name="Line 130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75" name="Line 131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276" name="Line 132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 rot="-19388383">
            <a:off x="4284663" y="3789363"/>
            <a:ext cx="288925" cy="1728787"/>
            <a:chOff x="2653" y="2205"/>
            <a:chExt cx="182" cy="1089"/>
          </a:xfrm>
        </p:grpSpPr>
        <p:grpSp>
          <p:nvGrpSpPr>
            <p:cNvPr id="5" name="Group 134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6279" name="Line 135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80" name="Line 136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281" name="Line 137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" name="Group 138"/>
          <p:cNvGrpSpPr>
            <a:grpSpLocks/>
          </p:cNvGrpSpPr>
          <p:nvPr/>
        </p:nvGrpSpPr>
        <p:grpSpPr bwMode="auto">
          <a:xfrm rot="-18613718">
            <a:off x="4285456" y="3788569"/>
            <a:ext cx="288925" cy="1728788"/>
            <a:chOff x="2653" y="2205"/>
            <a:chExt cx="182" cy="1089"/>
          </a:xfrm>
        </p:grpSpPr>
        <p:grpSp>
          <p:nvGrpSpPr>
            <p:cNvPr id="7" name="Group 139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6284" name="Line 140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85" name="Line 141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286" name="Line 142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 rot="-17858555">
            <a:off x="4285456" y="3788569"/>
            <a:ext cx="288925" cy="1728788"/>
            <a:chOff x="2653" y="2205"/>
            <a:chExt cx="182" cy="1089"/>
          </a:xfrm>
        </p:grpSpPr>
        <p:grpSp>
          <p:nvGrpSpPr>
            <p:cNvPr id="9" name="Group 149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6294" name="Line 150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95" name="Line 151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296" name="Line 152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314" name="Rectangle 170"/>
          <p:cNvSpPr>
            <a:spLocks noChangeArrowheads="1"/>
          </p:cNvSpPr>
          <p:nvPr/>
        </p:nvSpPr>
        <p:spPr bwMode="auto">
          <a:xfrm>
            <a:off x="3778250" y="2995613"/>
            <a:ext cx="1225550" cy="73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19" name="Line 175"/>
          <p:cNvSpPr>
            <a:spLocks noChangeShapeType="1"/>
          </p:cNvSpPr>
          <p:nvPr/>
        </p:nvSpPr>
        <p:spPr bwMode="auto">
          <a:xfrm flipV="1">
            <a:off x="6227763" y="1844675"/>
            <a:ext cx="0" cy="4606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320" name="Rectangle 176"/>
          <p:cNvSpPr>
            <a:spLocks noChangeArrowheads="1"/>
          </p:cNvSpPr>
          <p:nvPr/>
        </p:nvSpPr>
        <p:spPr bwMode="auto">
          <a:xfrm flipV="1">
            <a:off x="5219700" y="6308725"/>
            <a:ext cx="1728788" cy="142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21" name="Line 177"/>
          <p:cNvSpPr>
            <a:spLocks noChangeShapeType="1"/>
          </p:cNvSpPr>
          <p:nvPr/>
        </p:nvSpPr>
        <p:spPr bwMode="auto">
          <a:xfrm>
            <a:off x="4211638" y="2132013"/>
            <a:ext cx="20161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10" name="Group 182"/>
          <p:cNvGrpSpPr>
            <a:grpSpLocks/>
          </p:cNvGrpSpPr>
          <p:nvPr/>
        </p:nvGrpSpPr>
        <p:grpSpPr bwMode="auto">
          <a:xfrm>
            <a:off x="3778250" y="1484313"/>
            <a:ext cx="1225550" cy="863600"/>
            <a:chOff x="2426" y="754"/>
            <a:chExt cx="726" cy="544"/>
          </a:xfrm>
        </p:grpSpPr>
        <p:sp>
          <p:nvSpPr>
            <p:cNvPr id="6315" name="Rectangle 171"/>
            <p:cNvSpPr>
              <a:spLocks noChangeArrowheads="1"/>
            </p:cNvSpPr>
            <p:nvPr/>
          </p:nvSpPr>
          <p:spPr bwMode="auto">
            <a:xfrm>
              <a:off x="2426" y="1253"/>
              <a:ext cx="726" cy="4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322" name="Line 178"/>
            <p:cNvSpPr>
              <a:spLocks noChangeShapeType="1"/>
            </p:cNvSpPr>
            <p:nvPr/>
          </p:nvSpPr>
          <p:spPr bwMode="auto">
            <a:xfrm flipV="1">
              <a:off x="2789" y="754"/>
              <a:ext cx="0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327" name="Rectangle 183"/>
          <p:cNvSpPr>
            <a:spLocks noChangeArrowheads="1"/>
          </p:cNvSpPr>
          <p:nvPr/>
        </p:nvSpPr>
        <p:spPr bwMode="auto">
          <a:xfrm>
            <a:off x="1762125" y="2781300"/>
            <a:ext cx="1943100" cy="144463"/>
          </a:xfrm>
          <a:prstGeom prst="rect">
            <a:avLst/>
          </a:prstGeom>
          <a:solidFill>
            <a:srgbClr val="FFCC00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1" name="Group 188"/>
          <p:cNvGrpSpPr>
            <a:grpSpLocks/>
          </p:cNvGrpSpPr>
          <p:nvPr/>
        </p:nvGrpSpPr>
        <p:grpSpPr bwMode="auto">
          <a:xfrm>
            <a:off x="1906588" y="2997200"/>
            <a:ext cx="1584325" cy="3455988"/>
            <a:chOff x="1610" y="1616"/>
            <a:chExt cx="998" cy="2177"/>
          </a:xfrm>
        </p:grpSpPr>
        <p:sp>
          <p:nvSpPr>
            <p:cNvPr id="6328" name="Line 184"/>
            <p:cNvSpPr>
              <a:spLocks noChangeShapeType="1"/>
            </p:cNvSpPr>
            <p:nvPr/>
          </p:nvSpPr>
          <p:spPr bwMode="auto">
            <a:xfrm>
              <a:off x="2109" y="1616"/>
              <a:ext cx="0" cy="21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329" name="Rectangle 185"/>
            <p:cNvSpPr>
              <a:spLocks noChangeArrowheads="1"/>
            </p:cNvSpPr>
            <p:nvPr/>
          </p:nvSpPr>
          <p:spPr bwMode="auto">
            <a:xfrm flipV="1">
              <a:off x="1610" y="3702"/>
              <a:ext cx="998" cy="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331" name="Line 187"/>
            <p:cNvSpPr>
              <a:spLocks noChangeShapeType="1"/>
            </p:cNvSpPr>
            <p:nvPr/>
          </p:nvSpPr>
          <p:spPr bwMode="auto">
            <a:xfrm>
              <a:off x="1655" y="1616"/>
              <a:ext cx="90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2" name="Group 192"/>
          <p:cNvGrpSpPr>
            <a:grpSpLocks/>
          </p:cNvGrpSpPr>
          <p:nvPr/>
        </p:nvGrpSpPr>
        <p:grpSpPr bwMode="auto">
          <a:xfrm>
            <a:off x="1258888" y="4005263"/>
            <a:ext cx="1584325" cy="2449512"/>
            <a:chOff x="3742" y="2976"/>
            <a:chExt cx="744" cy="1081"/>
          </a:xfrm>
        </p:grpSpPr>
        <p:sp>
          <p:nvSpPr>
            <p:cNvPr id="6337" name="Arc 193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338" name="Rectangle 194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339" name="Arc 195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340" name="Freeform 196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341" name="Freeform 197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342" name="Line 198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343" name="Rectangle 199"/>
          <p:cNvSpPr>
            <a:spLocks noChangeArrowheads="1"/>
          </p:cNvSpPr>
          <p:nvPr/>
        </p:nvSpPr>
        <p:spPr bwMode="auto">
          <a:xfrm>
            <a:off x="2771775" y="404813"/>
            <a:ext cx="39136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3200"/>
              <a:t>Pločasti kondenzator</a:t>
            </a:r>
            <a:r>
              <a:rPr lang="hr-HR" sz="2400"/>
              <a:t>    </a:t>
            </a:r>
          </a:p>
        </p:txBody>
      </p:sp>
      <p:sp>
        <p:nvSpPr>
          <p:cNvPr id="6344" name="Rectangle 200"/>
          <p:cNvSpPr>
            <a:spLocks noChangeArrowheads="1"/>
          </p:cNvSpPr>
          <p:nvPr/>
        </p:nvSpPr>
        <p:spPr bwMode="auto">
          <a:xfrm>
            <a:off x="7235825" y="3068638"/>
            <a:ext cx="858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 S</a:t>
            </a:r>
          </a:p>
        </p:txBody>
      </p:sp>
      <p:graphicFrame>
        <p:nvGraphicFramePr>
          <p:cNvPr id="6346" name="Object 202"/>
          <p:cNvGraphicFramePr>
            <a:graphicFrameLocks noChangeAspect="1"/>
          </p:cNvGraphicFramePr>
          <p:nvPr/>
        </p:nvGraphicFramePr>
        <p:xfrm>
          <a:off x="7812088" y="1990725"/>
          <a:ext cx="355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64880" imgH="368280" progId="Equation.3">
                  <p:embed/>
                </p:oleObj>
              </mc:Choice>
              <mc:Fallback>
                <p:oleObj name="Equation" r:id="rId3" imgW="1648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990725"/>
                        <a:ext cx="3556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7" name="Rectangle 203"/>
          <p:cNvSpPr>
            <a:spLocks noChangeArrowheads="1"/>
          </p:cNvSpPr>
          <p:nvPr/>
        </p:nvSpPr>
        <p:spPr bwMode="auto">
          <a:xfrm>
            <a:off x="7164388" y="2133600"/>
            <a:ext cx="70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 </a:t>
            </a:r>
          </a:p>
        </p:txBody>
      </p:sp>
      <p:graphicFrame>
        <p:nvGraphicFramePr>
          <p:cNvPr id="6350" name="Object 206"/>
          <p:cNvGraphicFramePr>
            <a:graphicFrameLocks noChangeAspect="1"/>
          </p:cNvGraphicFramePr>
          <p:nvPr/>
        </p:nvGraphicFramePr>
        <p:xfrm>
          <a:off x="7092950" y="4652963"/>
          <a:ext cx="14398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660240" imgH="368280" progId="Equation.3">
                  <p:embed/>
                </p:oleObj>
              </mc:Choice>
              <mc:Fallback>
                <p:oleObj name="Equation" r:id="rId5" imgW="6602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652963"/>
                        <a:ext cx="1439863" cy="803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" name="Rectangle 207"/>
          <p:cNvSpPr>
            <a:spLocks noChangeArrowheads="1"/>
          </p:cNvSpPr>
          <p:nvPr/>
        </p:nvSpPr>
        <p:spPr bwMode="auto">
          <a:xfrm>
            <a:off x="7235825" y="3860800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C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 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52" name="Arc 208"/>
          <p:cNvSpPr>
            <a:spLocks/>
          </p:cNvSpPr>
          <p:nvPr/>
        </p:nvSpPr>
        <p:spPr bwMode="auto">
          <a:xfrm>
            <a:off x="3348038" y="3652838"/>
            <a:ext cx="2089150" cy="2009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186 w 43200"/>
              <a:gd name="T3" fmla="*/ 4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53" name="Rectangle 209"/>
          <p:cNvSpPr>
            <a:spLocks noChangeArrowheads="1"/>
          </p:cNvSpPr>
          <p:nvPr/>
        </p:nvSpPr>
        <p:spPr bwMode="auto">
          <a:xfrm>
            <a:off x="4284663" y="5662613"/>
            <a:ext cx="215900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54" name="Rectangle 210"/>
          <p:cNvSpPr>
            <a:spLocks noChangeArrowheads="1"/>
          </p:cNvSpPr>
          <p:nvPr/>
        </p:nvSpPr>
        <p:spPr bwMode="auto">
          <a:xfrm>
            <a:off x="3708400" y="6380163"/>
            <a:ext cx="1295400" cy="73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3" name="Group 212"/>
          <p:cNvGrpSpPr>
            <a:grpSpLocks/>
          </p:cNvGrpSpPr>
          <p:nvPr/>
        </p:nvGrpSpPr>
        <p:grpSpPr bwMode="auto">
          <a:xfrm>
            <a:off x="4211638" y="3789363"/>
            <a:ext cx="288925" cy="1728787"/>
            <a:chOff x="2653" y="2205"/>
            <a:chExt cx="182" cy="1089"/>
          </a:xfrm>
        </p:grpSpPr>
        <p:grpSp>
          <p:nvGrpSpPr>
            <p:cNvPr id="14" name="Group 213"/>
            <p:cNvGrpSpPr>
              <a:grpSpLocks/>
            </p:cNvGrpSpPr>
            <p:nvPr/>
          </p:nvGrpSpPr>
          <p:grpSpPr bwMode="auto">
            <a:xfrm>
              <a:off x="2653" y="2205"/>
              <a:ext cx="182" cy="1089"/>
              <a:chOff x="2653" y="2205"/>
              <a:chExt cx="182" cy="1089"/>
            </a:xfrm>
          </p:grpSpPr>
          <p:sp>
            <p:nvSpPr>
              <p:cNvPr id="6358" name="Line 214"/>
              <p:cNvSpPr>
                <a:spLocks noChangeShapeType="1"/>
              </p:cNvSpPr>
              <p:nvPr/>
            </p:nvSpPr>
            <p:spPr bwMode="auto">
              <a:xfrm>
                <a:off x="2745" y="2205"/>
                <a:ext cx="0" cy="1089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359" name="Line 215"/>
              <p:cNvSpPr>
                <a:spLocks noChangeShapeType="1"/>
              </p:cNvSpPr>
              <p:nvPr/>
            </p:nvSpPr>
            <p:spPr bwMode="auto">
              <a:xfrm>
                <a:off x="2653" y="2795"/>
                <a:ext cx="182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360" name="Line 216"/>
            <p:cNvSpPr>
              <a:spLocks noChangeShapeType="1"/>
            </p:cNvSpPr>
            <p:nvPr/>
          </p:nvSpPr>
          <p:spPr bwMode="auto">
            <a:xfrm>
              <a:off x="2744" y="315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265" name="Rectangle 121"/>
          <p:cNvSpPr>
            <a:spLocks noChangeArrowheads="1"/>
          </p:cNvSpPr>
          <p:nvPr/>
        </p:nvSpPr>
        <p:spPr bwMode="auto">
          <a:xfrm>
            <a:off x="4284663" y="3500438"/>
            <a:ext cx="215900" cy="287337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55" name="Rectangle 211"/>
          <p:cNvSpPr>
            <a:spLocks noChangeArrowheads="1"/>
          </p:cNvSpPr>
          <p:nvPr/>
        </p:nvSpPr>
        <p:spPr bwMode="auto">
          <a:xfrm>
            <a:off x="4356100" y="3067050"/>
            <a:ext cx="71438" cy="2449513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5" name="Group 123"/>
          <p:cNvGrpSpPr>
            <a:grpSpLocks/>
          </p:cNvGrpSpPr>
          <p:nvPr/>
        </p:nvGrpSpPr>
        <p:grpSpPr bwMode="auto">
          <a:xfrm>
            <a:off x="4140200" y="4003675"/>
            <a:ext cx="503238" cy="1438275"/>
            <a:chOff x="3243" y="2251"/>
            <a:chExt cx="317" cy="906"/>
          </a:xfrm>
        </p:grpSpPr>
        <p:sp>
          <p:nvSpPr>
            <p:cNvPr id="6268" name="Line 124"/>
            <p:cNvSpPr>
              <a:spLocks noChangeShapeType="1"/>
            </p:cNvSpPr>
            <p:nvPr/>
          </p:nvSpPr>
          <p:spPr bwMode="auto">
            <a:xfrm>
              <a:off x="3424" y="2251"/>
              <a:ext cx="0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269" name="Line 125"/>
            <p:cNvSpPr>
              <a:spLocks noChangeShapeType="1"/>
            </p:cNvSpPr>
            <p:nvPr/>
          </p:nvSpPr>
          <p:spPr bwMode="auto">
            <a:xfrm>
              <a:off x="3379" y="2704"/>
              <a:ext cx="0" cy="45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270" name="Oval 126"/>
            <p:cNvSpPr>
              <a:spLocks noChangeArrowheads="1"/>
            </p:cNvSpPr>
            <p:nvPr/>
          </p:nvSpPr>
          <p:spPr bwMode="auto">
            <a:xfrm>
              <a:off x="3378" y="2659"/>
              <a:ext cx="46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271" name="Line 127"/>
            <p:cNvSpPr>
              <a:spLocks noChangeShapeType="1"/>
            </p:cNvSpPr>
            <p:nvPr/>
          </p:nvSpPr>
          <p:spPr bwMode="auto">
            <a:xfrm>
              <a:off x="3243" y="2704"/>
              <a:ext cx="317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322263" y="3860800"/>
            <a:ext cx="2808287" cy="396875"/>
            <a:chOff x="204" y="2251"/>
            <a:chExt cx="1769" cy="250"/>
          </a:xfrm>
        </p:grpSpPr>
        <p:sp>
          <p:nvSpPr>
            <p:cNvPr id="6334" name="Rectangle 190"/>
            <p:cNvSpPr>
              <a:spLocks noChangeArrowheads="1"/>
            </p:cNvSpPr>
            <p:nvPr/>
          </p:nvSpPr>
          <p:spPr bwMode="auto">
            <a:xfrm>
              <a:off x="204" y="2341"/>
              <a:ext cx="1769" cy="118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335" name="Rectangle 191"/>
            <p:cNvSpPr>
              <a:spLocks noChangeArrowheads="1"/>
            </p:cNvSpPr>
            <p:nvPr/>
          </p:nvSpPr>
          <p:spPr bwMode="auto">
            <a:xfrm>
              <a:off x="204" y="225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C 0.00885 7.40741E-7 0.0283 7.40741E-7 0.02343 7.40741E-7 C 0.01857 7.40741E-7 -0.02604 0.00023 -0.02952 7.40741E-7 C -0.03299 -0.00023 -0.00886 7.40741E-7 1.94444E-6 7.40741E-7 Z " pathEditMode="relative" ptsTypes="aa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 L 0.16146 -0.16551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840000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341E-7 L -1.38889E-6 0.05248 " pathEditMode="relative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5248 L 0.06302 0.0524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5248 L 1.11111E-6 0.0524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5607E-6 L 0.13784 -1.15607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5607E-6 L 0.13784 -1.15607E-6 " pathEditMode="relative" rAng="0" ptsTypes="AA">
                                      <p:cBhvr>
                                        <p:cTn id="130" dur="2000" spd="-10000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4" grpId="0" animBg="1"/>
      <p:bldP spid="6319" grpId="0" animBg="1"/>
      <p:bldP spid="6320" grpId="0" animBg="1"/>
      <p:bldP spid="6321" grpId="0" animBg="1"/>
      <p:bldP spid="6327" grpId="0" animBg="1"/>
      <p:bldP spid="6327" grpId="1" animBg="1"/>
      <p:bldP spid="6327" grpId="2" animBg="1"/>
      <p:bldP spid="6342" grpId="0" animBg="1"/>
      <p:bldP spid="6344" grpId="0"/>
      <p:bldP spid="6347" grpId="0"/>
      <p:bldP spid="6351" grpId="0"/>
      <p:bldP spid="6352" grpId="0" animBg="1"/>
      <p:bldP spid="6352" grpId="1" animBg="1"/>
      <p:bldP spid="6353" grpId="0" animBg="1"/>
      <p:bldP spid="6353" grpId="1" animBg="1"/>
      <p:bldP spid="6354" grpId="0" animBg="1"/>
      <p:bldP spid="6354" grpId="1" animBg="1"/>
      <p:bldP spid="6265" grpId="0" animBg="1"/>
      <p:bldP spid="6355" grpId="0" animBg="1"/>
      <p:bldP spid="63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515100" y="2971800"/>
            <a:ext cx="215900" cy="24479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235825" y="2971800"/>
            <a:ext cx="215900" cy="24479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31000" y="476250"/>
            <a:ext cx="503238" cy="2447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 rot="4054449">
            <a:off x="6765925" y="584200"/>
            <a:ext cx="431800" cy="215900"/>
            <a:chOff x="1565" y="2840"/>
            <a:chExt cx="272" cy="136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565" y="2840"/>
              <a:ext cx="272" cy="136"/>
              <a:chOff x="1474" y="2205"/>
              <a:chExt cx="816" cy="454"/>
            </a:xfrm>
          </p:grpSpPr>
          <p:sp>
            <p:nvSpPr>
              <p:cNvPr id="16424" name="Arc 40"/>
              <p:cNvSpPr>
                <a:spLocks/>
              </p:cNvSpPr>
              <p:nvPr/>
            </p:nvSpPr>
            <p:spPr bwMode="auto">
              <a:xfrm>
                <a:off x="1882" y="2205"/>
                <a:ext cx="408" cy="4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7"/>
                  <a:gd name="T2" fmla="*/ 372 w 21600"/>
                  <a:gd name="T3" fmla="*/ 43197 h 43197"/>
                  <a:gd name="T4" fmla="*/ 0 w 21600"/>
                  <a:gd name="T5" fmla="*/ 21600 h 43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</a:path>
                  <a:path w="21600" h="4319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25" name="Arc 41"/>
              <p:cNvSpPr>
                <a:spLocks/>
              </p:cNvSpPr>
              <p:nvPr/>
            </p:nvSpPr>
            <p:spPr bwMode="auto">
              <a:xfrm>
                <a:off x="1474" y="2205"/>
                <a:ext cx="413" cy="4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878"/>
                  <a:gd name="T1" fmla="*/ 43200 h 43200"/>
                  <a:gd name="T2" fmla="*/ 21878 w 21878"/>
                  <a:gd name="T3" fmla="*/ 2 h 43200"/>
                  <a:gd name="T4" fmla="*/ 21600 w 2187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8" h="43200" fill="none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</a:path>
                  <a:path w="21878" h="43200" stroke="0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1701" y="2886"/>
              <a:ext cx="91" cy="90"/>
              <a:chOff x="975" y="1616"/>
              <a:chExt cx="91" cy="90"/>
            </a:xfrm>
          </p:grpSpPr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975" y="1661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1020" y="161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1611" y="2886"/>
              <a:ext cx="91" cy="0"/>
            </a:xfrm>
            <a:prstGeom prst="line">
              <a:avLst/>
            </a:prstGeom>
            <a:noFill/>
            <a:ln w="1905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 rot="2091268">
            <a:off x="6765925" y="1628775"/>
            <a:ext cx="431800" cy="215900"/>
            <a:chOff x="1882" y="2840"/>
            <a:chExt cx="272" cy="136"/>
          </a:xfrm>
        </p:grpSpPr>
        <p:grpSp>
          <p:nvGrpSpPr>
            <p:cNvPr id="6" name="Group 79"/>
            <p:cNvGrpSpPr>
              <a:grpSpLocks/>
            </p:cNvGrpSpPr>
            <p:nvPr/>
          </p:nvGrpSpPr>
          <p:grpSpPr bwMode="auto">
            <a:xfrm>
              <a:off x="1882" y="2840"/>
              <a:ext cx="272" cy="136"/>
              <a:chOff x="1474" y="2205"/>
              <a:chExt cx="816" cy="454"/>
            </a:xfrm>
          </p:grpSpPr>
          <p:sp>
            <p:nvSpPr>
              <p:cNvPr id="16464" name="Arc 80"/>
              <p:cNvSpPr>
                <a:spLocks/>
              </p:cNvSpPr>
              <p:nvPr/>
            </p:nvSpPr>
            <p:spPr bwMode="auto">
              <a:xfrm>
                <a:off x="1882" y="2205"/>
                <a:ext cx="408" cy="4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7"/>
                  <a:gd name="T2" fmla="*/ 372 w 21600"/>
                  <a:gd name="T3" fmla="*/ 43197 h 43197"/>
                  <a:gd name="T4" fmla="*/ 0 w 21600"/>
                  <a:gd name="T5" fmla="*/ 21600 h 43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</a:path>
                  <a:path w="21600" h="4319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65" name="Arc 81"/>
              <p:cNvSpPr>
                <a:spLocks/>
              </p:cNvSpPr>
              <p:nvPr/>
            </p:nvSpPr>
            <p:spPr bwMode="auto">
              <a:xfrm>
                <a:off x="1474" y="2205"/>
                <a:ext cx="413" cy="4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878"/>
                  <a:gd name="T1" fmla="*/ 43200 h 43200"/>
                  <a:gd name="T2" fmla="*/ 21878 w 21878"/>
                  <a:gd name="T3" fmla="*/ 2 h 43200"/>
                  <a:gd name="T4" fmla="*/ 21600 w 2187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8" h="43200" fill="none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</a:path>
                  <a:path w="21878" h="43200" stroke="0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2018" y="2886"/>
              <a:ext cx="91" cy="90"/>
              <a:chOff x="975" y="1616"/>
              <a:chExt cx="91" cy="90"/>
            </a:xfrm>
          </p:grpSpPr>
          <p:sp>
            <p:nvSpPr>
              <p:cNvPr id="16467" name="Line 83"/>
              <p:cNvSpPr>
                <a:spLocks noChangeShapeType="1"/>
              </p:cNvSpPr>
              <p:nvPr/>
            </p:nvSpPr>
            <p:spPr bwMode="auto">
              <a:xfrm>
                <a:off x="975" y="1661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6468" name="Line 84"/>
              <p:cNvSpPr>
                <a:spLocks noChangeShapeType="1"/>
              </p:cNvSpPr>
              <p:nvPr/>
            </p:nvSpPr>
            <p:spPr bwMode="auto">
              <a:xfrm>
                <a:off x="1020" y="161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1927" y="2886"/>
              <a:ext cx="91" cy="0"/>
            </a:xfrm>
            <a:prstGeom prst="line">
              <a:avLst/>
            </a:prstGeom>
            <a:noFill/>
            <a:ln w="1905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 rot="9482366">
            <a:off x="6802438" y="2636838"/>
            <a:ext cx="431800" cy="215900"/>
            <a:chOff x="1247" y="2840"/>
            <a:chExt cx="272" cy="136"/>
          </a:xfrm>
        </p:grpSpPr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1247" y="2840"/>
              <a:ext cx="272" cy="136"/>
              <a:chOff x="1474" y="2205"/>
              <a:chExt cx="816" cy="454"/>
            </a:xfrm>
          </p:grpSpPr>
          <p:sp>
            <p:nvSpPr>
              <p:cNvPr id="16504" name="Arc 120"/>
              <p:cNvSpPr>
                <a:spLocks/>
              </p:cNvSpPr>
              <p:nvPr/>
            </p:nvSpPr>
            <p:spPr bwMode="auto">
              <a:xfrm>
                <a:off x="1882" y="2205"/>
                <a:ext cx="408" cy="4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7"/>
                  <a:gd name="T2" fmla="*/ 372 w 21600"/>
                  <a:gd name="T3" fmla="*/ 43197 h 43197"/>
                  <a:gd name="T4" fmla="*/ 0 w 21600"/>
                  <a:gd name="T5" fmla="*/ 21600 h 43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</a:path>
                  <a:path w="21600" h="4319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84"/>
                      <a:pt x="12154" y="42993"/>
                      <a:pt x="371" y="431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505" name="Arc 121"/>
              <p:cNvSpPr>
                <a:spLocks/>
              </p:cNvSpPr>
              <p:nvPr/>
            </p:nvSpPr>
            <p:spPr bwMode="auto">
              <a:xfrm>
                <a:off x="1474" y="2205"/>
                <a:ext cx="413" cy="4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878"/>
                  <a:gd name="T1" fmla="*/ 43200 h 43200"/>
                  <a:gd name="T2" fmla="*/ 21878 w 21878"/>
                  <a:gd name="T3" fmla="*/ 2 h 43200"/>
                  <a:gd name="T4" fmla="*/ 21600 w 2187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8" h="43200" fill="none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</a:path>
                  <a:path w="21878" h="43200" stroke="0" extrusionOk="0">
                    <a:moveTo>
                      <a:pt x="21600" y="43200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92" y="-1"/>
                      <a:pt x="21785" y="0"/>
                      <a:pt x="21878" y="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/>
          </p:nvGrpSpPr>
          <p:grpSpPr bwMode="auto">
            <a:xfrm>
              <a:off x="1383" y="2886"/>
              <a:ext cx="91" cy="90"/>
              <a:chOff x="975" y="1616"/>
              <a:chExt cx="91" cy="90"/>
            </a:xfrm>
          </p:grpSpPr>
          <p:sp>
            <p:nvSpPr>
              <p:cNvPr id="16507" name="Line 123"/>
              <p:cNvSpPr>
                <a:spLocks noChangeShapeType="1"/>
              </p:cNvSpPr>
              <p:nvPr/>
            </p:nvSpPr>
            <p:spPr bwMode="auto">
              <a:xfrm>
                <a:off x="975" y="1661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6508" name="Line 124"/>
              <p:cNvSpPr>
                <a:spLocks noChangeShapeType="1"/>
              </p:cNvSpPr>
              <p:nvPr/>
            </p:nvSpPr>
            <p:spPr bwMode="auto">
              <a:xfrm>
                <a:off x="1020" y="161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293" y="2886"/>
              <a:ext cx="91" cy="0"/>
            </a:xfrm>
            <a:prstGeom prst="line">
              <a:avLst/>
            </a:prstGeom>
            <a:noFill/>
            <a:ln w="1905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6529" name="Rectangle 145"/>
          <p:cNvSpPr>
            <a:spLocks noChangeArrowheads="1"/>
          </p:cNvSpPr>
          <p:nvPr/>
        </p:nvSpPr>
        <p:spPr bwMode="auto">
          <a:xfrm>
            <a:off x="6442075" y="462756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26" name="Rectangle 142"/>
          <p:cNvSpPr>
            <a:spLocks noChangeArrowheads="1"/>
          </p:cNvSpPr>
          <p:nvPr/>
        </p:nvSpPr>
        <p:spPr bwMode="auto">
          <a:xfrm>
            <a:off x="6446838" y="29718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27" name="Rectangle 143"/>
          <p:cNvSpPr>
            <a:spLocks noChangeArrowheads="1"/>
          </p:cNvSpPr>
          <p:nvPr/>
        </p:nvSpPr>
        <p:spPr bwMode="auto">
          <a:xfrm>
            <a:off x="6446838" y="333216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28" name="Rectangle 144"/>
          <p:cNvSpPr>
            <a:spLocks noChangeArrowheads="1"/>
          </p:cNvSpPr>
          <p:nvPr/>
        </p:nvSpPr>
        <p:spPr bwMode="auto">
          <a:xfrm>
            <a:off x="6446838" y="36671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0" name="Rectangle 146"/>
          <p:cNvSpPr>
            <a:spLocks noChangeArrowheads="1"/>
          </p:cNvSpPr>
          <p:nvPr/>
        </p:nvSpPr>
        <p:spPr bwMode="auto">
          <a:xfrm>
            <a:off x="6446838" y="43148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1" name="Rectangle 147"/>
          <p:cNvSpPr>
            <a:spLocks noChangeArrowheads="1"/>
          </p:cNvSpPr>
          <p:nvPr/>
        </p:nvSpPr>
        <p:spPr bwMode="auto">
          <a:xfrm>
            <a:off x="6446838" y="397986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2" name="Rectangle 148"/>
          <p:cNvSpPr>
            <a:spLocks noChangeArrowheads="1"/>
          </p:cNvSpPr>
          <p:nvPr/>
        </p:nvSpPr>
        <p:spPr bwMode="auto">
          <a:xfrm>
            <a:off x="6446838" y="4987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+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8" name="Rectangle 154"/>
          <p:cNvSpPr>
            <a:spLocks noChangeArrowheads="1"/>
          </p:cNvSpPr>
          <p:nvPr/>
        </p:nvSpPr>
        <p:spPr bwMode="auto">
          <a:xfrm>
            <a:off x="7235825" y="43148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4" name="Rectangle 150"/>
          <p:cNvSpPr>
            <a:spLocks noChangeArrowheads="1"/>
          </p:cNvSpPr>
          <p:nvPr/>
        </p:nvSpPr>
        <p:spPr bwMode="auto">
          <a:xfrm>
            <a:off x="7239000" y="2946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5" name="Rectangle 151"/>
          <p:cNvSpPr>
            <a:spLocks noChangeArrowheads="1"/>
          </p:cNvSpPr>
          <p:nvPr/>
        </p:nvSpPr>
        <p:spPr bwMode="auto">
          <a:xfrm>
            <a:off x="7235825" y="36671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6" name="Rectangle 152"/>
          <p:cNvSpPr>
            <a:spLocks noChangeArrowheads="1"/>
          </p:cNvSpPr>
          <p:nvPr/>
        </p:nvSpPr>
        <p:spPr bwMode="auto">
          <a:xfrm>
            <a:off x="7235825" y="33067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7" name="Rectangle 153"/>
          <p:cNvSpPr>
            <a:spLocks noChangeArrowheads="1"/>
          </p:cNvSpPr>
          <p:nvPr/>
        </p:nvSpPr>
        <p:spPr bwMode="auto">
          <a:xfrm>
            <a:off x="7235825" y="39798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39" name="Rectangle 155"/>
          <p:cNvSpPr>
            <a:spLocks noChangeArrowheads="1"/>
          </p:cNvSpPr>
          <p:nvPr/>
        </p:nvSpPr>
        <p:spPr bwMode="auto">
          <a:xfrm>
            <a:off x="7235825" y="46021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40" name="Rectangle 156"/>
          <p:cNvSpPr>
            <a:spLocks noChangeArrowheads="1"/>
          </p:cNvSpPr>
          <p:nvPr/>
        </p:nvSpPr>
        <p:spPr bwMode="auto">
          <a:xfrm>
            <a:off x="7239000" y="49625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-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54" name="Rectangle 170"/>
          <p:cNvSpPr>
            <a:spLocks noChangeArrowheads="1"/>
          </p:cNvSpPr>
          <p:nvPr/>
        </p:nvSpPr>
        <p:spPr bwMode="auto">
          <a:xfrm>
            <a:off x="5875338" y="3860800"/>
            <a:ext cx="712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+Q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55" name="Rectangle 171"/>
          <p:cNvSpPr>
            <a:spLocks noChangeArrowheads="1"/>
          </p:cNvSpPr>
          <p:nvPr/>
        </p:nvSpPr>
        <p:spPr bwMode="auto">
          <a:xfrm>
            <a:off x="7380288" y="38608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-Q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56" name="Rectangle 172"/>
          <p:cNvSpPr>
            <a:spLocks noChangeArrowheads="1"/>
          </p:cNvSpPr>
          <p:nvPr/>
        </p:nvSpPr>
        <p:spPr bwMode="auto">
          <a:xfrm>
            <a:off x="7380288" y="3860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-Q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57" name="Rectangle 173"/>
          <p:cNvSpPr>
            <a:spLocks noChangeArrowheads="1"/>
          </p:cNvSpPr>
          <p:nvPr/>
        </p:nvSpPr>
        <p:spPr bwMode="auto">
          <a:xfrm>
            <a:off x="5876925" y="3860800"/>
            <a:ext cx="61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+Q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559" name="Rectangle 175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6558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56653"/>
              </p:ext>
            </p:extLst>
          </p:nvPr>
        </p:nvGraphicFramePr>
        <p:xfrm>
          <a:off x="1762125" y="1712913"/>
          <a:ext cx="1079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533169" imgH="431613" progId="Equation.3">
                  <p:embed/>
                </p:oleObj>
              </mc:Choice>
              <mc:Fallback>
                <p:oleObj name="Equation" r:id="rId3" imgW="533169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712913"/>
                        <a:ext cx="10795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0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05851"/>
              </p:ext>
            </p:extLst>
          </p:nvPr>
        </p:nvGraphicFramePr>
        <p:xfrm>
          <a:off x="1762125" y="2768600"/>
          <a:ext cx="12969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634725" imgH="431613" progId="Equation.3">
                  <p:embed/>
                </p:oleObj>
              </mc:Choice>
              <mc:Fallback>
                <p:oleObj name="Equation" r:id="rId5" imgW="634725" imgH="4316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768600"/>
                        <a:ext cx="12969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63" name="Rectangle 179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6562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27903"/>
              </p:ext>
            </p:extLst>
          </p:nvPr>
        </p:nvGraphicFramePr>
        <p:xfrm>
          <a:off x="1762125" y="3871913"/>
          <a:ext cx="11525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7" imgW="533169" imgH="431613" progId="Equation.3">
                  <p:embed/>
                </p:oleObj>
              </mc:Choice>
              <mc:Fallback>
                <p:oleObj name="Equation" r:id="rId7" imgW="533169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871913"/>
                        <a:ext cx="1152525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716 " pathEditMode="relative" ptsTypes="AA">
                                      <p:cBhvr>
                                        <p:cTn id="59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716 " pathEditMode="relative" ptsTypes="AA">
                                      <p:cBhvr>
                                        <p:cTn id="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716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716 " pathEditMode="relative" ptsTypes="AA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080000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220000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480000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7" grpId="0" animBg="1"/>
      <p:bldP spid="16397" grpId="1" animBg="1"/>
      <p:bldP spid="16529" grpId="0"/>
      <p:bldP spid="16526" grpId="0"/>
      <p:bldP spid="16526" grpId="1"/>
      <p:bldP spid="16526" grpId="2"/>
      <p:bldP spid="16527" grpId="0"/>
      <p:bldP spid="16528" grpId="0"/>
      <p:bldP spid="16530" grpId="0"/>
      <p:bldP spid="16531" grpId="0"/>
      <p:bldP spid="16531" grpId="1"/>
      <p:bldP spid="16531" grpId="2"/>
      <p:bldP spid="16532" grpId="0"/>
      <p:bldP spid="16532" grpId="1"/>
      <p:bldP spid="16532" grpId="2"/>
      <p:bldP spid="16538" grpId="0"/>
      <p:bldP spid="16534" grpId="0"/>
      <p:bldP spid="16534" grpId="1"/>
      <p:bldP spid="16534" grpId="2"/>
      <p:bldP spid="16535" grpId="0"/>
      <p:bldP spid="16536" grpId="0"/>
      <p:bldP spid="16537" grpId="0"/>
      <p:bldP spid="16537" grpId="1"/>
      <p:bldP spid="16537" grpId="2"/>
      <p:bldP spid="16539" grpId="0"/>
      <p:bldP spid="16540" grpId="0"/>
      <p:bldP spid="16540" grpId="1"/>
      <p:bldP spid="16540" grpId="2"/>
      <p:bldP spid="16554" grpId="0"/>
      <p:bldP spid="16554" grpId="1"/>
      <p:bldP spid="16555" grpId="0"/>
      <p:bldP spid="16555" grpId="1"/>
      <p:bldP spid="16556" grpId="0"/>
      <p:bldP spid="165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7950" y="258222"/>
            <a:ext cx="8301183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Dvije folije oblika kvadrata stranice 40 cm zalijepljene </a:t>
            </a:r>
          </a:p>
          <a:p>
            <a:r>
              <a:rPr lang="hr-HR" sz="2400" dirty="0"/>
              <a:t>su na staklenu ploču debljine 4mm jedna nasuprot drugoj. Kolika </a:t>
            </a:r>
          </a:p>
          <a:p>
            <a:r>
              <a:rPr lang="hr-HR" sz="2400" dirty="0"/>
              <a:t>će se količina naboja skupiti na folije ako ih priključimo na napon </a:t>
            </a:r>
          </a:p>
          <a:p>
            <a:r>
              <a:rPr lang="hr-HR" sz="2400" dirty="0"/>
              <a:t>100V? Relativna </a:t>
            </a:r>
            <a:r>
              <a:rPr lang="hr-HR" sz="2400" dirty="0" err="1"/>
              <a:t>permitivnost</a:t>
            </a:r>
            <a:r>
              <a:rPr lang="hr-HR" dirty="0"/>
              <a:t> </a:t>
            </a:r>
            <a:r>
              <a:rPr lang="hr-HR" sz="2400" dirty="0"/>
              <a:t>stakla je 6.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79388" y="191611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9388" y="23764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</a:t>
            </a:r>
            <a:r>
              <a:rPr lang="hr-HR" sz="2400">
                <a:latin typeface="Times New Roman" pitchFamily="18" charset="0"/>
              </a:rPr>
              <a:t>40 cm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9388" y="270827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d = </a:t>
            </a:r>
            <a:r>
              <a:rPr lang="hr-HR" sz="2400">
                <a:latin typeface="Times New Roman" pitchFamily="18" charset="0"/>
              </a:rPr>
              <a:t>4 mm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7800" y="3097213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U = </a:t>
            </a:r>
            <a:r>
              <a:rPr lang="hr-HR" sz="2400">
                <a:latin typeface="Times New Roman" pitchFamily="18" charset="0"/>
              </a:rPr>
              <a:t>100V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329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50825" y="3860800"/>
            <a:ext cx="2520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07963" y="3403600"/>
            <a:ext cx="90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hr-HR" sz="2400" i="1" baseline="-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endParaRPr lang="hr-HR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50825" y="3960813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 = ?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482850" y="4013200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 = CU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635375" y="3860800"/>
          <a:ext cx="1368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698400" imgH="393480" progId="Equation.3">
                  <p:embed/>
                </p:oleObj>
              </mc:Choice>
              <mc:Fallback>
                <p:oleObj name="Equation" r:id="rId3" imgW="698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0800"/>
                        <a:ext cx="13684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484438" y="4611688"/>
          <a:ext cx="19446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901440" imgH="419040" progId="Equation.3">
                  <p:embed/>
                </p:oleObj>
              </mc:Choice>
              <mc:Fallback>
                <p:oleObj name="Equation" r:id="rId5" imgW="9014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11688"/>
                        <a:ext cx="19446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4356100" y="4724400"/>
          <a:ext cx="43926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7" imgW="2374560" imgH="444240" progId="Equation.3">
                  <p:embed/>
                </p:oleObj>
              </mc:Choice>
              <mc:Fallback>
                <p:oleObj name="Equation" r:id="rId7" imgW="23745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24400"/>
                        <a:ext cx="43926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484438" y="5734050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 = </a:t>
            </a:r>
            <a:r>
              <a:rPr lang="hr-HR" sz="2400">
                <a:latin typeface="Times New Roman" pitchFamily="18" charset="0"/>
              </a:rPr>
              <a:t>2,12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-7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C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547813" y="2395538"/>
            <a:ext cx="1277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0,40 m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476375" y="2708275"/>
            <a:ext cx="143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0,004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  <p:bldP spid="14344" grpId="0"/>
      <p:bldP spid="14345" grpId="0" animBg="1"/>
      <p:bldP spid="14347" grpId="0"/>
      <p:bldP spid="14348" grpId="0"/>
      <p:bldP spid="14351" grpId="0"/>
      <p:bldP spid="14355" grpId="0"/>
      <p:bldP spid="14356" grpId="0"/>
      <p:bldP spid="143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Spajanje kondenzatora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r-HR" dirty="0"/>
              <a:t>Serijski</a:t>
            </a:r>
          </a:p>
          <a:p>
            <a:pPr marL="514350" indent="-514350">
              <a:buNone/>
            </a:pPr>
            <a:endParaRPr lang="hr-HR" dirty="0"/>
          </a:p>
          <a:p>
            <a:pPr>
              <a:buNone/>
            </a:pPr>
            <a:r>
              <a:rPr lang="hr-HR" dirty="0"/>
              <a:t>2.  Paralelno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679</Words>
  <Application>Microsoft Office PowerPoint</Application>
  <PresentationFormat>On-screen Show (4:3)</PresentationFormat>
  <Paragraphs>240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Equation</vt:lpstr>
      <vt:lpstr>Kapacitet i kondenzator</vt:lpstr>
      <vt:lpstr>Kapacitet i kondenzator</vt:lpstr>
      <vt:lpstr>Kapacitet vodiča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Spajanje kondenzatora</vt:lpstr>
      <vt:lpstr>Spajanje kondenzatora</vt:lpstr>
      <vt:lpstr>PowerPoint Presentation</vt:lpstr>
      <vt:lpstr>PowerPoint Presentation</vt:lpstr>
      <vt:lpstr>PowerPoint Presentation</vt:lpstr>
      <vt:lpstr>PowerPoint Presentation</vt:lpstr>
      <vt:lpstr>Pitanja?</vt:lpstr>
      <vt:lpstr>Ponovimo...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Kapacitet i kondenzator</dc:title>
  <dc:creator>Vlatko</dc:creator>
  <cp:lastModifiedBy>Vlatko Vujnovac</cp:lastModifiedBy>
  <cp:revision>12</cp:revision>
  <dcterms:created xsi:type="dcterms:W3CDTF">2014-10-04T08:29:04Z</dcterms:created>
  <dcterms:modified xsi:type="dcterms:W3CDTF">2022-05-08T09:24:21Z</dcterms:modified>
</cp:coreProperties>
</file>