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65" r:id="rId9"/>
    <p:sldId id="262" r:id="rId10"/>
    <p:sldId id="261" r:id="rId11"/>
    <p:sldId id="267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B72-DD7C-49EE-81EA-60D09B89076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A9AF-4C09-46B5-84CC-10CBD7466259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/>
              <a:t>Količina gibanja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5104" y="6000768"/>
            <a:ext cx="2628896" cy="614370"/>
          </a:xfrm>
        </p:spPr>
        <p:txBody>
          <a:bodyPr>
            <a:normAutofit lnSpcReduction="10000"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količinu gibanja.</a:t>
            </a:r>
          </a:p>
          <a:p>
            <a:endParaRPr lang="hr-HR" dirty="0"/>
          </a:p>
          <a:p>
            <a:r>
              <a:rPr lang="hr-HR" dirty="0"/>
              <a:t>Definiraj zakon očuvanja količine gibanja.</a:t>
            </a:r>
          </a:p>
          <a:p>
            <a:endParaRPr lang="hr-HR" dirty="0"/>
          </a:p>
          <a:p>
            <a:r>
              <a:rPr lang="hr-HR" dirty="0"/>
              <a:t>Opiši zatvoreni sustav.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Rješavanje zadataka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Str: 23.</a:t>
            </a:r>
          </a:p>
          <a:p>
            <a:r>
              <a:rPr lang="hr-HR" dirty="0"/>
              <a:t>Zadaci: 1. – 4.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Količina gibanja</a:t>
            </a:r>
          </a:p>
        </p:txBody>
      </p:sp>
      <p:sp>
        <p:nvSpPr>
          <p:cNvPr id="2157" name="Rectangle 109"/>
          <p:cNvSpPr>
            <a:spLocks noChangeArrowheads="1"/>
          </p:cNvSpPr>
          <p:nvPr/>
        </p:nvSpPr>
        <p:spPr bwMode="auto">
          <a:xfrm>
            <a:off x="755650" y="1987550"/>
            <a:ext cx="30053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Treći Newtonov zakon:</a:t>
            </a:r>
          </a:p>
        </p:txBody>
      </p:sp>
      <p:graphicFrame>
        <p:nvGraphicFramePr>
          <p:cNvPr id="2162" name="Object 114"/>
          <p:cNvGraphicFramePr>
            <a:graphicFrameLocks noChangeAspect="1"/>
          </p:cNvGraphicFramePr>
          <p:nvPr/>
        </p:nvGraphicFramePr>
        <p:xfrm>
          <a:off x="4284663" y="1903413"/>
          <a:ext cx="1295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533160" imgH="241200" progId="Equation.3">
                  <p:embed/>
                </p:oleObj>
              </mc:Choice>
              <mc:Fallback>
                <p:oleObj name="Equation" r:id="rId3" imgW="5331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03413"/>
                        <a:ext cx="1295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7" name="Object 119"/>
          <p:cNvGraphicFramePr>
            <a:graphicFrameLocks noChangeAspect="1"/>
          </p:cNvGraphicFramePr>
          <p:nvPr/>
        </p:nvGraphicFramePr>
        <p:xfrm>
          <a:off x="3924300" y="2924175"/>
          <a:ext cx="22320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" imgW="825480" imgH="241200" progId="Equation.3">
                  <p:embed/>
                </p:oleObj>
              </mc:Choice>
              <mc:Fallback>
                <p:oleObj name="Equation" r:id="rId5" imgW="825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924175"/>
                        <a:ext cx="22320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2" name="Object 124"/>
          <p:cNvGraphicFramePr>
            <a:graphicFrameLocks noChangeAspect="1"/>
          </p:cNvGraphicFramePr>
          <p:nvPr/>
        </p:nvGraphicFramePr>
        <p:xfrm>
          <a:off x="3851275" y="3860800"/>
          <a:ext cx="2447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7" imgW="1028520" imgH="406080" progId="Equation.3">
                  <p:embed/>
                </p:oleObj>
              </mc:Choice>
              <mc:Fallback>
                <p:oleObj name="Equation" r:id="rId7" imgW="102852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60800"/>
                        <a:ext cx="24479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" name="Object 129"/>
          <p:cNvGraphicFramePr>
            <a:graphicFrameLocks noChangeAspect="1"/>
          </p:cNvGraphicFramePr>
          <p:nvPr/>
        </p:nvGraphicFramePr>
        <p:xfrm>
          <a:off x="3924300" y="5229225"/>
          <a:ext cx="23764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9" imgW="977760" imgH="241200" progId="Equation.3">
                  <p:embed/>
                </p:oleObj>
              </mc:Choice>
              <mc:Fallback>
                <p:oleObj name="Equation" r:id="rId9" imgW="977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229225"/>
                        <a:ext cx="23764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835150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778250" y="908050"/>
            <a:ext cx="576263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1979613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3851275" y="908050"/>
            <a:ext cx="576263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21240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3922713" y="908050"/>
            <a:ext cx="576262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2266950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3994150" y="908050"/>
            <a:ext cx="576263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2411413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4067175" y="908050"/>
            <a:ext cx="576263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25558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4138613" y="908050"/>
            <a:ext cx="576262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2698750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4210050" y="909638"/>
            <a:ext cx="576263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2843213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8" name="Oval 58"/>
          <p:cNvSpPr>
            <a:spLocks noChangeArrowheads="1"/>
          </p:cNvSpPr>
          <p:nvPr/>
        </p:nvSpPr>
        <p:spPr bwMode="auto">
          <a:xfrm>
            <a:off x="4283075" y="909638"/>
            <a:ext cx="576263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299" name="Oval 59"/>
          <p:cNvSpPr>
            <a:spLocks noChangeArrowheads="1"/>
          </p:cNvSpPr>
          <p:nvPr/>
        </p:nvSpPr>
        <p:spPr bwMode="auto">
          <a:xfrm>
            <a:off x="29876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00" name="Oval 60"/>
          <p:cNvSpPr>
            <a:spLocks noChangeArrowheads="1"/>
          </p:cNvSpPr>
          <p:nvPr/>
        </p:nvSpPr>
        <p:spPr bwMode="auto">
          <a:xfrm>
            <a:off x="4354513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01" name="Oval 61"/>
          <p:cNvSpPr>
            <a:spLocks noChangeArrowheads="1"/>
          </p:cNvSpPr>
          <p:nvPr/>
        </p:nvSpPr>
        <p:spPr bwMode="auto">
          <a:xfrm>
            <a:off x="3132138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02" name="Oval 62"/>
          <p:cNvSpPr>
            <a:spLocks noChangeArrowheads="1"/>
          </p:cNvSpPr>
          <p:nvPr/>
        </p:nvSpPr>
        <p:spPr bwMode="auto">
          <a:xfrm>
            <a:off x="4427538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03" name="Oval 63"/>
          <p:cNvSpPr>
            <a:spLocks noChangeArrowheads="1"/>
          </p:cNvSpPr>
          <p:nvPr/>
        </p:nvSpPr>
        <p:spPr bwMode="auto">
          <a:xfrm>
            <a:off x="3275013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04" name="Oval 64"/>
          <p:cNvSpPr>
            <a:spLocks noChangeArrowheads="1"/>
          </p:cNvSpPr>
          <p:nvPr/>
        </p:nvSpPr>
        <p:spPr bwMode="auto">
          <a:xfrm>
            <a:off x="4498975" y="908050"/>
            <a:ext cx="576263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05" name="Oval 65"/>
          <p:cNvSpPr>
            <a:spLocks noChangeArrowheads="1"/>
          </p:cNvSpPr>
          <p:nvPr/>
        </p:nvSpPr>
        <p:spPr bwMode="auto">
          <a:xfrm>
            <a:off x="34194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06" name="Oval 66"/>
          <p:cNvSpPr>
            <a:spLocks noChangeArrowheads="1"/>
          </p:cNvSpPr>
          <p:nvPr/>
        </p:nvSpPr>
        <p:spPr bwMode="auto">
          <a:xfrm>
            <a:off x="4570413" y="908050"/>
            <a:ext cx="576262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31" name="Oval 91"/>
          <p:cNvSpPr>
            <a:spLocks noChangeArrowheads="1"/>
          </p:cNvSpPr>
          <p:nvPr/>
        </p:nvSpPr>
        <p:spPr bwMode="auto">
          <a:xfrm>
            <a:off x="4643438" y="908050"/>
            <a:ext cx="576262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32" name="Oval 92"/>
          <p:cNvSpPr>
            <a:spLocks noChangeArrowheads="1"/>
          </p:cNvSpPr>
          <p:nvPr/>
        </p:nvSpPr>
        <p:spPr bwMode="auto">
          <a:xfrm>
            <a:off x="3563938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33" name="Oval 93"/>
          <p:cNvSpPr>
            <a:spLocks noChangeArrowheads="1"/>
          </p:cNvSpPr>
          <p:nvPr/>
        </p:nvSpPr>
        <p:spPr bwMode="auto">
          <a:xfrm>
            <a:off x="4714875" y="908050"/>
            <a:ext cx="576263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34" name="Oval 94"/>
          <p:cNvSpPr>
            <a:spLocks noChangeArrowheads="1"/>
          </p:cNvSpPr>
          <p:nvPr/>
        </p:nvSpPr>
        <p:spPr bwMode="auto">
          <a:xfrm>
            <a:off x="3706813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35" name="Oval 95"/>
          <p:cNvSpPr>
            <a:spLocks noChangeArrowheads="1"/>
          </p:cNvSpPr>
          <p:nvPr/>
        </p:nvSpPr>
        <p:spPr bwMode="auto">
          <a:xfrm>
            <a:off x="4787900" y="908050"/>
            <a:ext cx="576263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36" name="Oval 96"/>
          <p:cNvSpPr>
            <a:spLocks noChangeArrowheads="1"/>
          </p:cNvSpPr>
          <p:nvPr/>
        </p:nvSpPr>
        <p:spPr bwMode="auto">
          <a:xfrm>
            <a:off x="38512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37" name="Oval 97"/>
          <p:cNvSpPr>
            <a:spLocks noChangeArrowheads="1"/>
          </p:cNvSpPr>
          <p:nvPr/>
        </p:nvSpPr>
        <p:spPr bwMode="auto">
          <a:xfrm>
            <a:off x="4859338" y="908050"/>
            <a:ext cx="576262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40" name="Oval 100"/>
          <p:cNvSpPr>
            <a:spLocks noChangeArrowheads="1"/>
          </p:cNvSpPr>
          <p:nvPr/>
        </p:nvSpPr>
        <p:spPr bwMode="auto">
          <a:xfrm>
            <a:off x="3995738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46" name="Oval 106"/>
          <p:cNvSpPr>
            <a:spLocks noChangeArrowheads="1"/>
          </p:cNvSpPr>
          <p:nvPr/>
        </p:nvSpPr>
        <p:spPr bwMode="auto">
          <a:xfrm>
            <a:off x="4930775" y="908050"/>
            <a:ext cx="576263" cy="5762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47" name="Oval 107"/>
          <p:cNvSpPr>
            <a:spLocks noChangeArrowheads="1"/>
          </p:cNvSpPr>
          <p:nvPr/>
        </p:nvSpPr>
        <p:spPr bwMode="auto">
          <a:xfrm>
            <a:off x="4138613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49" name="Oval 109"/>
          <p:cNvSpPr>
            <a:spLocks noChangeArrowheads="1"/>
          </p:cNvSpPr>
          <p:nvPr/>
        </p:nvSpPr>
        <p:spPr bwMode="auto">
          <a:xfrm>
            <a:off x="5075238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0" name="Oval 110"/>
          <p:cNvSpPr>
            <a:spLocks noChangeArrowheads="1"/>
          </p:cNvSpPr>
          <p:nvPr/>
        </p:nvSpPr>
        <p:spPr bwMode="auto">
          <a:xfrm>
            <a:off x="4210050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1" name="Oval 111"/>
          <p:cNvSpPr>
            <a:spLocks noChangeArrowheads="1"/>
          </p:cNvSpPr>
          <p:nvPr/>
        </p:nvSpPr>
        <p:spPr bwMode="auto">
          <a:xfrm>
            <a:off x="5218113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2" name="Oval 112"/>
          <p:cNvSpPr>
            <a:spLocks noChangeArrowheads="1"/>
          </p:cNvSpPr>
          <p:nvPr/>
        </p:nvSpPr>
        <p:spPr bwMode="auto">
          <a:xfrm>
            <a:off x="42830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3" name="Oval 113"/>
          <p:cNvSpPr>
            <a:spLocks noChangeArrowheads="1"/>
          </p:cNvSpPr>
          <p:nvPr/>
        </p:nvSpPr>
        <p:spPr bwMode="auto">
          <a:xfrm>
            <a:off x="5364163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4" name="Oval 114"/>
          <p:cNvSpPr>
            <a:spLocks noChangeArrowheads="1"/>
          </p:cNvSpPr>
          <p:nvPr/>
        </p:nvSpPr>
        <p:spPr bwMode="auto">
          <a:xfrm>
            <a:off x="4356100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5" name="Oval 115"/>
          <p:cNvSpPr>
            <a:spLocks noChangeArrowheads="1"/>
          </p:cNvSpPr>
          <p:nvPr/>
        </p:nvSpPr>
        <p:spPr bwMode="auto">
          <a:xfrm>
            <a:off x="5507038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6" name="Oval 116"/>
          <p:cNvSpPr>
            <a:spLocks noChangeArrowheads="1"/>
          </p:cNvSpPr>
          <p:nvPr/>
        </p:nvSpPr>
        <p:spPr bwMode="auto">
          <a:xfrm>
            <a:off x="4427538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7" name="Oval 117"/>
          <p:cNvSpPr>
            <a:spLocks noChangeArrowheads="1"/>
          </p:cNvSpPr>
          <p:nvPr/>
        </p:nvSpPr>
        <p:spPr bwMode="auto">
          <a:xfrm>
            <a:off x="5651500" y="909638"/>
            <a:ext cx="576263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58" name="Oval 118"/>
          <p:cNvSpPr>
            <a:spLocks noChangeArrowheads="1"/>
          </p:cNvSpPr>
          <p:nvPr/>
        </p:nvSpPr>
        <p:spPr bwMode="auto">
          <a:xfrm>
            <a:off x="44989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1" name="Oval 121"/>
          <p:cNvSpPr>
            <a:spLocks noChangeArrowheads="1"/>
          </p:cNvSpPr>
          <p:nvPr/>
        </p:nvSpPr>
        <p:spPr bwMode="auto">
          <a:xfrm>
            <a:off x="5795963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2" name="Oval 122"/>
          <p:cNvSpPr>
            <a:spLocks noChangeArrowheads="1"/>
          </p:cNvSpPr>
          <p:nvPr/>
        </p:nvSpPr>
        <p:spPr bwMode="auto">
          <a:xfrm>
            <a:off x="4572000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3" name="Oval 123"/>
          <p:cNvSpPr>
            <a:spLocks noChangeArrowheads="1"/>
          </p:cNvSpPr>
          <p:nvPr/>
        </p:nvSpPr>
        <p:spPr bwMode="auto">
          <a:xfrm>
            <a:off x="5938838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4" name="Oval 124"/>
          <p:cNvSpPr>
            <a:spLocks noChangeArrowheads="1"/>
          </p:cNvSpPr>
          <p:nvPr/>
        </p:nvSpPr>
        <p:spPr bwMode="auto">
          <a:xfrm>
            <a:off x="4643438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5" name="Oval 125"/>
          <p:cNvSpPr>
            <a:spLocks noChangeArrowheads="1"/>
          </p:cNvSpPr>
          <p:nvPr/>
        </p:nvSpPr>
        <p:spPr bwMode="auto">
          <a:xfrm>
            <a:off x="6083300" y="909638"/>
            <a:ext cx="576263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6" name="Oval 126"/>
          <p:cNvSpPr>
            <a:spLocks noChangeArrowheads="1"/>
          </p:cNvSpPr>
          <p:nvPr/>
        </p:nvSpPr>
        <p:spPr bwMode="auto">
          <a:xfrm>
            <a:off x="47148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7" name="Oval 127"/>
          <p:cNvSpPr>
            <a:spLocks noChangeArrowheads="1"/>
          </p:cNvSpPr>
          <p:nvPr/>
        </p:nvSpPr>
        <p:spPr bwMode="auto">
          <a:xfrm>
            <a:off x="6227763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8" name="Oval 128"/>
          <p:cNvSpPr>
            <a:spLocks noChangeArrowheads="1"/>
          </p:cNvSpPr>
          <p:nvPr/>
        </p:nvSpPr>
        <p:spPr bwMode="auto">
          <a:xfrm>
            <a:off x="4787900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9" name="Oval 129"/>
          <p:cNvSpPr>
            <a:spLocks noChangeArrowheads="1"/>
          </p:cNvSpPr>
          <p:nvPr/>
        </p:nvSpPr>
        <p:spPr bwMode="auto">
          <a:xfrm>
            <a:off x="6370638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0" name="Oval 130"/>
          <p:cNvSpPr>
            <a:spLocks noChangeArrowheads="1"/>
          </p:cNvSpPr>
          <p:nvPr/>
        </p:nvSpPr>
        <p:spPr bwMode="auto">
          <a:xfrm>
            <a:off x="4859338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1" name="Oval 131"/>
          <p:cNvSpPr>
            <a:spLocks noChangeArrowheads="1"/>
          </p:cNvSpPr>
          <p:nvPr/>
        </p:nvSpPr>
        <p:spPr bwMode="auto">
          <a:xfrm>
            <a:off x="6515100" y="909638"/>
            <a:ext cx="576263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2" name="Oval 132"/>
          <p:cNvSpPr>
            <a:spLocks noChangeArrowheads="1"/>
          </p:cNvSpPr>
          <p:nvPr/>
        </p:nvSpPr>
        <p:spPr bwMode="auto">
          <a:xfrm>
            <a:off x="49307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3" name="Oval 133"/>
          <p:cNvSpPr>
            <a:spLocks noChangeArrowheads="1"/>
          </p:cNvSpPr>
          <p:nvPr/>
        </p:nvSpPr>
        <p:spPr bwMode="auto">
          <a:xfrm>
            <a:off x="6659563" y="909638"/>
            <a:ext cx="576262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4" name="Oval 134"/>
          <p:cNvSpPr>
            <a:spLocks noChangeArrowheads="1"/>
          </p:cNvSpPr>
          <p:nvPr/>
        </p:nvSpPr>
        <p:spPr bwMode="auto">
          <a:xfrm>
            <a:off x="5003800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5" name="Oval 135"/>
          <p:cNvSpPr>
            <a:spLocks noChangeArrowheads="1"/>
          </p:cNvSpPr>
          <p:nvPr/>
        </p:nvSpPr>
        <p:spPr bwMode="auto">
          <a:xfrm>
            <a:off x="6804025" y="909638"/>
            <a:ext cx="576263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6" name="Oval 136"/>
          <p:cNvSpPr>
            <a:spLocks noChangeArrowheads="1"/>
          </p:cNvSpPr>
          <p:nvPr/>
        </p:nvSpPr>
        <p:spPr bwMode="auto">
          <a:xfrm>
            <a:off x="5075238" y="765175"/>
            <a:ext cx="792162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7" name="Oval 137"/>
          <p:cNvSpPr>
            <a:spLocks noChangeArrowheads="1"/>
          </p:cNvSpPr>
          <p:nvPr/>
        </p:nvSpPr>
        <p:spPr bwMode="auto">
          <a:xfrm>
            <a:off x="6946900" y="909638"/>
            <a:ext cx="576263" cy="57626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8" name="Oval 138"/>
          <p:cNvSpPr>
            <a:spLocks noChangeArrowheads="1"/>
          </p:cNvSpPr>
          <p:nvPr/>
        </p:nvSpPr>
        <p:spPr bwMode="auto">
          <a:xfrm>
            <a:off x="5146675" y="765175"/>
            <a:ext cx="792163" cy="7921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2" name="Group 355"/>
          <p:cNvGrpSpPr>
            <a:grpSpLocks/>
          </p:cNvGrpSpPr>
          <p:nvPr/>
        </p:nvGrpSpPr>
        <p:grpSpPr bwMode="auto">
          <a:xfrm>
            <a:off x="6372225" y="2346325"/>
            <a:ext cx="936625" cy="868363"/>
            <a:chOff x="4014" y="1478"/>
            <a:chExt cx="590" cy="547"/>
          </a:xfrm>
        </p:grpSpPr>
        <p:sp>
          <p:nvSpPr>
            <p:cNvPr id="10566" name="Oval 326"/>
            <p:cNvSpPr>
              <a:spLocks noChangeArrowheads="1"/>
            </p:cNvSpPr>
            <p:nvPr/>
          </p:nvSpPr>
          <p:spPr bwMode="auto">
            <a:xfrm>
              <a:off x="4014" y="1662"/>
              <a:ext cx="363" cy="36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67" name="Line 327"/>
            <p:cNvSpPr>
              <a:spLocks noChangeShapeType="1"/>
            </p:cNvSpPr>
            <p:nvPr/>
          </p:nvSpPr>
          <p:spPr bwMode="auto">
            <a:xfrm flipV="1">
              <a:off x="4195" y="1842"/>
              <a:ext cx="272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graphicFrame>
          <p:nvGraphicFramePr>
            <p:cNvPr id="10568" name="Object 328"/>
            <p:cNvGraphicFramePr>
              <a:graphicFrameLocks noChangeAspect="1"/>
            </p:cNvGraphicFramePr>
            <p:nvPr/>
          </p:nvGraphicFramePr>
          <p:xfrm>
            <a:off x="4355" y="1478"/>
            <a:ext cx="2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Equation" r:id="rId3" imgW="164880" imgH="241200" progId="Equation.3">
                    <p:embed/>
                  </p:oleObj>
                </mc:Choice>
                <mc:Fallback>
                  <p:oleObj name="Equation" r:id="rId3" imgW="16488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1478"/>
                          <a:ext cx="2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69" name="Rectangle 329"/>
          <p:cNvSpPr>
            <a:spLocks noChangeArrowheads="1"/>
          </p:cNvSpPr>
          <p:nvPr/>
        </p:nvSpPr>
        <p:spPr bwMode="auto">
          <a:xfrm>
            <a:off x="684213" y="2708275"/>
            <a:ext cx="28350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Prije međudjelovanja</a:t>
            </a:r>
          </a:p>
        </p:txBody>
      </p:sp>
      <p:sp>
        <p:nvSpPr>
          <p:cNvPr id="10570" name="Rectangle 330"/>
          <p:cNvSpPr>
            <a:spLocks noChangeArrowheads="1"/>
          </p:cNvSpPr>
          <p:nvPr/>
        </p:nvSpPr>
        <p:spPr bwMode="auto">
          <a:xfrm>
            <a:off x="611188" y="5373688"/>
            <a:ext cx="30698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Nakon međudjelovanja</a:t>
            </a:r>
          </a:p>
        </p:txBody>
      </p:sp>
      <p:sp>
        <p:nvSpPr>
          <p:cNvPr id="10571" name="Rectangle 331"/>
          <p:cNvSpPr>
            <a:spLocks noChangeArrowheads="1"/>
          </p:cNvSpPr>
          <p:nvPr/>
        </p:nvSpPr>
        <p:spPr bwMode="auto">
          <a:xfrm>
            <a:off x="684213" y="4149725"/>
            <a:ext cx="2225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Međudjelovanje</a:t>
            </a:r>
          </a:p>
        </p:txBody>
      </p:sp>
      <p:grpSp>
        <p:nvGrpSpPr>
          <p:cNvPr id="3" name="Group 332"/>
          <p:cNvGrpSpPr>
            <a:grpSpLocks/>
          </p:cNvGrpSpPr>
          <p:nvPr/>
        </p:nvGrpSpPr>
        <p:grpSpPr bwMode="auto">
          <a:xfrm>
            <a:off x="5076825" y="3862388"/>
            <a:ext cx="1368425" cy="792162"/>
            <a:chOff x="2971" y="2659"/>
            <a:chExt cx="862" cy="499"/>
          </a:xfrm>
        </p:grpSpPr>
        <p:graphicFrame>
          <p:nvGraphicFramePr>
            <p:cNvPr id="10573" name="Object 333"/>
            <p:cNvGraphicFramePr>
              <a:graphicFrameLocks noChangeAspect="1"/>
            </p:cNvGraphicFramePr>
            <p:nvPr/>
          </p:nvGraphicFramePr>
          <p:xfrm>
            <a:off x="3021" y="2909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Equation" r:id="rId5" imgW="114120" imgH="215640" progId="Equation.3">
                    <p:embed/>
                  </p:oleObj>
                </mc:Choice>
                <mc:Fallback>
                  <p:oleObj name="Equation" r:id="rId5" imgW="11412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" y="2909"/>
                          <a:ext cx="7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4" name="Oval 334"/>
            <p:cNvSpPr>
              <a:spLocks noChangeArrowheads="1"/>
            </p:cNvSpPr>
            <p:nvPr/>
          </p:nvSpPr>
          <p:spPr bwMode="auto">
            <a:xfrm>
              <a:off x="2971" y="2659"/>
              <a:ext cx="499" cy="49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75" name="Oval 335"/>
            <p:cNvSpPr>
              <a:spLocks noChangeArrowheads="1"/>
            </p:cNvSpPr>
            <p:nvPr/>
          </p:nvSpPr>
          <p:spPr bwMode="auto">
            <a:xfrm>
              <a:off x="3470" y="2749"/>
              <a:ext cx="363" cy="36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4" name="Group 336"/>
          <p:cNvGrpSpPr>
            <a:grpSpLocks/>
          </p:cNvGrpSpPr>
          <p:nvPr/>
        </p:nvGrpSpPr>
        <p:grpSpPr bwMode="auto">
          <a:xfrm>
            <a:off x="4625975" y="3717925"/>
            <a:ext cx="1243013" cy="576263"/>
            <a:chOff x="2687" y="2568"/>
            <a:chExt cx="783" cy="363"/>
          </a:xfrm>
        </p:grpSpPr>
        <p:sp>
          <p:nvSpPr>
            <p:cNvPr id="10577" name="Line 337"/>
            <p:cNvSpPr>
              <a:spLocks noChangeShapeType="1"/>
            </p:cNvSpPr>
            <p:nvPr/>
          </p:nvSpPr>
          <p:spPr bwMode="auto">
            <a:xfrm>
              <a:off x="2835" y="2931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aphicFrame>
          <p:nvGraphicFramePr>
            <p:cNvPr id="10578" name="Object 338"/>
            <p:cNvGraphicFramePr>
              <a:graphicFrameLocks noChangeAspect="1"/>
            </p:cNvGraphicFramePr>
            <p:nvPr/>
          </p:nvGraphicFramePr>
          <p:xfrm>
            <a:off x="2687" y="2568"/>
            <a:ext cx="26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Equation" r:id="rId7" imgW="177480" imgH="241200" progId="Equation.3">
                    <p:embed/>
                  </p:oleObj>
                </mc:Choice>
                <mc:Fallback>
                  <p:oleObj name="Equation" r:id="rId7" imgW="17748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7" y="2568"/>
                          <a:ext cx="26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39"/>
          <p:cNvGrpSpPr>
            <a:grpSpLocks/>
          </p:cNvGrpSpPr>
          <p:nvPr/>
        </p:nvGrpSpPr>
        <p:grpSpPr bwMode="auto">
          <a:xfrm>
            <a:off x="5868988" y="3717925"/>
            <a:ext cx="1103312" cy="576263"/>
            <a:chOff x="3470" y="2568"/>
            <a:chExt cx="695" cy="363"/>
          </a:xfrm>
        </p:grpSpPr>
        <p:graphicFrame>
          <p:nvGraphicFramePr>
            <p:cNvPr id="10580" name="Object 340"/>
            <p:cNvGraphicFramePr>
              <a:graphicFrameLocks noChangeAspect="1"/>
            </p:cNvGraphicFramePr>
            <p:nvPr/>
          </p:nvGraphicFramePr>
          <p:xfrm>
            <a:off x="3878" y="2568"/>
            <a:ext cx="28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Equation" r:id="rId9" imgW="190440" imgH="241200" progId="Equation.3">
                    <p:embed/>
                  </p:oleObj>
                </mc:Choice>
                <mc:Fallback>
                  <p:oleObj name="Equation" r:id="rId9" imgW="19044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568"/>
                          <a:ext cx="28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81" name="Line 341"/>
            <p:cNvSpPr>
              <a:spLocks noChangeShapeType="1"/>
            </p:cNvSpPr>
            <p:nvPr/>
          </p:nvSpPr>
          <p:spPr bwMode="auto">
            <a:xfrm>
              <a:off x="3470" y="2931"/>
              <a:ext cx="63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6" name="Group 356"/>
          <p:cNvGrpSpPr>
            <a:grpSpLocks/>
          </p:cNvGrpSpPr>
          <p:nvPr/>
        </p:nvGrpSpPr>
        <p:grpSpPr bwMode="auto">
          <a:xfrm>
            <a:off x="4427538" y="5013325"/>
            <a:ext cx="1152525" cy="936625"/>
            <a:chOff x="2789" y="3158"/>
            <a:chExt cx="726" cy="590"/>
          </a:xfrm>
        </p:grpSpPr>
        <p:sp>
          <p:nvSpPr>
            <p:cNvPr id="10583" name="Oval 343"/>
            <p:cNvSpPr>
              <a:spLocks noChangeArrowheads="1"/>
            </p:cNvSpPr>
            <p:nvPr/>
          </p:nvSpPr>
          <p:spPr bwMode="auto">
            <a:xfrm>
              <a:off x="2789" y="3249"/>
              <a:ext cx="499" cy="49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84" name="Line 344"/>
            <p:cNvSpPr>
              <a:spLocks noChangeShapeType="1"/>
            </p:cNvSpPr>
            <p:nvPr/>
          </p:nvSpPr>
          <p:spPr bwMode="auto">
            <a:xfrm flipH="1">
              <a:off x="3062" y="3521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graphicFrame>
          <p:nvGraphicFramePr>
            <p:cNvPr id="10585" name="Object 345"/>
            <p:cNvGraphicFramePr>
              <a:graphicFrameLocks noChangeAspect="1"/>
            </p:cNvGraphicFramePr>
            <p:nvPr/>
          </p:nvGraphicFramePr>
          <p:xfrm>
            <a:off x="3286" y="3158"/>
            <a:ext cx="22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Equation" r:id="rId11" imgW="152280" imgH="241200" progId="Equation.3">
                    <p:embed/>
                  </p:oleObj>
                </mc:Choice>
                <mc:Fallback>
                  <p:oleObj name="Equation" r:id="rId11" imgW="15228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3158"/>
                          <a:ext cx="22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57"/>
          <p:cNvGrpSpPr>
            <a:grpSpLocks/>
          </p:cNvGrpSpPr>
          <p:nvPr/>
        </p:nvGrpSpPr>
        <p:grpSpPr bwMode="auto">
          <a:xfrm>
            <a:off x="6300788" y="5013325"/>
            <a:ext cx="1187450" cy="865188"/>
            <a:chOff x="3969" y="3158"/>
            <a:chExt cx="748" cy="545"/>
          </a:xfrm>
        </p:grpSpPr>
        <p:sp>
          <p:nvSpPr>
            <p:cNvPr id="10587" name="Oval 347"/>
            <p:cNvSpPr>
              <a:spLocks noChangeArrowheads="1"/>
            </p:cNvSpPr>
            <p:nvPr/>
          </p:nvSpPr>
          <p:spPr bwMode="auto">
            <a:xfrm>
              <a:off x="3969" y="3340"/>
              <a:ext cx="363" cy="36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88" name="Line 348"/>
            <p:cNvSpPr>
              <a:spLocks noChangeShapeType="1"/>
            </p:cNvSpPr>
            <p:nvPr/>
          </p:nvSpPr>
          <p:spPr bwMode="auto">
            <a:xfrm>
              <a:off x="4150" y="3522"/>
              <a:ext cx="54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graphicFrame>
          <p:nvGraphicFramePr>
            <p:cNvPr id="10589" name="Object 349"/>
            <p:cNvGraphicFramePr>
              <a:graphicFrameLocks noChangeAspect="1"/>
            </p:cNvGraphicFramePr>
            <p:nvPr/>
          </p:nvGraphicFramePr>
          <p:xfrm>
            <a:off x="4468" y="3158"/>
            <a:ext cx="24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13" imgW="164880" imgH="241200" progId="Equation.3">
                    <p:embed/>
                  </p:oleObj>
                </mc:Choice>
                <mc:Fallback>
                  <p:oleObj name="Equation" r:id="rId13" imgW="16488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158"/>
                          <a:ext cx="24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50"/>
          <p:cNvGrpSpPr>
            <a:grpSpLocks/>
          </p:cNvGrpSpPr>
          <p:nvPr/>
        </p:nvGrpSpPr>
        <p:grpSpPr bwMode="auto">
          <a:xfrm>
            <a:off x="4284663" y="2349500"/>
            <a:ext cx="1157287" cy="936625"/>
            <a:chOff x="2472" y="1706"/>
            <a:chExt cx="729" cy="590"/>
          </a:xfrm>
        </p:grpSpPr>
        <p:sp>
          <p:nvSpPr>
            <p:cNvPr id="10591" name="Oval 351"/>
            <p:cNvSpPr>
              <a:spLocks noChangeArrowheads="1"/>
            </p:cNvSpPr>
            <p:nvPr/>
          </p:nvSpPr>
          <p:spPr bwMode="auto">
            <a:xfrm>
              <a:off x="2472" y="1797"/>
              <a:ext cx="499" cy="49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92" name="Line 352"/>
            <p:cNvSpPr>
              <a:spLocks noChangeShapeType="1"/>
            </p:cNvSpPr>
            <p:nvPr/>
          </p:nvSpPr>
          <p:spPr bwMode="auto">
            <a:xfrm>
              <a:off x="2699" y="2069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graphicFrame>
          <p:nvGraphicFramePr>
            <p:cNvPr id="10593" name="Object 353"/>
            <p:cNvGraphicFramePr>
              <a:graphicFrameLocks noChangeAspect="1"/>
            </p:cNvGraphicFramePr>
            <p:nvPr/>
          </p:nvGraphicFramePr>
          <p:xfrm>
            <a:off x="2971" y="1706"/>
            <a:ext cx="23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Equation" r:id="rId15" imgW="152280" imgH="241200" progId="Equation.3">
                    <p:embed/>
                  </p:oleObj>
                </mc:Choice>
                <mc:Fallback>
                  <p:oleObj name="Equation" r:id="rId15" imgW="15228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706"/>
                          <a:ext cx="23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"/>
                            </p:stCondLst>
                            <p:childTnLst>
                              <p:par>
                                <p:cTn id="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"/>
                            </p:stCondLst>
                            <p:childTnLst>
                              <p:par>
                                <p:cTn id="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"/>
                            </p:stCondLst>
                            <p:childTnLst>
                              <p:par>
                                <p:cTn id="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"/>
                            </p:stCondLst>
                            <p:childTnLst>
                              <p:par>
                                <p:cTn id="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"/>
                            </p:stCondLst>
                            <p:childTnLst>
                              <p:par>
                                <p:cTn id="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"/>
                            </p:stCondLst>
                            <p:childTnLst>
                              <p:par>
                                <p:cTn id="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"/>
                            </p:stCondLst>
                            <p:childTnLst>
                              <p:par>
                                <p:cTn id="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"/>
                            </p:stCondLst>
                            <p:childTnLst>
                              <p:par>
                                <p:cTn id="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"/>
                            </p:stCondLst>
                            <p:childTnLst>
                              <p:par>
                                <p:cTn id="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"/>
                            </p:stCondLst>
                            <p:childTnLst>
                              <p:par>
                                <p:cTn id="1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"/>
                            </p:stCondLst>
                            <p:childTnLst>
                              <p:par>
                                <p:cTn id="1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00"/>
                            </p:stCondLst>
                            <p:childTnLst>
                              <p:par>
                                <p:cTn id="1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5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400"/>
                            </p:stCondLst>
                            <p:childTnLst>
                              <p:par>
                                <p:cTn id="1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50"/>
                            </p:stCondLst>
                            <p:childTnLst>
                              <p:par>
                                <p:cTn id="1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"/>
                                        <p:tgtEl>
                                          <p:spTgt spid="1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"/>
                                        <p:tgtEl>
                                          <p:spTgt spid="1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4" grpId="1" animBg="1"/>
      <p:bldP spid="10245" grpId="0" animBg="1"/>
      <p:bldP spid="10245" grpId="1" animBg="1"/>
      <p:bldP spid="10276" grpId="0" animBg="1"/>
      <p:bldP spid="10277" grpId="0" animBg="1"/>
      <p:bldP spid="10280" grpId="0" animBg="1"/>
      <p:bldP spid="10281" grpId="0" animBg="1"/>
      <p:bldP spid="10288" grpId="0" animBg="1"/>
      <p:bldP spid="10289" grpId="0" animBg="1"/>
      <p:bldP spid="10290" grpId="0" animBg="1"/>
      <p:bldP spid="10291" grpId="0" animBg="1"/>
      <p:bldP spid="10292" grpId="0" animBg="1"/>
      <p:bldP spid="10293" grpId="0" animBg="1"/>
      <p:bldP spid="10295" grpId="0" animBg="1"/>
      <p:bldP spid="10296" grpId="0" animBg="1"/>
      <p:bldP spid="10297" grpId="0" animBg="1"/>
      <p:bldP spid="10298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31" grpId="0" animBg="1"/>
      <p:bldP spid="10332" grpId="0" animBg="1"/>
      <p:bldP spid="10333" grpId="0" animBg="1"/>
      <p:bldP spid="10334" grpId="0" animBg="1"/>
      <p:bldP spid="10335" grpId="0" animBg="1"/>
      <p:bldP spid="10336" grpId="0" animBg="1"/>
      <p:bldP spid="10337" grpId="0" animBg="1"/>
      <p:bldP spid="10340" grpId="0" animBg="1"/>
      <p:bldP spid="10346" grpId="0" animBg="1"/>
      <p:bldP spid="10347" grpId="0" animBg="1"/>
      <p:bldP spid="10349" grpId="0" animBg="1"/>
      <p:bldP spid="10350" grpId="0" animBg="1"/>
      <p:bldP spid="10351" grpId="0" animBg="1"/>
      <p:bldP spid="10352" grpId="0" animBg="1"/>
      <p:bldP spid="10353" grpId="0" animBg="1"/>
      <p:bldP spid="10354" grpId="0" animBg="1"/>
      <p:bldP spid="10355" grpId="0" animBg="1"/>
      <p:bldP spid="10356" grpId="0" animBg="1"/>
      <p:bldP spid="10357" grpId="0" animBg="1"/>
      <p:bldP spid="10358" grpId="0" animBg="1"/>
      <p:bldP spid="10361" grpId="0" animBg="1"/>
      <p:bldP spid="10362" grpId="0" animBg="1"/>
      <p:bldP spid="10363" grpId="0" animBg="1"/>
      <p:bldP spid="10364" grpId="0" animBg="1"/>
      <p:bldP spid="10365" grpId="0" animBg="1"/>
      <p:bldP spid="10366" grpId="0" animBg="1"/>
      <p:bldP spid="10367" grpId="0" animBg="1"/>
      <p:bldP spid="10368" grpId="0" animBg="1"/>
      <p:bldP spid="10369" grpId="0" animBg="1"/>
      <p:bldP spid="10370" grpId="0" animBg="1"/>
      <p:bldP spid="10371" grpId="0" animBg="1"/>
      <p:bldP spid="10372" grpId="0" animBg="1"/>
      <p:bldP spid="10373" grpId="0" animBg="1"/>
      <p:bldP spid="10374" grpId="0" animBg="1"/>
      <p:bldP spid="10375" grpId="0" animBg="1"/>
      <p:bldP spid="10376" grpId="0" animBg="1"/>
      <p:bldP spid="10377" grpId="0" animBg="1"/>
      <p:bldP spid="10378" grpId="0" animBg="1"/>
      <p:bldP spid="10570" grpId="0"/>
      <p:bldP spid="105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979613" y="549275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3" imgW="723600" imgH="241200" progId="Equation.3">
                  <p:embed/>
                </p:oleObj>
              </mc:Choice>
              <mc:Fallback>
                <p:oleObj name="Equation" r:id="rId3" imgW="7236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9275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995738" y="549275"/>
          <a:ext cx="19002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5" imgW="774360" imgH="241200" progId="Equation.3">
                  <p:embed/>
                </p:oleObj>
              </mc:Choice>
              <mc:Fallback>
                <p:oleObj name="Equation" r:id="rId5" imgW="774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49275"/>
                        <a:ext cx="19002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2124075" y="1268413"/>
          <a:ext cx="34575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7" imgW="1409400" imgH="241200" progId="Equation.3">
                  <p:embed/>
                </p:oleObj>
              </mc:Choice>
              <mc:Fallback>
                <p:oleObj name="Equation" r:id="rId7" imgW="1409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34575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195513" y="2060575"/>
          <a:ext cx="38274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9" imgW="1523880" imgH="241200" progId="Equation.3">
                  <p:embed/>
                </p:oleObj>
              </mc:Choice>
              <mc:Fallback>
                <p:oleObj name="Equation" r:id="rId9" imgW="15238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38274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3492500" y="3213100"/>
          <a:ext cx="1152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1" imgW="444240" imgH="241200" progId="Equation.3">
                  <p:embed/>
                </p:oleObj>
              </mc:Choice>
              <mc:Fallback>
                <p:oleObj name="Equation" r:id="rId11" imgW="4442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213100"/>
                        <a:ext cx="1152525" cy="6254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68313" y="3284538"/>
            <a:ext cx="2210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Količina gibanja: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2411413" y="4652963"/>
          <a:ext cx="38274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3" imgW="1523880" imgH="241200" progId="Equation.3">
                  <p:embed/>
                </p:oleObj>
              </mc:Choice>
              <mc:Fallback>
                <p:oleObj name="Equation" r:id="rId13" imgW="15238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52963"/>
                        <a:ext cx="3827462" cy="6064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468313" y="4076700"/>
            <a:ext cx="5725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Zakon očuvanja količine gibanja za dva tijela: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708400" y="6191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,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643438" y="3286125"/>
            <a:ext cx="1366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[</a:t>
            </a:r>
            <a:r>
              <a:rPr lang="hr-HR" sz="2400">
                <a:latin typeface="Times New Roman" pitchFamily="18" charset="0"/>
              </a:rPr>
              <a:t>kg m s</a:t>
            </a:r>
            <a:r>
              <a:rPr lang="hr-HR" sz="2400" baseline="30000">
                <a:latin typeface="Times New Roman" pitchFamily="18" charset="0"/>
              </a:rPr>
              <a:t>-1</a:t>
            </a:r>
            <a:r>
              <a:rPr lang="hr-HR" sz="24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2" grpId="0"/>
      <p:bldP spid="13333" grpId="0"/>
      <p:bldP spid="133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Količina gibanja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/>
          <a:lstStyle/>
          <a:p>
            <a:r>
              <a:rPr lang="hr-HR" dirty="0"/>
              <a:t>Količina gibanja je fizička veličina koja se dobije kao umnožak mase tijela i njegove brzine.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071934" y="4214818"/>
          <a:ext cx="1152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444240" imgH="241200" progId="Equation.3">
                  <p:embed/>
                </p:oleObj>
              </mc:Choice>
              <mc:Fallback>
                <p:oleObj name="Equation" r:id="rId3" imgW="4442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214818"/>
                        <a:ext cx="1152525" cy="6254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Zakon očuvanja količine gibanja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hr-HR" dirty="0"/>
              <a:t>Zbroj količina gibanja dvaju tijela prije međudjelovanja jednak je zbroju količina gibanja tih dvaju tijela nakon njihovog međusobnog djelovanja.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411413" y="4652963"/>
          <a:ext cx="38274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52963"/>
                        <a:ext cx="3827462" cy="6064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Zatvoren sustav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tijela koja djeluju samo uzajamno nazivamo zatvoren sustav.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9750" y="476250"/>
            <a:ext cx="7786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Primjer</a:t>
            </a:r>
            <a:r>
              <a:rPr lang="hr-HR" sz="2400" dirty="0"/>
              <a:t>: Dječak mase 20 kg vozi se u kolicima mase 10 kg </a:t>
            </a:r>
          </a:p>
          <a:p>
            <a:r>
              <a:rPr lang="hr-HR" sz="2400" dirty="0"/>
              <a:t>brzinom 3 m s</a:t>
            </a:r>
            <a:r>
              <a:rPr lang="hr-HR" sz="2400" baseline="30000" dirty="0"/>
              <a:t>-1</a:t>
            </a:r>
            <a:r>
              <a:rPr lang="hr-HR" sz="2400" dirty="0"/>
              <a:t>. Za koliki će se iznos promijeniti brzina kolica </a:t>
            </a:r>
          </a:p>
          <a:p>
            <a:r>
              <a:rPr lang="hr-HR" sz="2400" dirty="0"/>
              <a:t>ako dječak skoči s kolica brzinom 1 m s</a:t>
            </a:r>
            <a:r>
              <a:rPr lang="hr-HR" sz="2400" baseline="30000" dirty="0"/>
              <a:t>-1 </a:t>
            </a:r>
            <a:r>
              <a:rPr lang="hr-HR" sz="2400" dirty="0"/>
              <a:t>u smjeru gibanja </a:t>
            </a:r>
          </a:p>
          <a:p>
            <a:r>
              <a:rPr lang="hr-HR" sz="2400" dirty="0"/>
              <a:t>kolica?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39750" y="2133600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11188" y="2709863"/>
            <a:ext cx="15392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20 kg</a:t>
            </a:r>
          </a:p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10 kg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11188" y="42926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11188" y="4359275"/>
            <a:ext cx="109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v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 i="1">
                <a:latin typeface="Times New Roman" pitchFamily="18" charset="0"/>
              </a:rPr>
              <a:t>= ?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851920" y="2481263"/>
            <a:ext cx="339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 + 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 =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+ 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780483" y="3122613"/>
            <a:ext cx="340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(m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+ 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)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 -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m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609104"/>
              </p:ext>
            </p:extLst>
          </p:nvPr>
        </p:nvGraphicFramePr>
        <p:xfrm>
          <a:off x="1981980" y="4196754"/>
          <a:ext cx="71294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3593880" imgH="431640" progId="Equation.3">
                  <p:embed/>
                </p:oleObj>
              </mc:Choice>
              <mc:Fallback>
                <p:oleObj name="Equation" r:id="rId3" imgW="3593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980" y="4196754"/>
                        <a:ext cx="71294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894608" y="5107178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hr-HR" sz="2400" i="1" baseline="-25000" dirty="0">
                <a:latin typeface="Times New Roman" pitchFamily="18" charset="0"/>
              </a:rPr>
              <a:t>2 </a:t>
            </a:r>
            <a:r>
              <a:rPr lang="hr-HR" sz="2400" i="1" dirty="0">
                <a:latin typeface="Times New Roman" pitchFamily="18" charset="0"/>
              </a:rPr>
              <a:t>= </a:t>
            </a:r>
            <a:r>
              <a:rPr lang="hr-HR" sz="2400" dirty="0">
                <a:latin typeface="Times New Roman" pitchFamily="18" charset="0"/>
              </a:rPr>
              <a:t>7 m s</a:t>
            </a:r>
            <a:r>
              <a:rPr lang="hr-HR" sz="2400" baseline="30000" dirty="0">
                <a:latin typeface="Times New Roman" pitchFamily="18" charset="0"/>
              </a:rPr>
              <a:t>-1</a:t>
            </a:r>
            <a:r>
              <a:rPr lang="hr-HR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894608" y="5639981"/>
            <a:ext cx="416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v</a:t>
            </a:r>
            <a:r>
              <a:rPr lang="hr-HR" sz="2400" i="1" baseline="-25000" dirty="0">
                <a:latin typeface="Times New Roman" pitchFamily="18" charset="0"/>
              </a:rPr>
              <a:t>2 </a:t>
            </a:r>
            <a:r>
              <a:rPr lang="hr-HR" sz="2400" i="1" dirty="0">
                <a:latin typeface="Times New Roman" pitchFamily="18" charset="0"/>
              </a:rPr>
              <a:t>= v</a:t>
            </a:r>
            <a:r>
              <a:rPr lang="hr-HR" sz="2400" i="1" baseline="-25000" dirty="0">
                <a:latin typeface="Times New Roman" pitchFamily="18" charset="0"/>
              </a:rPr>
              <a:t>2</a:t>
            </a:r>
            <a:r>
              <a:rPr lang="hr-HR" sz="2400" i="1" dirty="0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– v </a:t>
            </a:r>
            <a:r>
              <a:rPr lang="hr-HR" sz="2400" i="1" dirty="0">
                <a:latin typeface="Times New Roman" pitchFamily="18" charset="0"/>
              </a:rPr>
              <a:t>= 7 </a:t>
            </a:r>
            <a:r>
              <a:rPr lang="hr-HR" sz="2400" dirty="0">
                <a:latin typeface="Times New Roman" pitchFamily="18" charset="0"/>
              </a:rPr>
              <a:t>m s</a:t>
            </a:r>
            <a:r>
              <a:rPr lang="hr-HR" sz="2400" baseline="30000" dirty="0">
                <a:latin typeface="Times New Roman" pitchFamily="18" charset="0"/>
              </a:rPr>
              <a:t>-1 </a:t>
            </a:r>
            <a:r>
              <a:rPr lang="hr-HR" sz="2400" dirty="0">
                <a:latin typeface="Times New Roman" pitchFamily="18" charset="0"/>
              </a:rPr>
              <a:t>– 3 m s</a:t>
            </a:r>
            <a:r>
              <a:rPr lang="hr-HR" sz="2400" baseline="30000" dirty="0">
                <a:latin typeface="Times New Roman" pitchFamily="18" charset="0"/>
              </a:rPr>
              <a:t>-1</a:t>
            </a:r>
            <a:r>
              <a:rPr lang="hr-HR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894608" y="6150355"/>
            <a:ext cx="177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v</a:t>
            </a:r>
            <a:r>
              <a:rPr lang="hr-HR" sz="2400" i="1" baseline="-25000" dirty="0">
                <a:latin typeface="Times New Roman" pitchFamily="18" charset="0"/>
              </a:rPr>
              <a:t>2 </a:t>
            </a:r>
            <a:r>
              <a:rPr lang="hr-HR" sz="2400" i="1" dirty="0">
                <a:latin typeface="Times New Roman" pitchFamily="18" charset="0"/>
              </a:rPr>
              <a:t>= </a:t>
            </a:r>
            <a:r>
              <a:rPr lang="hr-HR" sz="2400" dirty="0">
                <a:latin typeface="Times New Roman" pitchFamily="18" charset="0"/>
              </a:rPr>
              <a:t>4 m s</a:t>
            </a:r>
            <a:r>
              <a:rPr lang="hr-HR" sz="2400" baseline="30000" dirty="0">
                <a:latin typeface="Times New Roman" pitchFamily="18" charset="0"/>
              </a:rPr>
              <a:t>-1</a:t>
            </a:r>
            <a:endParaRPr lang="hr-HR" sz="2400" dirty="0">
              <a:latin typeface="Times New Roman" pitchFamily="18" charset="0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11188" y="3429000"/>
            <a:ext cx="150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 = </a:t>
            </a:r>
            <a:r>
              <a:rPr lang="hr-HR" sz="2400">
                <a:latin typeface="Times New Roman" pitchFamily="18" charset="0"/>
              </a:rPr>
              <a:t>3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11188" y="376396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3" grpId="0" animBg="1"/>
      <p:bldP spid="14344" grpId="0"/>
      <p:bldP spid="14345" grpId="0"/>
      <p:bldP spid="14346" grpId="0"/>
      <p:bldP spid="14349" grpId="0"/>
      <p:bldP spid="14350" grpId="0"/>
      <p:bldP spid="14351" grpId="0"/>
      <p:bldP spid="14352" grpId="0"/>
      <p:bldP spid="143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8194" name="Picture 2" descr="Slikovni rezultat za pitanj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2642624" cy="1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228</Words>
  <Application>Microsoft Office PowerPoint</Application>
  <PresentationFormat>Prikaz na zaslonu (4:3)</PresentationFormat>
  <Paragraphs>44</Paragraphs>
  <Slides>11</Slides>
  <Notes>0</Notes>
  <HiddenSlides>0</HiddenSlides>
  <MMClips>0</MMClips>
  <ScaleCrop>false</ScaleCrop>
  <HeadingPairs>
    <vt:vector size="8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Office Theme</vt:lpstr>
      <vt:lpstr>Equation</vt:lpstr>
      <vt:lpstr>Količina gibanja</vt:lpstr>
      <vt:lpstr>Količina gibanja</vt:lpstr>
      <vt:lpstr>PowerPoint prezentacija</vt:lpstr>
      <vt:lpstr>PowerPoint prezentacija</vt:lpstr>
      <vt:lpstr>Količina gibanja </vt:lpstr>
      <vt:lpstr>Zakon očuvanja količine gibanja</vt:lpstr>
      <vt:lpstr>Zatvoren sustav</vt:lpstr>
      <vt:lpstr>PowerPoint prezentacija</vt:lpstr>
      <vt:lpstr>Pitanja?</vt:lpstr>
      <vt:lpstr>Ponovimo...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Količina gibanja</dc:title>
  <dc:creator>Vlatko</dc:creator>
  <cp:lastModifiedBy>Nastava</cp:lastModifiedBy>
  <cp:revision>14</cp:revision>
  <dcterms:created xsi:type="dcterms:W3CDTF">2014-11-20T16:53:27Z</dcterms:created>
  <dcterms:modified xsi:type="dcterms:W3CDTF">2021-11-22T10:28:03Z</dcterms:modified>
</cp:coreProperties>
</file>