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7E3A-369D-42FD-9920-9896A9F4AEEB}" type="datetimeFigureOut">
              <a:rPr lang="sr-Latn-CS" smtClean="0"/>
              <a:pPr/>
              <a:t>5.12.2021.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6463-7336-4226-84D1-970853EBB74A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7E3A-369D-42FD-9920-9896A9F4AEEB}" type="datetimeFigureOut">
              <a:rPr lang="sr-Latn-CS" smtClean="0"/>
              <a:pPr/>
              <a:t>5.12.2021.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6463-7336-4226-84D1-970853EBB74A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7E3A-369D-42FD-9920-9896A9F4AEEB}" type="datetimeFigureOut">
              <a:rPr lang="sr-Latn-CS" smtClean="0"/>
              <a:pPr/>
              <a:t>5.12.2021.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6463-7336-4226-84D1-970853EBB74A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9DFA6E2-C328-4987-A792-AF7614301E6A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7E3A-369D-42FD-9920-9896A9F4AEEB}" type="datetimeFigureOut">
              <a:rPr lang="sr-Latn-CS" smtClean="0"/>
              <a:pPr/>
              <a:t>5.12.2021.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6463-7336-4226-84D1-970853EBB74A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7E3A-369D-42FD-9920-9896A9F4AEEB}" type="datetimeFigureOut">
              <a:rPr lang="sr-Latn-CS" smtClean="0"/>
              <a:pPr/>
              <a:t>5.12.2021.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6463-7336-4226-84D1-970853EBB74A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7E3A-369D-42FD-9920-9896A9F4AEEB}" type="datetimeFigureOut">
              <a:rPr lang="sr-Latn-CS" smtClean="0"/>
              <a:pPr/>
              <a:t>5.12.2021.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6463-7336-4226-84D1-970853EBB74A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7E3A-369D-42FD-9920-9896A9F4AEEB}" type="datetimeFigureOut">
              <a:rPr lang="sr-Latn-CS" smtClean="0"/>
              <a:pPr/>
              <a:t>5.12.2021.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6463-7336-4226-84D1-970853EBB74A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7E3A-369D-42FD-9920-9896A9F4AEEB}" type="datetimeFigureOut">
              <a:rPr lang="sr-Latn-CS" smtClean="0"/>
              <a:pPr/>
              <a:t>5.12.2021.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6463-7336-4226-84D1-970853EBB74A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7E3A-369D-42FD-9920-9896A9F4AEEB}" type="datetimeFigureOut">
              <a:rPr lang="sr-Latn-CS" smtClean="0"/>
              <a:pPr/>
              <a:t>5.12.2021.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6463-7336-4226-84D1-970853EBB74A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7E3A-369D-42FD-9920-9896A9F4AEEB}" type="datetimeFigureOut">
              <a:rPr lang="sr-Latn-CS" smtClean="0"/>
              <a:pPr/>
              <a:t>5.12.2021.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6463-7336-4226-84D1-970853EBB74A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7E3A-369D-42FD-9920-9896A9F4AEEB}" type="datetimeFigureOut">
              <a:rPr lang="sr-Latn-CS" smtClean="0"/>
              <a:pPr/>
              <a:t>5.12.2021.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6463-7336-4226-84D1-970853EBB74A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97E3A-369D-42FD-9920-9896A9F4AEEB}" type="datetimeFigureOut">
              <a:rPr lang="sr-Latn-CS" smtClean="0"/>
              <a:pPr/>
              <a:t>5.12.2021.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76463-7336-4226-84D1-970853EBB74A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5.bin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7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Kosina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2200" y="5733256"/>
            <a:ext cx="2486020" cy="542932"/>
          </a:xfrm>
        </p:spPr>
        <p:txBody>
          <a:bodyPr>
            <a:noAutofit/>
          </a:bodyPr>
          <a:lstStyle/>
          <a:p>
            <a:r>
              <a:rPr lang="hr-HR" sz="1600" dirty="0"/>
              <a:t>Srednja škola Valpovo</a:t>
            </a:r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Freeform 8"/>
          <p:cNvSpPr>
            <a:spLocks/>
          </p:cNvSpPr>
          <p:nvPr/>
        </p:nvSpPr>
        <p:spPr bwMode="auto">
          <a:xfrm>
            <a:off x="4067175" y="2062163"/>
            <a:ext cx="914400" cy="571500"/>
          </a:xfrm>
          <a:custGeom>
            <a:avLst/>
            <a:gdLst/>
            <a:ahLst/>
            <a:cxnLst>
              <a:cxn ang="0">
                <a:pos x="0" y="540"/>
              </a:cxn>
              <a:cxn ang="0">
                <a:pos x="180" y="900"/>
              </a:cxn>
              <a:cxn ang="0">
                <a:pos x="1440" y="360"/>
              </a:cxn>
              <a:cxn ang="0">
                <a:pos x="1260" y="0"/>
              </a:cxn>
              <a:cxn ang="0">
                <a:pos x="0" y="540"/>
              </a:cxn>
            </a:cxnLst>
            <a:rect l="0" t="0" r="r" b="b"/>
            <a:pathLst>
              <a:path w="1440" h="900">
                <a:moveTo>
                  <a:pt x="0" y="540"/>
                </a:moveTo>
                <a:lnTo>
                  <a:pt x="180" y="900"/>
                </a:lnTo>
                <a:lnTo>
                  <a:pt x="1440" y="360"/>
                </a:lnTo>
                <a:lnTo>
                  <a:pt x="1260" y="0"/>
                </a:lnTo>
                <a:lnTo>
                  <a:pt x="0" y="540"/>
                </a:lnTo>
                <a:close/>
              </a:path>
            </a:pathLst>
          </a:custGeom>
          <a:solidFill>
            <a:srgbClr val="00CC00"/>
          </a:solidFill>
          <a:ln w="952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2065" name="AutoShape 17"/>
          <p:cNvSpPr>
            <a:spLocks/>
          </p:cNvSpPr>
          <p:nvPr/>
        </p:nvSpPr>
        <p:spPr bwMode="auto">
          <a:xfrm rot="-10803807">
            <a:off x="5507038" y="2133600"/>
            <a:ext cx="153987" cy="1257300"/>
          </a:xfrm>
          <a:prstGeom prst="leftBrace">
            <a:avLst>
              <a:gd name="adj1" fmla="val 68041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2066" name="AutoShape 18"/>
          <p:cNvSpPr>
            <a:spLocks/>
          </p:cNvSpPr>
          <p:nvPr/>
        </p:nvSpPr>
        <p:spPr bwMode="auto">
          <a:xfrm rot="-17613937">
            <a:off x="3608387" y="576263"/>
            <a:ext cx="163513" cy="3278188"/>
          </a:xfrm>
          <a:prstGeom prst="leftBrace">
            <a:avLst>
              <a:gd name="adj1" fmla="val 167071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2067" name="Freeform 19"/>
          <p:cNvSpPr>
            <a:spLocks/>
          </p:cNvSpPr>
          <p:nvPr/>
        </p:nvSpPr>
        <p:spPr bwMode="auto">
          <a:xfrm>
            <a:off x="2411413" y="2133600"/>
            <a:ext cx="2971800" cy="1257300"/>
          </a:xfrm>
          <a:custGeom>
            <a:avLst/>
            <a:gdLst/>
            <a:ahLst/>
            <a:cxnLst>
              <a:cxn ang="0">
                <a:pos x="0" y="1980"/>
              </a:cxn>
              <a:cxn ang="0">
                <a:pos x="4680" y="1980"/>
              </a:cxn>
              <a:cxn ang="0">
                <a:pos x="4680" y="0"/>
              </a:cxn>
              <a:cxn ang="0">
                <a:pos x="0" y="1980"/>
              </a:cxn>
            </a:cxnLst>
            <a:rect l="0" t="0" r="r" b="b"/>
            <a:pathLst>
              <a:path w="4680" h="1980">
                <a:moveTo>
                  <a:pt x="0" y="1980"/>
                </a:moveTo>
                <a:lnTo>
                  <a:pt x="4680" y="1980"/>
                </a:lnTo>
                <a:lnTo>
                  <a:pt x="4680" y="0"/>
                </a:lnTo>
                <a:lnTo>
                  <a:pt x="0" y="1980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hr-HR" sz="4000"/>
              <a:t>Kosina</a:t>
            </a:r>
          </a:p>
        </p:txBody>
      </p:sp>
      <p:graphicFrame>
        <p:nvGraphicFramePr>
          <p:cNvPr id="2103" name="Object 5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695700" y="2205038"/>
          <a:ext cx="3746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228600" imgH="266400" progId="Equation.3">
                  <p:embed/>
                </p:oleObj>
              </mc:Choice>
              <mc:Fallback>
                <p:oleObj name="Equation" r:id="rId3" imgW="228600" imgH="26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2205038"/>
                        <a:ext cx="3746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5" name="Object 7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07988" y="5300663"/>
          <a:ext cx="7747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5" imgW="368280" imgH="444240" progId="Equation.3">
                  <p:embed/>
                </p:oleObj>
              </mc:Choice>
              <mc:Fallback>
                <p:oleObj name="Equation" r:id="rId5" imgW="36828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5300663"/>
                        <a:ext cx="7747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1" name="Object 5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219700" y="3500438"/>
          <a:ext cx="4572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7" imgW="241200" imgH="266400" progId="Equation.3">
                  <p:embed/>
                </p:oleObj>
              </mc:Choice>
              <mc:Fallback>
                <p:oleObj name="Equation" r:id="rId7" imgW="241200" imgH="266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500438"/>
                        <a:ext cx="4572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4572000" y="2349500"/>
            <a:ext cx="0" cy="22336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>
            <a:off x="4572000" y="2349500"/>
            <a:ext cx="792163" cy="18732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 flipH="1">
            <a:off x="3779838" y="2349500"/>
            <a:ext cx="800100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2073" name="Line 25"/>
          <p:cNvSpPr>
            <a:spLocks noChangeShapeType="1"/>
          </p:cNvSpPr>
          <p:nvPr/>
        </p:nvSpPr>
        <p:spPr bwMode="auto">
          <a:xfrm flipH="1">
            <a:off x="4572000" y="4222750"/>
            <a:ext cx="800100" cy="3429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2075" name="Line 27"/>
          <p:cNvSpPr>
            <a:spLocks noChangeShapeType="1"/>
          </p:cNvSpPr>
          <p:nvPr/>
        </p:nvSpPr>
        <p:spPr bwMode="auto">
          <a:xfrm>
            <a:off x="3779838" y="2709863"/>
            <a:ext cx="792162" cy="18002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2077" name="Arc 29"/>
          <p:cNvSpPr>
            <a:spLocks/>
          </p:cNvSpPr>
          <p:nvPr/>
        </p:nvSpPr>
        <p:spPr bwMode="auto">
          <a:xfrm>
            <a:off x="4573588" y="2386013"/>
            <a:ext cx="339725" cy="828675"/>
          </a:xfrm>
          <a:custGeom>
            <a:avLst/>
            <a:gdLst>
              <a:gd name="G0" fmla="+- 982 0 0"/>
              <a:gd name="G1" fmla="+- 0 0 0"/>
              <a:gd name="G2" fmla="+- 21600 0 0"/>
              <a:gd name="T0" fmla="*/ 8850 w 8850"/>
              <a:gd name="T1" fmla="*/ 20116 h 21600"/>
              <a:gd name="T2" fmla="*/ 0 w 8850"/>
              <a:gd name="T3" fmla="*/ 21578 h 21600"/>
              <a:gd name="T4" fmla="*/ 982 w 885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850" h="21600" fill="none" extrusionOk="0">
                <a:moveTo>
                  <a:pt x="8850" y="20116"/>
                </a:moveTo>
                <a:cubicBezTo>
                  <a:pt x="6342" y="21096"/>
                  <a:pt x="3674" y="21599"/>
                  <a:pt x="982" y="21600"/>
                </a:cubicBezTo>
                <a:cubicBezTo>
                  <a:pt x="654" y="21600"/>
                  <a:pt x="327" y="21592"/>
                  <a:pt x="0" y="21577"/>
                </a:cubicBezTo>
              </a:path>
              <a:path w="8850" h="21600" stroke="0" extrusionOk="0">
                <a:moveTo>
                  <a:pt x="8850" y="20116"/>
                </a:moveTo>
                <a:cubicBezTo>
                  <a:pt x="6342" y="21096"/>
                  <a:pt x="3674" y="21599"/>
                  <a:pt x="982" y="21600"/>
                </a:cubicBezTo>
                <a:cubicBezTo>
                  <a:pt x="654" y="21600"/>
                  <a:pt x="327" y="21592"/>
                  <a:pt x="0" y="21577"/>
                </a:cubicBezTo>
                <a:lnTo>
                  <a:pt x="982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2078" name="Arc 30"/>
          <p:cNvSpPr>
            <a:spLocks/>
          </p:cNvSpPr>
          <p:nvPr/>
        </p:nvSpPr>
        <p:spPr bwMode="auto">
          <a:xfrm>
            <a:off x="2663825" y="2971800"/>
            <a:ext cx="828675" cy="425450"/>
          </a:xfrm>
          <a:custGeom>
            <a:avLst/>
            <a:gdLst>
              <a:gd name="G0" fmla="+- 0 0 0"/>
              <a:gd name="G1" fmla="+- 7569 0 0"/>
              <a:gd name="G2" fmla="+- 21600 0 0"/>
              <a:gd name="T0" fmla="*/ 20230 w 21600"/>
              <a:gd name="T1" fmla="*/ 0 h 11097"/>
              <a:gd name="T2" fmla="*/ 21310 w 21600"/>
              <a:gd name="T3" fmla="*/ 11097 h 11097"/>
              <a:gd name="T4" fmla="*/ 0 w 21600"/>
              <a:gd name="T5" fmla="*/ 7569 h 1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1097" fill="none" extrusionOk="0">
                <a:moveTo>
                  <a:pt x="20230" y="-1"/>
                </a:moveTo>
                <a:cubicBezTo>
                  <a:pt x="21136" y="2420"/>
                  <a:pt x="21600" y="4984"/>
                  <a:pt x="21600" y="7569"/>
                </a:cubicBezTo>
                <a:cubicBezTo>
                  <a:pt x="21600" y="8750"/>
                  <a:pt x="21502" y="9930"/>
                  <a:pt x="21309" y="11096"/>
                </a:cubicBezTo>
              </a:path>
              <a:path w="21600" h="11097" stroke="0" extrusionOk="0">
                <a:moveTo>
                  <a:pt x="20230" y="-1"/>
                </a:moveTo>
                <a:cubicBezTo>
                  <a:pt x="21136" y="2420"/>
                  <a:pt x="21600" y="4984"/>
                  <a:pt x="21600" y="7569"/>
                </a:cubicBezTo>
                <a:cubicBezTo>
                  <a:pt x="21600" y="8750"/>
                  <a:pt x="21502" y="9930"/>
                  <a:pt x="21309" y="11096"/>
                </a:cubicBezTo>
                <a:lnTo>
                  <a:pt x="0" y="756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2079" name="Arc 31"/>
          <p:cNvSpPr>
            <a:spLocks/>
          </p:cNvSpPr>
          <p:nvPr/>
        </p:nvSpPr>
        <p:spPr bwMode="auto">
          <a:xfrm>
            <a:off x="4227513" y="3646488"/>
            <a:ext cx="381000" cy="828675"/>
          </a:xfrm>
          <a:custGeom>
            <a:avLst/>
            <a:gdLst>
              <a:gd name="G0" fmla="+- 9932 0 0"/>
              <a:gd name="G1" fmla="+- 21573 0 0"/>
              <a:gd name="G2" fmla="+- 21600 0 0"/>
              <a:gd name="T0" fmla="*/ 0 w 9932"/>
              <a:gd name="T1" fmla="*/ 2392 h 21573"/>
              <a:gd name="T2" fmla="*/ 8855 w 9932"/>
              <a:gd name="T3" fmla="*/ 0 h 21573"/>
              <a:gd name="T4" fmla="*/ 9932 w 9932"/>
              <a:gd name="T5" fmla="*/ 21573 h 2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32" h="21573" fill="none" extrusionOk="0">
                <a:moveTo>
                  <a:pt x="-1" y="2391"/>
                </a:moveTo>
                <a:cubicBezTo>
                  <a:pt x="2746" y="969"/>
                  <a:pt x="5766" y="154"/>
                  <a:pt x="8854" y="-1"/>
                </a:cubicBezTo>
              </a:path>
              <a:path w="9932" h="21573" stroke="0" extrusionOk="0">
                <a:moveTo>
                  <a:pt x="-1" y="2391"/>
                </a:moveTo>
                <a:cubicBezTo>
                  <a:pt x="2746" y="969"/>
                  <a:pt x="5766" y="154"/>
                  <a:pt x="8854" y="-1"/>
                </a:cubicBezTo>
                <a:lnTo>
                  <a:pt x="9932" y="21573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4498975" y="2827338"/>
            <a:ext cx="43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sym typeface="Symbol" pitchFamily="18" charset="2"/>
              </a:rPr>
              <a:t></a:t>
            </a:r>
            <a:r>
              <a:rPr lang="hr-HR"/>
              <a:t> </a:t>
            </a:r>
          </a:p>
        </p:txBody>
      </p:sp>
      <p:sp>
        <p:nvSpPr>
          <p:cNvPr id="2081" name="Rectangle 33"/>
          <p:cNvSpPr>
            <a:spLocks noChangeArrowheads="1"/>
          </p:cNvSpPr>
          <p:nvPr/>
        </p:nvSpPr>
        <p:spPr bwMode="auto">
          <a:xfrm>
            <a:off x="3059113" y="2954338"/>
            <a:ext cx="46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 dirty="0">
                <a:sym typeface="Symbol" pitchFamily="18" charset="2"/>
              </a:rPr>
              <a:t></a:t>
            </a:r>
            <a:r>
              <a:rPr lang="hr-HR" sz="2400" dirty="0"/>
              <a:t> </a:t>
            </a:r>
          </a:p>
        </p:txBody>
      </p:sp>
      <p:sp>
        <p:nvSpPr>
          <p:cNvPr id="2082" name="Rectangle 34"/>
          <p:cNvSpPr>
            <a:spLocks noChangeArrowheads="1"/>
          </p:cNvSpPr>
          <p:nvPr/>
        </p:nvSpPr>
        <p:spPr bwMode="auto">
          <a:xfrm>
            <a:off x="4211638" y="3573463"/>
            <a:ext cx="43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sym typeface="Symbol" pitchFamily="18" charset="2"/>
              </a:rPr>
              <a:t></a:t>
            </a:r>
            <a:r>
              <a:rPr lang="hr-HR"/>
              <a:t> </a:t>
            </a:r>
          </a:p>
        </p:txBody>
      </p:sp>
      <p:sp>
        <p:nvSpPr>
          <p:cNvPr id="2083" name="Rectangle 35"/>
          <p:cNvSpPr>
            <a:spLocks noChangeArrowheads="1"/>
          </p:cNvSpPr>
          <p:nvPr/>
        </p:nvSpPr>
        <p:spPr bwMode="auto">
          <a:xfrm>
            <a:off x="3563938" y="1730375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l</a:t>
            </a:r>
            <a:r>
              <a:rPr lang="hr-HR" sz="2400"/>
              <a:t> </a:t>
            </a:r>
          </a:p>
        </p:txBody>
      </p:sp>
      <p:sp>
        <p:nvSpPr>
          <p:cNvPr id="2084" name="Rectangle 36"/>
          <p:cNvSpPr>
            <a:spLocks noChangeArrowheads="1"/>
          </p:cNvSpPr>
          <p:nvPr/>
        </p:nvSpPr>
        <p:spPr bwMode="auto">
          <a:xfrm>
            <a:off x="5722938" y="2520950"/>
            <a:ext cx="43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h</a:t>
            </a:r>
            <a:endParaRPr lang="hr-HR" sz="2400"/>
          </a:p>
        </p:txBody>
      </p:sp>
      <p:graphicFrame>
        <p:nvGraphicFramePr>
          <p:cNvPr id="2105" name="Object 57"/>
          <p:cNvGraphicFramePr>
            <a:graphicFrameLocks noChangeAspect="1"/>
          </p:cNvGraphicFramePr>
          <p:nvPr/>
        </p:nvGraphicFramePr>
        <p:xfrm>
          <a:off x="4572000" y="3862388"/>
          <a:ext cx="328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9" imgW="203040" imgH="266400" progId="Equation.3">
                  <p:embed/>
                </p:oleObj>
              </mc:Choice>
              <mc:Fallback>
                <p:oleObj name="Equation" r:id="rId9" imgW="203040" imgH="266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62388"/>
                        <a:ext cx="3286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4" name="Object 66"/>
          <p:cNvGraphicFramePr>
            <a:graphicFrameLocks noChangeAspect="1"/>
          </p:cNvGraphicFramePr>
          <p:nvPr/>
        </p:nvGraphicFramePr>
        <p:xfrm>
          <a:off x="2124075" y="5330825"/>
          <a:ext cx="13684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11" imgW="634680" imgH="368280" progId="Equation.3">
                  <p:embed/>
                </p:oleObj>
              </mc:Choice>
              <mc:Fallback>
                <p:oleObj name="Equation" r:id="rId11" imgW="634680" imgH="3682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330825"/>
                        <a:ext cx="1368425" cy="795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6" name="Rectangle 68"/>
          <p:cNvSpPr>
            <a:spLocks noChangeArrowheads="1"/>
          </p:cNvSpPr>
          <p:nvPr/>
        </p:nvSpPr>
        <p:spPr bwMode="auto">
          <a:xfrm>
            <a:off x="1547813" y="5514975"/>
            <a:ext cx="484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ym typeface="Symbol" pitchFamily="18" charset="2"/>
              </a:rPr>
              <a:t></a:t>
            </a:r>
          </a:p>
        </p:txBody>
      </p:sp>
      <p:sp>
        <p:nvSpPr>
          <p:cNvPr id="2119" name="Rectangle 71"/>
          <p:cNvSpPr>
            <a:spLocks noChangeArrowheads="1"/>
          </p:cNvSpPr>
          <p:nvPr/>
        </p:nvSpPr>
        <p:spPr bwMode="auto">
          <a:xfrm>
            <a:off x="5743575" y="549275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ym typeface="Symbol" pitchFamily="18" charset="2"/>
              </a:rPr>
              <a:t></a:t>
            </a:r>
          </a:p>
        </p:txBody>
      </p:sp>
      <p:graphicFrame>
        <p:nvGraphicFramePr>
          <p:cNvPr id="2122" name="Object 74"/>
          <p:cNvGraphicFramePr>
            <a:graphicFrameLocks noChangeAspect="1"/>
          </p:cNvGraphicFramePr>
          <p:nvPr/>
        </p:nvGraphicFramePr>
        <p:xfrm>
          <a:off x="6300788" y="5229225"/>
          <a:ext cx="230346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13" imgW="1066680" imgH="419040" progId="Equation.3">
                  <p:embed/>
                </p:oleObj>
              </mc:Choice>
              <mc:Fallback>
                <p:oleObj name="Equation" r:id="rId13" imgW="1066680" imgH="419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229225"/>
                        <a:ext cx="2303462" cy="9048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7" name="Object 79"/>
          <p:cNvGraphicFramePr>
            <a:graphicFrameLocks noChangeAspect="1"/>
          </p:cNvGraphicFramePr>
          <p:nvPr/>
        </p:nvGraphicFramePr>
        <p:xfrm>
          <a:off x="1135063" y="5373688"/>
          <a:ext cx="30321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15" imgW="139680" imgH="368280" progId="Equation.3">
                  <p:embed/>
                </p:oleObj>
              </mc:Choice>
              <mc:Fallback>
                <p:oleObj name="Equation" r:id="rId15" imgW="139680" imgH="3682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5373688"/>
                        <a:ext cx="303212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" name="Line 81"/>
          <p:cNvSpPr>
            <a:spLocks noChangeShapeType="1"/>
          </p:cNvSpPr>
          <p:nvPr/>
        </p:nvSpPr>
        <p:spPr bwMode="auto">
          <a:xfrm>
            <a:off x="4572001" y="2349501"/>
            <a:ext cx="785818" cy="18653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2130" name="Line 82"/>
          <p:cNvSpPr>
            <a:spLocks noChangeShapeType="1"/>
          </p:cNvSpPr>
          <p:nvPr/>
        </p:nvSpPr>
        <p:spPr bwMode="auto">
          <a:xfrm flipH="1">
            <a:off x="3714744" y="2349500"/>
            <a:ext cx="865194" cy="3651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graphicFrame>
        <p:nvGraphicFramePr>
          <p:cNvPr id="2135" name="Object 8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779838" y="5302250"/>
          <a:ext cx="8636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17" imgW="380880" imgH="444240" progId="Equation.3">
                  <p:embed/>
                </p:oleObj>
              </mc:Choice>
              <mc:Fallback>
                <p:oleObj name="Equation" r:id="rId17" imgW="380880" imgH="4442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302250"/>
                        <a:ext cx="8636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7" name="Object 89"/>
          <p:cNvGraphicFramePr>
            <a:graphicFrameLocks noChangeAspect="1"/>
          </p:cNvGraphicFramePr>
          <p:nvPr/>
        </p:nvGraphicFramePr>
        <p:xfrm>
          <a:off x="4560888" y="5262563"/>
          <a:ext cx="11525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19" imgW="558720" imgH="419040" progId="Equation.3">
                  <p:embed/>
                </p:oleObj>
              </mc:Choice>
              <mc:Fallback>
                <p:oleObj name="Equation" r:id="rId19" imgW="558720" imgH="419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88" y="5262563"/>
                        <a:ext cx="11525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 animBg="1"/>
      <p:bldP spid="2065" grpId="0" animBg="1"/>
      <p:bldP spid="2066" grpId="0" animBg="1"/>
      <p:bldP spid="2067" grpId="0" animBg="1"/>
      <p:bldP spid="2069" grpId="0" animBg="1"/>
      <p:bldP spid="2070" grpId="0" animBg="1"/>
      <p:bldP spid="2071" grpId="0" animBg="1"/>
      <p:bldP spid="2073" grpId="0" animBg="1"/>
      <p:bldP spid="2075" grpId="0" animBg="1"/>
      <p:bldP spid="2077" grpId="0" animBg="1"/>
      <p:bldP spid="2078" grpId="0" animBg="1"/>
      <p:bldP spid="2079" grpId="0" animBg="1"/>
      <p:bldP spid="2080" grpId="0"/>
      <p:bldP spid="2081" grpId="0"/>
      <p:bldP spid="2082" grpId="0"/>
      <p:bldP spid="2083" grpId="0"/>
      <p:bldP spid="2084" grpId="0"/>
      <p:bldP spid="2116" grpId="0"/>
      <p:bldP spid="2119" grpId="0"/>
      <p:bldP spid="2129" grpId="0" animBg="1"/>
      <p:bldP spid="21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50825" y="131763"/>
            <a:ext cx="84883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>
              <a:tabLst>
                <a:tab pos="1104900" algn="l"/>
                <a:tab pos="1371600" algn="l"/>
                <a:tab pos="1724025" algn="l"/>
              </a:tabLst>
            </a:pPr>
            <a:r>
              <a:rPr lang="hr-HR" sz="2400" b="1"/>
              <a:t>Primjer 1: </a:t>
            </a:r>
            <a:r>
              <a:rPr lang="hr-HR" sz="2400"/>
              <a:t>S vrha kosine duge 10 m i visoke 2 m počne kliziti </a:t>
            </a:r>
          </a:p>
          <a:p>
            <a:pPr algn="just">
              <a:tabLst>
                <a:tab pos="1104900" algn="l"/>
                <a:tab pos="1371600" algn="l"/>
                <a:tab pos="1724025" algn="l"/>
              </a:tabLst>
            </a:pPr>
            <a:r>
              <a:rPr lang="hr-HR" sz="2400"/>
              <a:t>tijelo.</a:t>
            </a:r>
            <a:r>
              <a:rPr lang="hr-HR"/>
              <a:t> 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50825" y="852488"/>
            <a:ext cx="71231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indent="-342900">
              <a:buFontTx/>
              <a:buAutoNum type="alphaLcParenR"/>
              <a:tabLst>
                <a:tab pos="457200" algn="l"/>
                <a:tab pos="1104900" algn="l"/>
                <a:tab pos="1371600" algn="l"/>
                <a:tab pos="1724025" algn="l"/>
              </a:tabLst>
            </a:pPr>
            <a:r>
              <a:rPr lang="hr-HR" sz="2400"/>
              <a:t>Za koje će vrijeme tijelo stići u podnožje kosine? </a:t>
            </a:r>
          </a:p>
          <a:p>
            <a:pPr marL="342900" indent="-342900">
              <a:buFontTx/>
              <a:buAutoNum type="alphaLcParenR"/>
              <a:tabLst>
                <a:tab pos="457200" algn="l"/>
                <a:tab pos="1104900" algn="l"/>
                <a:tab pos="1371600" algn="l"/>
                <a:tab pos="1724025" algn="l"/>
              </a:tabLst>
            </a:pPr>
            <a:r>
              <a:rPr lang="hr-HR" sz="2400"/>
              <a:t>Kolika će mu tada biti brzina? 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250825" y="1747838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/>
              <a:t>Rješenje:</a:t>
            </a: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395288" y="2997200"/>
            <a:ext cx="1584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23850" y="3024188"/>
            <a:ext cx="112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104900" algn="l"/>
                <a:tab pos="1371600" algn="l"/>
                <a:tab pos="1724025" algn="l"/>
              </a:tabLst>
            </a:pPr>
            <a:r>
              <a:rPr lang="hr-HR" sz="2400">
                <a:latin typeface="Times New Roman" pitchFamily="18" charset="0"/>
                <a:cs typeface="Times New Roman" pitchFamily="18" charset="0"/>
              </a:rPr>
              <a:t>a) </a:t>
            </a:r>
            <a:r>
              <a:rPr lang="hr-HR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 = ?</a:t>
            </a:r>
            <a:r>
              <a:rPr lang="hr-HR" sz="2400"/>
              <a:t> </a:t>
            </a:r>
          </a:p>
        </p:txBody>
      </p:sp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323850" y="3605213"/>
          <a:ext cx="12954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710891" imgH="418918" progId="Equation.3">
                  <p:embed/>
                </p:oleObj>
              </mc:Choice>
              <mc:Fallback>
                <p:oleObj name="Equation" r:id="rId3" imgW="710891" imgH="418918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605213"/>
                        <a:ext cx="1295400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395288" y="4437063"/>
          <a:ext cx="93662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5" imgW="520474" imgH="444307" progId="Equation.3">
                  <p:embed/>
                </p:oleObj>
              </mc:Choice>
              <mc:Fallback>
                <p:oleObj name="Equation" r:id="rId5" imgW="520474" imgH="444307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437063"/>
                        <a:ext cx="936625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395288" y="5300663"/>
            <a:ext cx="847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a = ?</a:t>
            </a: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323850" y="5876925"/>
            <a:ext cx="130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ma = F</a:t>
            </a:r>
            <a:r>
              <a:rPr lang="hr-HR" sz="2400" i="1" baseline="-25000">
                <a:latin typeface="Times New Roman" pitchFamily="18" charset="0"/>
              </a:rPr>
              <a:t>g1</a:t>
            </a:r>
            <a:endParaRPr lang="hr-HR" sz="2400" i="1">
              <a:latin typeface="Times New Roman" pitchFamily="18" charset="0"/>
            </a:endParaRPr>
          </a:p>
        </p:txBody>
      </p:sp>
      <p:graphicFrame>
        <p:nvGraphicFramePr>
          <p:cNvPr id="19478" name="Object 22"/>
          <p:cNvGraphicFramePr>
            <a:graphicFrameLocks noChangeAspect="1"/>
          </p:cNvGraphicFramePr>
          <p:nvPr/>
        </p:nvGraphicFramePr>
        <p:xfrm>
          <a:off x="3348038" y="2997200"/>
          <a:ext cx="1295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7" imgW="660240" imgH="368280" progId="Equation.3">
                  <p:embed/>
                </p:oleObj>
              </mc:Choice>
              <mc:Fallback>
                <p:oleObj name="Equation" r:id="rId7" imgW="660240" imgH="368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997200"/>
                        <a:ext cx="1295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1" name="Object 25"/>
          <p:cNvGraphicFramePr>
            <a:graphicFrameLocks noChangeAspect="1"/>
          </p:cNvGraphicFramePr>
          <p:nvPr/>
        </p:nvGraphicFramePr>
        <p:xfrm>
          <a:off x="1549400" y="5724525"/>
          <a:ext cx="86201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9" imgW="419040" imgH="368280" progId="Equation.3">
                  <p:embed/>
                </p:oleObj>
              </mc:Choice>
              <mc:Fallback>
                <p:oleObj name="Equation" r:id="rId9" imgW="419040" imgH="368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5724525"/>
                        <a:ext cx="862013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5" name="Object 29"/>
          <p:cNvGraphicFramePr>
            <a:graphicFrameLocks noChangeAspect="1"/>
          </p:cNvGraphicFramePr>
          <p:nvPr/>
        </p:nvGraphicFramePr>
        <p:xfrm>
          <a:off x="3924300" y="3789363"/>
          <a:ext cx="4460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11" imgW="253800" imgH="368280" progId="Equation.3">
                  <p:embed/>
                </p:oleObj>
              </mc:Choice>
              <mc:Fallback>
                <p:oleObj name="Equation" r:id="rId11" imgW="253800" imgH="3682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789363"/>
                        <a:ext cx="4460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3348038" y="3933825"/>
            <a:ext cx="619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a =</a:t>
            </a:r>
          </a:p>
        </p:txBody>
      </p:sp>
      <p:graphicFrame>
        <p:nvGraphicFramePr>
          <p:cNvPr id="19492" name="Object 36"/>
          <p:cNvGraphicFramePr>
            <a:graphicFrameLocks noChangeAspect="1"/>
          </p:cNvGraphicFramePr>
          <p:nvPr/>
        </p:nvGraphicFramePr>
        <p:xfrm>
          <a:off x="3419475" y="4508500"/>
          <a:ext cx="10318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13" imgW="558720" imgH="583920" progId="Equation.3">
                  <p:embed/>
                </p:oleObj>
              </mc:Choice>
              <mc:Fallback>
                <p:oleObj name="Equation" r:id="rId13" imgW="558720" imgH="5839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508500"/>
                        <a:ext cx="10318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3203575" y="5924550"/>
            <a:ext cx="55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t =</a:t>
            </a:r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6376988" y="5805488"/>
            <a:ext cx="1508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, t = </a:t>
            </a:r>
            <a:r>
              <a:rPr lang="hr-HR" sz="2400">
                <a:latin typeface="Times New Roman" pitchFamily="18" charset="0"/>
              </a:rPr>
              <a:t>3,19 s</a:t>
            </a:r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5435600" y="2636838"/>
            <a:ext cx="1192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104900" algn="l"/>
                <a:tab pos="1371600" algn="l"/>
                <a:tab pos="1724025" algn="l"/>
              </a:tabLst>
            </a:pPr>
            <a:r>
              <a:rPr lang="hr-HR" sz="2400">
                <a:latin typeface="Times New Roman" pitchFamily="18" charset="0"/>
              </a:rPr>
              <a:t>b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 = ?</a:t>
            </a:r>
            <a:r>
              <a:rPr lang="hr-HR" sz="2400"/>
              <a:t> </a:t>
            </a:r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5364163" y="3241675"/>
            <a:ext cx="233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104900" algn="l"/>
                <a:tab pos="1371600" algn="l"/>
                <a:tab pos="1724025" algn="l"/>
              </a:tabLst>
            </a:pPr>
            <a:r>
              <a:rPr lang="hr-HR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30000">
                <a:latin typeface="Times New Roman" pitchFamily="18" charset="0"/>
              </a:rPr>
              <a:t>2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hr-HR" sz="2400" i="1">
                <a:latin typeface="Times New Roman" pitchFamily="18" charset="0"/>
              </a:rPr>
              <a:t>2as = 2al =</a:t>
            </a:r>
            <a:r>
              <a:rPr lang="hr-HR" sz="2400"/>
              <a:t> </a:t>
            </a:r>
          </a:p>
        </p:txBody>
      </p:sp>
      <p:graphicFrame>
        <p:nvGraphicFramePr>
          <p:cNvPr id="19498" name="Object 42"/>
          <p:cNvGraphicFramePr>
            <a:graphicFrameLocks noChangeAspect="1"/>
          </p:cNvGraphicFramePr>
          <p:nvPr/>
        </p:nvGraphicFramePr>
        <p:xfrm>
          <a:off x="7596188" y="3089275"/>
          <a:ext cx="863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15" imgW="431640" imgH="368280" progId="Equation.3">
                  <p:embed/>
                </p:oleObj>
              </mc:Choice>
              <mc:Fallback>
                <p:oleObj name="Equation" r:id="rId15" imgW="431640" imgH="3682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3089275"/>
                        <a:ext cx="863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9" name="Object 43"/>
          <p:cNvGraphicFramePr>
            <a:graphicFrameLocks noChangeAspect="1"/>
          </p:cNvGraphicFramePr>
          <p:nvPr/>
        </p:nvGraphicFramePr>
        <p:xfrm>
          <a:off x="5508625" y="3903663"/>
          <a:ext cx="11525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17" imgW="571320" imgH="241200" progId="Equation.3">
                  <p:embed/>
                </p:oleObj>
              </mc:Choice>
              <mc:Fallback>
                <p:oleObj name="Equation" r:id="rId17" imgW="57132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903663"/>
                        <a:ext cx="115252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0" name="Object 44"/>
          <p:cNvGraphicFramePr>
            <a:graphicFrameLocks noChangeAspect="1"/>
          </p:cNvGraphicFramePr>
          <p:nvPr/>
        </p:nvGraphicFramePr>
        <p:xfrm>
          <a:off x="6659563" y="3873500"/>
          <a:ext cx="223361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19" imgW="1218960" imgH="253800" progId="Equation.3">
                  <p:embed/>
                </p:oleObj>
              </mc:Choice>
              <mc:Fallback>
                <p:oleObj name="Equation" r:id="rId19" imgW="1218960" imgH="253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3873500"/>
                        <a:ext cx="2233612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1" name="Rectangle 45"/>
          <p:cNvSpPr>
            <a:spLocks noChangeArrowheads="1"/>
          </p:cNvSpPr>
          <p:nvPr/>
        </p:nvSpPr>
        <p:spPr bwMode="auto">
          <a:xfrm>
            <a:off x="5435600" y="4581525"/>
            <a:ext cx="199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104900" algn="l"/>
                <a:tab pos="1371600" algn="l"/>
                <a:tab pos="1724025" algn="l"/>
              </a:tabLst>
            </a:pPr>
            <a:r>
              <a:rPr lang="hr-HR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6,26 m s</a:t>
            </a:r>
            <a:r>
              <a:rPr lang="hr-HR" sz="2400" baseline="30000">
                <a:latin typeface="Times New Roman" pitchFamily="18" charset="0"/>
              </a:rPr>
              <a:t>-1</a:t>
            </a:r>
            <a:r>
              <a:rPr lang="hr-HR" sz="2400"/>
              <a:t> </a:t>
            </a:r>
          </a:p>
        </p:txBody>
      </p:sp>
      <p:sp>
        <p:nvSpPr>
          <p:cNvPr id="19502" name="Rectangle 46"/>
          <p:cNvSpPr>
            <a:spLocks noChangeArrowheads="1"/>
          </p:cNvSpPr>
          <p:nvPr/>
        </p:nvSpPr>
        <p:spPr bwMode="auto">
          <a:xfrm>
            <a:off x="323850" y="2205038"/>
            <a:ext cx="165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s</a:t>
            </a:r>
            <a:r>
              <a:rPr lang="hr-HR" sz="2400">
                <a:latin typeface="Times New Roman" pitchFamily="18" charset="0"/>
              </a:rPr>
              <a:t> = </a:t>
            </a:r>
            <a:r>
              <a:rPr lang="hr-HR" sz="2400" i="1">
                <a:latin typeface="Times New Roman" pitchFamily="18" charset="0"/>
              </a:rPr>
              <a:t>l </a:t>
            </a:r>
            <a:r>
              <a:rPr lang="hr-HR" sz="2400">
                <a:latin typeface="Times New Roman" pitchFamily="18" charset="0"/>
              </a:rPr>
              <a:t>= 10 m</a:t>
            </a:r>
          </a:p>
        </p:txBody>
      </p:sp>
      <p:sp>
        <p:nvSpPr>
          <p:cNvPr id="19503" name="Rectangle 47"/>
          <p:cNvSpPr>
            <a:spLocks noChangeArrowheads="1"/>
          </p:cNvSpPr>
          <p:nvPr/>
        </p:nvSpPr>
        <p:spPr bwMode="auto">
          <a:xfrm>
            <a:off x="323850" y="2540000"/>
            <a:ext cx="1125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h </a:t>
            </a:r>
            <a:r>
              <a:rPr lang="hr-HR" sz="2400">
                <a:latin typeface="Times New Roman" pitchFamily="18" charset="0"/>
              </a:rPr>
              <a:t>= 2 m</a:t>
            </a:r>
          </a:p>
        </p:txBody>
      </p:sp>
      <p:graphicFrame>
        <p:nvGraphicFramePr>
          <p:cNvPr id="19505" name="Object 49"/>
          <p:cNvGraphicFramePr>
            <a:graphicFrameLocks noChangeAspect="1"/>
          </p:cNvGraphicFramePr>
          <p:nvPr/>
        </p:nvGraphicFramePr>
        <p:xfrm>
          <a:off x="3708400" y="5661025"/>
          <a:ext cx="26638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21" imgW="1447560" imgH="469800" progId="Equation.3">
                  <p:embed/>
                </p:oleObj>
              </mc:Choice>
              <mc:Fallback>
                <p:oleObj name="Equation" r:id="rId21" imgW="1447560" imgH="469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661025"/>
                        <a:ext cx="266382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19463" grpId="0"/>
      <p:bldP spid="19464" grpId="0" animBg="1"/>
      <p:bldP spid="19466" grpId="0"/>
      <p:bldP spid="19471" grpId="0"/>
      <p:bldP spid="19476" grpId="0"/>
      <p:bldP spid="19486" grpId="0"/>
      <p:bldP spid="19494" grpId="0"/>
      <p:bldP spid="19495" grpId="0"/>
      <p:bldP spid="19496" grpId="0"/>
      <p:bldP spid="19497" grpId="0"/>
      <p:bldP spid="19501" grpId="0"/>
      <p:bldP spid="19502" grpId="0"/>
      <p:bldP spid="195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50825" y="187325"/>
            <a:ext cx="790453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/>
              <a:t>Primjer 2:</a:t>
            </a:r>
            <a:r>
              <a:rPr lang="hr-HR" sz="2400"/>
              <a:t> Tijelo mase </a:t>
            </a:r>
            <a:r>
              <a:rPr lang="hr-HR" sz="2400" i="1"/>
              <a:t>m </a:t>
            </a:r>
            <a:r>
              <a:rPr lang="hr-HR" sz="2400"/>
              <a:t>leži na kosini. Kolika je komponenta </a:t>
            </a:r>
          </a:p>
          <a:p>
            <a:r>
              <a:rPr lang="hr-HR" sz="2400"/>
              <a:t>sile teže paralelna kosini i komponenta okomita na kosinu ako </a:t>
            </a:r>
          </a:p>
          <a:p>
            <a:r>
              <a:rPr lang="hr-HR" sz="2400"/>
              <a:t>je nagibni kut kosine: a) 30</a:t>
            </a:r>
            <a:r>
              <a:rPr lang="hr-HR" sz="2400" baseline="30000"/>
              <a:t>o</a:t>
            </a:r>
            <a:r>
              <a:rPr lang="hr-HR" sz="2400"/>
              <a:t>, b) 60</a:t>
            </a:r>
            <a:r>
              <a:rPr lang="hr-HR" sz="2400" baseline="30000"/>
              <a:t>o</a:t>
            </a:r>
            <a:r>
              <a:rPr lang="hr-HR" sz="2400"/>
              <a:t>, c) 45</a:t>
            </a:r>
            <a:r>
              <a:rPr lang="hr-HR" sz="2400" baseline="30000"/>
              <a:t>o</a:t>
            </a:r>
            <a:r>
              <a:rPr lang="hr-HR" sz="2400"/>
              <a:t>?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250825" y="1389063"/>
            <a:ext cx="13548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/>
              <a:t>Rješenje:</a:t>
            </a:r>
            <a:endParaRPr lang="hr-HR" sz="2400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250825" y="1819275"/>
            <a:ext cx="163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a)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  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30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o</a:t>
            </a:r>
            <a:r>
              <a:rPr lang="hr-HR"/>
              <a:t> </a:t>
            </a:r>
          </a:p>
        </p:txBody>
      </p:sp>
      <p:sp>
        <p:nvSpPr>
          <p:cNvPr id="12314" name="Arc 26"/>
          <p:cNvSpPr>
            <a:spLocks/>
          </p:cNvSpPr>
          <p:nvPr/>
        </p:nvSpPr>
        <p:spPr bwMode="auto">
          <a:xfrm>
            <a:off x="1468438" y="3573463"/>
            <a:ext cx="473075" cy="911225"/>
          </a:xfrm>
          <a:custGeom>
            <a:avLst/>
            <a:gdLst>
              <a:gd name="G0" fmla="+- 10221 0 0"/>
              <a:gd name="G1" fmla="+- 21600 0 0"/>
              <a:gd name="G2" fmla="+- 21600 0 0"/>
              <a:gd name="T0" fmla="*/ 0 w 10933"/>
              <a:gd name="T1" fmla="*/ 2571 h 21600"/>
              <a:gd name="T2" fmla="*/ 10933 w 10933"/>
              <a:gd name="T3" fmla="*/ 12 h 21600"/>
              <a:gd name="T4" fmla="*/ 10221 w 1093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933" h="21600" fill="none" extrusionOk="0">
                <a:moveTo>
                  <a:pt x="0" y="2571"/>
                </a:moveTo>
                <a:cubicBezTo>
                  <a:pt x="3142" y="883"/>
                  <a:pt x="6653" y="-1"/>
                  <a:pt x="10221" y="0"/>
                </a:cubicBezTo>
                <a:cubicBezTo>
                  <a:pt x="10458" y="0"/>
                  <a:pt x="10695" y="3"/>
                  <a:pt x="10933" y="11"/>
                </a:cubicBezTo>
              </a:path>
              <a:path w="10933" h="21600" stroke="0" extrusionOk="0">
                <a:moveTo>
                  <a:pt x="0" y="2571"/>
                </a:moveTo>
                <a:cubicBezTo>
                  <a:pt x="3142" y="883"/>
                  <a:pt x="6653" y="-1"/>
                  <a:pt x="10221" y="0"/>
                </a:cubicBezTo>
                <a:cubicBezTo>
                  <a:pt x="10458" y="0"/>
                  <a:pt x="10695" y="3"/>
                  <a:pt x="10933" y="11"/>
                </a:cubicBezTo>
                <a:lnTo>
                  <a:pt x="10221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1476375" y="3573463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  <a:sym typeface="Symbol" pitchFamily="18" charset="2"/>
              </a:rPr>
              <a:t>30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o</a:t>
            </a: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rot="12489921" flipH="1">
            <a:off x="3279775" y="3987800"/>
            <a:ext cx="863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rot="12489921" flipH="1">
            <a:off x="4500563" y="256540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 rot="12489921" flipH="1">
            <a:off x="3684588" y="2360613"/>
            <a:ext cx="865187" cy="172720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 rot="12489921" flipH="1">
            <a:off x="4040188" y="4403725"/>
            <a:ext cx="957262" cy="142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12324" name="Line 36"/>
          <p:cNvSpPr>
            <a:spLocks noChangeShapeType="1"/>
          </p:cNvSpPr>
          <p:nvPr/>
        </p:nvSpPr>
        <p:spPr bwMode="auto">
          <a:xfrm rot="12489921">
            <a:off x="4443413" y="2784475"/>
            <a:ext cx="935037" cy="1728788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2325" name="Line 37"/>
          <p:cNvSpPr>
            <a:spLocks noChangeShapeType="1"/>
          </p:cNvSpPr>
          <p:nvPr/>
        </p:nvSpPr>
        <p:spPr bwMode="auto">
          <a:xfrm rot="19997915" flipH="1">
            <a:off x="1133475" y="2901950"/>
            <a:ext cx="863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12327" name="Line 39"/>
          <p:cNvSpPr>
            <a:spLocks noChangeShapeType="1"/>
          </p:cNvSpPr>
          <p:nvPr/>
        </p:nvSpPr>
        <p:spPr bwMode="auto">
          <a:xfrm rot="19997915" flipH="1">
            <a:off x="1568450" y="3005138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12329" name="Line 41"/>
          <p:cNvSpPr>
            <a:spLocks noChangeShapeType="1"/>
          </p:cNvSpPr>
          <p:nvPr/>
        </p:nvSpPr>
        <p:spPr bwMode="auto">
          <a:xfrm rot="19997915" flipH="1">
            <a:off x="1522413" y="2809875"/>
            <a:ext cx="865187" cy="172720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12330" name="Line 42"/>
          <p:cNvSpPr>
            <a:spLocks noChangeShapeType="1"/>
          </p:cNvSpPr>
          <p:nvPr/>
        </p:nvSpPr>
        <p:spPr bwMode="auto">
          <a:xfrm rot="19997915" flipH="1">
            <a:off x="360363" y="3289300"/>
            <a:ext cx="863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2331" name="Line 43"/>
          <p:cNvSpPr>
            <a:spLocks noChangeShapeType="1"/>
          </p:cNvSpPr>
          <p:nvPr/>
        </p:nvSpPr>
        <p:spPr bwMode="auto">
          <a:xfrm rot="-1602085">
            <a:off x="684213" y="3213100"/>
            <a:ext cx="935037" cy="1728788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graphicFrame>
        <p:nvGraphicFramePr>
          <p:cNvPr id="12338" name="Object 50"/>
          <p:cNvGraphicFramePr>
            <a:graphicFrameLocks noChangeAspect="1"/>
          </p:cNvGraphicFramePr>
          <p:nvPr/>
        </p:nvGraphicFramePr>
        <p:xfrm>
          <a:off x="323850" y="5132388"/>
          <a:ext cx="7921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3" imgW="342720" imgH="228600" progId="Equation.3">
                  <p:embed/>
                </p:oleObj>
              </mc:Choice>
              <mc:Fallback>
                <p:oleObj name="Equation" r:id="rId3" imgW="3427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132388"/>
                        <a:ext cx="79216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9" name="Object 51"/>
          <p:cNvGraphicFramePr>
            <a:graphicFrameLocks noChangeAspect="1"/>
          </p:cNvGraphicFramePr>
          <p:nvPr/>
        </p:nvGraphicFramePr>
        <p:xfrm>
          <a:off x="1042988" y="4987925"/>
          <a:ext cx="108108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5" imgW="571320" imgH="380880" progId="Equation.3">
                  <p:embed/>
                </p:oleObj>
              </mc:Choice>
              <mc:Fallback>
                <p:oleObj name="Equation" r:id="rId5" imgW="571320" imgH="380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987925"/>
                        <a:ext cx="108108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1" name="Object 53"/>
          <p:cNvGraphicFramePr>
            <a:graphicFrameLocks noChangeAspect="1"/>
          </p:cNvGraphicFramePr>
          <p:nvPr/>
        </p:nvGraphicFramePr>
        <p:xfrm>
          <a:off x="250825" y="6053138"/>
          <a:ext cx="79216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7" imgW="355320" imgH="228600" progId="Equation.3">
                  <p:embed/>
                </p:oleObj>
              </mc:Choice>
              <mc:Fallback>
                <p:oleObj name="Equation" r:id="rId7" imgW="35532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053138"/>
                        <a:ext cx="79216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2" name="Object 54"/>
          <p:cNvGraphicFramePr>
            <a:graphicFrameLocks noChangeAspect="1"/>
          </p:cNvGraphicFramePr>
          <p:nvPr/>
        </p:nvGraphicFramePr>
        <p:xfrm>
          <a:off x="1042988" y="5838825"/>
          <a:ext cx="16573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9" imgW="914400" imgH="419040" progId="Equation.3">
                  <p:embed/>
                </p:oleObj>
              </mc:Choice>
              <mc:Fallback>
                <p:oleObj name="Equation" r:id="rId9" imgW="91440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838825"/>
                        <a:ext cx="165735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3" name="Rectangle 55"/>
          <p:cNvSpPr>
            <a:spLocks noChangeArrowheads="1"/>
          </p:cNvSpPr>
          <p:nvPr/>
        </p:nvSpPr>
        <p:spPr bwMode="auto">
          <a:xfrm>
            <a:off x="3563938" y="1773238"/>
            <a:ext cx="163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b)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  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60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o</a:t>
            </a:r>
            <a:r>
              <a:rPr lang="hr-HR"/>
              <a:t> </a:t>
            </a:r>
          </a:p>
        </p:txBody>
      </p:sp>
      <p:sp>
        <p:nvSpPr>
          <p:cNvPr id="12349" name="Rectangle 61"/>
          <p:cNvSpPr>
            <a:spLocks noChangeArrowheads="1"/>
          </p:cNvSpPr>
          <p:nvPr/>
        </p:nvSpPr>
        <p:spPr bwMode="auto">
          <a:xfrm>
            <a:off x="4356100" y="4005263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  <a:sym typeface="Symbol" pitchFamily="18" charset="2"/>
              </a:rPr>
              <a:t>60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o</a:t>
            </a:r>
          </a:p>
        </p:txBody>
      </p:sp>
      <p:sp>
        <p:nvSpPr>
          <p:cNvPr id="12350" name="Arc 62"/>
          <p:cNvSpPr>
            <a:spLocks/>
          </p:cNvSpPr>
          <p:nvPr/>
        </p:nvSpPr>
        <p:spPr bwMode="auto">
          <a:xfrm>
            <a:off x="4283075" y="3951288"/>
            <a:ext cx="668338" cy="828675"/>
          </a:xfrm>
          <a:custGeom>
            <a:avLst/>
            <a:gdLst>
              <a:gd name="G0" fmla="+- 17434 0 0"/>
              <a:gd name="G1" fmla="+- 21550 0 0"/>
              <a:gd name="G2" fmla="+- 21600 0 0"/>
              <a:gd name="T0" fmla="*/ 0 w 17434"/>
              <a:gd name="T1" fmla="*/ 8798 h 21550"/>
              <a:gd name="T2" fmla="*/ 15972 w 17434"/>
              <a:gd name="T3" fmla="*/ 0 h 21550"/>
              <a:gd name="T4" fmla="*/ 17434 w 17434"/>
              <a:gd name="T5" fmla="*/ 21550 h 2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34" h="21550" fill="none" extrusionOk="0">
                <a:moveTo>
                  <a:pt x="-1" y="8797"/>
                </a:moveTo>
                <a:cubicBezTo>
                  <a:pt x="3764" y="3651"/>
                  <a:pt x="9610" y="431"/>
                  <a:pt x="15971" y="-1"/>
                </a:cubicBezTo>
              </a:path>
              <a:path w="17434" h="21550" stroke="0" extrusionOk="0">
                <a:moveTo>
                  <a:pt x="-1" y="8797"/>
                </a:moveTo>
                <a:cubicBezTo>
                  <a:pt x="3764" y="3651"/>
                  <a:pt x="9610" y="431"/>
                  <a:pt x="15971" y="-1"/>
                </a:cubicBezTo>
                <a:lnTo>
                  <a:pt x="17434" y="2155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graphicFrame>
        <p:nvGraphicFramePr>
          <p:cNvPr id="12354" name="Object 66"/>
          <p:cNvGraphicFramePr>
            <a:graphicFrameLocks noChangeAspect="1"/>
          </p:cNvGraphicFramePr>
          <p:nvPr/>
        </p:nvGraphicFramePr>
        <p:xfrm>
          <a:off x="3132138" y="5275263"/>
          <a:ext cx="7207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11" imgW="342720" imgH="228600" progId="Equation.3">
                  <p:embed/>
                </p:oleObj>
              </mc:Choice>
              <mc:Fallback>
                <p:oleObj name="Equation" r:id="rId11" imgW="34272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275263"/>
                        <a:ext cx="7207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55" name="Object 67"/>
          <p:cNvGraphicFramePr>
            <a:graphicFrameLocks noChangeAspect="1"/>
          </p:cNvGraphicFramePr>
          <p:nvPr/>
        </p:nvGraphicFramePr>
        <p:xfrm>
          <a:off x="3852863" y="5089525"/>
          <a:ext cx="1512887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12" imgW="914400" imgH="419040" progId="Equation.3">
                  <p:embed/>
                </p:oleObj>
              </mc:Choice>
              <mc:Fallback>
                <p:oleObj name="Equation" r:id="rId12" imgW="914400" imgH="419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5089525"/>
                        <a:ext cx="1512887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56" name="Object 68"/>
          <p:cNvGraphicFramePr>
            <a:graphicFrameLocks noChangeAspect="1"/>
          </p:cNvGraphicFramePr>
          <p:nvPr/>
        </p:nvGraphicFramePr>
        <p:xfrm>
          <a:off x="3278188" y="6062663"/>
          <a:ext cx="71913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13" imgW="355320" imgH="228600" progId="Equation.3">
                  <p:embed/>
                </p:oleObj>
              </mc:Choice>
              <mc:Fallback>
                <p:oleObj name="Equation" r:id="rId13" imgW="35532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6062663"/>
                        <a:ext cx="719137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57" name="Object 69"/>
          <p:cNvGraphicFramePr>
            <a:graphicFrameLocks noChangeAspect="1"/>
          </p:cNvGraphicFramePr>
          <p:nvPr/>
        </p:nvGraphicFramePr>
        <p:xfrm>
          <a:off x="3997325" y="5876925"/>
          <a:ext cx="10810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14" imgW="571320" imgH="380880" progId="Equation.3">
                  <p:embed/>
                </p:oleObj>
              </mc:Choice>
              <mc:Fallback>
                <p:oleObj name="Equation" r:id="rId14" imgW="571320" imgH="3808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25" y="5876925"/>
                        <a:ext cx="108108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58" name="Rectangle 70"/>
          <p:cNvSpPr>
            <a:spLocks noChangeArrowheads="1"/>
          </p:cNvSpPr>
          <p:nvPr/>
        </p:nvSpPr>
        <p:spPr bwMode="auto">
          <a:xfrm>
            <a:off x="6516688" y="1700213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c)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  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45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o</a:t>
            </a:r>
            <a:r>
              <a:rPr lang="hr-HR" sz="2400">
                <a:latin typeface="Times New Roman" pitchFamily="18" charset="0"/>
              </a:rPr>
              <a:t> </a:t>
            </a:r>
          </a:p>
        </p:txBody>
      </p:sp>
      <p:sp>
        <p:nvSpPr>
          <p:cNvPr id="12364" name="Rectangle 76"/>
          <p:cNvSpPr>
            <a:spLocks noChangeArrowheads="1"/>
          </p:cNvSpPr>
          <p:nvPr/>
        </p:nvSpPr>
        <p:spPr bwMode="auto">
          <a:xfrm>
            <a:off x="6789738" y="38608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  <a:sym typeface="Symbol" pitchFamily="18" charset="2"/>
              </a:rPr>
              <a:t>45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o</a:t>
            </a:r>
          </a:p>
        </p:txBody>
      </p:sp>
      <p:sp>
        <p:nvSpPr>
          <p:cNvPr id="12382" name="Line 94"/>
          <p:cNvSpPr>
            <a:spLocks noChangeShapeType="1"/>
          </p:cNvSpPr>
          <p:nvPr/>
        </p:nvSpPr>
        <p:spPr bwMode="auto">
          <a:xfrm rot="-2694365">
            <a:off x="7092950" y="4149725"/>
            <a:ext cx="13668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2383" name="Line 95"/>
          <p:cNvSpPr>
            <a:spLocks noChangeShapeType="1"/>
          </p:cNvSpPr>
          <p:nvPr/>
        </p:nvSpPr>
        <p:spPr bwMode="auto">
          <a:xfrm rot="18905635" flipV="1">
            <a:off x="7777163" y="2498725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2384" name="Line 96"/>
          <p:cNvSpPr>
            <a:spLocks noChangeShapeType="1"/>
          </p:cNvSpPr>
          <p:nvPr/>
        </p:nvSpPr>
        <p:spPr bwMode="auto">
          <a:xfrm rot="18905635" flipV="1">
            <a:off x="6808788" y="3463925"/>
            <a:ext cx="0" cy="13684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2385" name="Line 97"/>
          <p:cNvSpPr>
            <a:spLocks noChangeShapeType="1"/>
          </p:cNvSpPr>
          <p:nvPr/>
        </p:nvSpPr>
        <p:spPr bwMode="auto">
          <a:xfrm rot="-2694365">
            <a:off x="6126163" y="3179763"/>
            <a:ext cx="13668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2387" name="Line 99"/>
          <p:cNvSpPr>
            <a:spLocks noChangeShapeType="1"/>
          </p:cNvSpPr>
          <p:nvPr/>
        </p:nvSpPr>
        <p:spPr bwMode="auto">
          <a:xfrm rot="18905635" flipH="1">
            <a:off x="6610350" y="2981325"/>
            <a:ext cx="1366838" cy="1368425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2389" name="Arc 101"/>
          <p:cNvSpPr>
            <a:spLocks/>
          </p:cNvSpPr>
          <p:nvPr/>
        </p:nvSpPr>
        <p:spPr bwMode="auto">
          <a:xfrm>
            <a:off x="6759575" y="3846513"/>
            <a:ext cx="590550" cy="828675"/>
          </a:xfrm>
          <a:custGeom>
            <a:avLst/>
            <a:gdLst>
              <a:gd name="G0" fmla="+- 15417 0 0"/>
              <a:gd name="G1" fmla="+- 21550 0 0"/>
              <a:gd name="G2" fmla="+- 21600 0 0"/>
              <a:gd name="T0" fmla="*/ 0 w 15417"/>
              <a:gd name="T1" fmla="*/ 6421 h 21550"/>
              <a:gd name="T2" fmla="*/ 13955 w 15417"/>
              <a:gd name="T3" fmla="*/ 0 h 21550"/>
              <a:gd name="T4" fmla="*/ 15417 w 15417"/>
              <a:gd name="T5" fmla="*/ 21550 h 2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17" h="21550" fill="none" extrusionOk="0">
                <a:moveTo>
                  <a:pt x="0" y="6421"/>
                </a:moveTo>
                <a:cubicBezTo>
                  <a:pt x="3707" y="2643"/>
                  <a:pt x="8673" y="357"/>
                  <a:pt x="13954" y="-1"/>
                </a:cubicBezTo>
              </a:path>
              <a:path w="15417" h="21550" stroke="0" extrusionOk="0">
                <a:moveTo>
                  <a:pt x="0" y="6421"/>
                </a:moveTo>
                <a:cubicBezTo>
                  <a:pt x="3707" y="2643"/>
                  <a:pt x="8673" y="357"/>
                  <a:pt x="13954" y="-1"/>
                </a:cubicBezTo>
                <a:lnTo>
                  <a:pt x="15417" y="2155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graphicFrame>
        <p:nvGraphicFramePr>
          <p:cNvPr id="12390" name="Object 102"/>
          <p:cNvGraphicFramePr>
            <a:graphicFrameLocks noChangeAspect="1"/>
          </p:cNvGraphicFramePr>
          <p:nvPr/>
        </p:nvGraphicFramePr>
        <p:xfrm>
          <a:off x="6083300" y="5349875"/>
          <a:ext cx="7207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15" imgW="342720" imgH="228600" progId="Equation.3">
                  <p:embed/>
                </p:oleObj>
              </mc:Choice>
              <mc:Fallback>
                <p:oleObj name="Equation" r:id="rId15" imgW="34272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5349875"/>
                        <a:ext cx="7207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" name="Object 103"/>
          <p:cNvGraphicFramePr>
            <a:graphicFrameLocks noChangeAspect="1"/>
          </p:cNvGraphicFramePr>
          <p:nvPr/>
        </p:nvGraphicFramePr>
        <p:xfrm>
          <a:off x="6732588" y="5349875"/>
          <a:ext cx="7191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16" imgW="355320" imgH="228600" progId="Equation.3">
                  <p:embed/>
                </p:oleObj>
              </mc:Choice>
              <mc:Fallback>
                <p:oleObj name="Equation" r:id="rId16" imgW="35532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5349875"/>
                        <a:ext cx="719137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" name="Object 105"/>
          <p:cNvGraphicFramePr>
            <a:graphicFrameLocks noChangeAspect="1"/>
          </p:cNvGraphicFramePr>
          <p:nvPr/>
        </p:nvGraphicFramePr>
        <p:xfrm>
          <a:off x="7524750" y="5180013"/>
          <a:ext cx="10795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17" imgW="596880" imgH="406080" progId="Equation.3">
                  <p:embed/>
                </p:oleObj>
              </mc:Choice>
              <mc:Fallback>
                <p:oleObj name="Equation" r:id="rId17" imgW="596880" imgH="4060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5180013"/>
                        <a:ext cx="107950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4" name="Arc 106"/>
          <p:cNvSpPr>
            <a:spLocks/>
          </p:cNvSpPr>
          <p:nvPr/>
        </p:nvSpPr>
        <p:spPr bwMode="auto">
          <a:xfrm>
            <a:off x="1093788" y="3689350"/>
            <a:ext cx="801687" cy="795338"/>
          </a:xfrm>
          <a:custGeom>
            <a:avLst/>
            <a:gdLst>
              <a:gd name="G0" fmla="+- 18798 0 0"/>
              <a:gd name="G1" fmla="+- 19117 0 0"/>
              <a:gd name="G2" fmla="+- 21600 0 0"/>
              <a:gd name="T0" fmla="*/ 0 w 18798"/>
              <a:gd name="T1" fmla="*/ 8477 h 19117"/>
              <a:gd name="T2" fmla="*/ 8744 w 18798"/>
              <a:gd name="T3" fmla="*/ 0 h 19117"/>
              <a:gd name="T4" fmla="*/ 18798 w 18798"/>
              <a:gd name="T5" fmla="*/ 19117 h 19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98" h="19117" fill="none" extrusionOk="0">
                <a:moveTo>
                  <a:pt x="0" y="8477"/>
                </a:moveTo>
                <a:cubicBezTo>
                  <a:pt x="2041" y="4871"/>
                  <a:pt x="5076" y="1928"/>
                  <a:pt x="8743" y="-1"/>
                </a:cubicBezTo>
              </a:path>
              <a:path w="18798" h="19117" stroke="0" extrusionOk="0">
                <a:moveTo>
                  <a:pt x="0" y="8477"/>
                </a:moveTo>
                <a:cubicBezTo>
                  <a:pt x="2041" y="4871"/>
                  <a:pt x="5076" y="1928"/>
                  <a:pt x="8743" y="-1"/>
                </a:cubicBezTo>
                <a:lnTo>
                  <a:pt x="18798" y="1911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2395" name="Rectangle 107"/>
          <p:cNvSpPr>
            <a:spLocks noChangeArrowheads="1"/>
          </p:cNvSpPr>
          <p:nvPr/>
        </p:nvSpPr>
        <p:spPr bwMode="auto">
          <a:xfrm>
            <a:off x="1116013" y="3763963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  <a:sym typeface="Symbol" pitchFamily="18" charset="2"/>
              </a:rPr>
              <a:t>30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o</a:t>
            </a:r>
          </a:p>
        </p:txBody>
      </p:sp>
      <p:sp>
        <p:nvSpPr>
          <p:cNvPr id="12396" name="Rectangle 108"/>
          <p:cNvSpPr>
            <a:spLocks noChangeArrowheads="1"/>
          </p:cNvSpPr>
          <p:nvPr/>
        </p:nvSpPr>
        <p:spPr bwMode="auto">
          <a:xfrm>
            <a:off x="827088" y="3213100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g2</a:t>
            </a:r>
            <a:endParaRPr lang="hr-HR" sz="2400" i="1"/>
          </a:p>
        </p:txBody>
      </p:sp>
      <p:sp>
        <p:nvSpPr>
          <p:cNvPr id="12397" name="Rectangle 109"/>
          <p:cNvSpPr>
            <a:spLocks noChangeArrowheads="1"/>
          </p:cNvSpPr>
          <p:nvPr/>
        </p:nvSpPr>
        <p:spPr bwMode="auto">
          <a:xfrm>
            <a:off x="1116013" y="2420938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g1</a:t>
            </a:r>
            <a:endParaRPr lang="hr-HR" sz="2400" i="1"/>
          </a:p>
        </p:txBody>
      </p:sp>
      <p:sp>
        <p:nvSpPr>
          <p:cNvPr id="12398" name="Rectangle 110"/>
          <p:cNvSpPr>
            <a:spLocks noChangeArrowheads="1"/>
          </p:cNvSpPr>
          <p:nvPr/>
        </p:nvSpPr>
        <p:spPr bwMode="auto">
          <a:xfrm>
            <a:off x="1908175" y="3860800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g</a:t>
            </a:r>
            <a:endParaRPr lang="hr-HR" sz="2400" i="1"/>
          </a:p>
        </p:txBody>
      </p:sp>
      <p:sp>
        <p:nvSpPr>
          <p:cNvPr id="12399" name="Rectangle 111"/>
          <p:cNvSpPr>
            <a:spLocks noChangeArrowheads="1"/>
          </p:cNvSpPr>
          <p:nvPr/>
        </p:nvSpPr>
        <p:spPr bwMode="auto">
          <a:xfrm>
            <a:off x="3851275" y="3259138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g1</a:t>
            </a:r>
            <a:endParaRPr lang="hr-HR" sz="2400" i="1"/>
          </a:p>
        </p:txBody>
      </p:sp>
      <p:sp>
        <p:nvSpPr>
          <p:cNvPr id="12400" name="Rectangle 112"/>
          <p:cNvSpPr>
            <a:spLocks noChangeArrowheads="1"/>
          </p:cNvSpPr>
          <p:nvPr/>
        </p:nvSpPr>
        <p:spPr bwMode="auto">
          <a:xfrm>
            <a:off x="4932363" y="3284538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g</a:t>
            </a:r>
            <a:endParaRPr lang="hr-HR" sz="2400" i="1"/>
          </a:p>
        </p:txBody>
      </p:sp>
      <p:sp>
        <p:nvSpPr>
          <p:cNvPr id="12401" name="Rectangle 113"/>
          <p:cNvSpPr>
            <a:spLocks noChangeArrowheads="1"/>
          </p:cNvSpPr>
          <p:nvPr/>
        </p:nvSpPr>
        <p:spPr bwMode="auto">
          <a:xfrm>
            <a:off x="4067175" y="4365625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g2</a:t>
            </a:r>
            <a:endParaRPr lang="hr-HR" sz="2400" i="1"/>
          </a:p>
        </p:txBody>
      </p:sp>
      <p:sp>
        <p:nvSpPr>
          <p:cNvPr id="12402" name="Rectangle 114"/>
          <p:cNvSpPr>
            <a:spLocks noChangeArrowheads="1"/>
          </p:cNvSpPr>
          <p:nvPr/>
        </p:nvSpPr>
        <p:spPr bwMode="auto">
          <a:xfrm>
            <a:off x="6300788" y="2781300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g1</a:t>
            </a:r>
            <a:endParaRPr lang="hr-HR" sz="2400" i="1"/>
          </a:p>
        </p:txBody>
      </p:sp>
      <p:sp>
        <p:nvSpPr>
          <p:cNvPr id="12403" name="Rectangle 115"/>
          <p:cNvSpPr>
            <a:spLocks noChangeArrowheads="1"/>
          </p:cNvSpPr>
          <p:nvPr/>
        </p:nvSpPr>
        <p:spPr bwMode="auto">
          <a:xfrm>
            <a:off x="7235825" y="3284538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g</a:t>
            </a:r>
            <a:endParaRPr lang="hr-HR" sz="2400" i="1"/>
          </a:p>
        </p:txBody>
      </p:sp>
      <p:sp>
        <p:nvSpPr>
          <p:cNvPr id="12404" name="Rectangle 116"/>
          <p:cNvSpPr>
            <a:spLocks noChangeArrowheads="1"/>
          </p:cNvSpPr>
          <p:nvPr/>
        </p:nvSpPr>
        <p:spPr bwMode="auto">
          <a:xfrm>
            <a:off x="6300788" y="4076700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g2</a:t>
            </a:r>
            <a:endParaRPr lang="hr-HR" sz="24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1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2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12295" grpId="0"/>
      <p:bldP spid="12314" grpId="0" animBg="1"/>
      <p:bldP spid="12317" grpId="0"/>
      <p:bldP spid="12296" grpId="0" animBg="1"/>
      <p:bldP spid="12304" grpId="0" animBg="1"/>
      <p:bldP spid="12307" grpId="0" animBg="1"/>
      <p:bldP spid="12323" grpId="0" animBg="1"/>
      <p:bldP spid="12324" grpId="0" animBg="1"/>
      <p:bldP spid="12325" grpId="0" animBg="1"/>
      <p:bldP spid="12327" grpId="0" animBg="1"/>
      <p:bldP spid="12329" grpId="0" animBg="1"/>
      <p:bldP spid="12330" grpId="0" animBg="1"/>
      <p:bldP spid="12331" grpId="0" animBg="1"/>
      <p:bldP spid="12343" grpId="0"/>
      <p:bldP spid="12349" grpId="0"/>
      <p:bldP spid="12350" grpId="0" animBg="1"/>
      <p:bldP spid="12358" grpId="0"/>
      <p:bldP spid="12364" grpId="0"/>
      <p:bldP spid="12382" grpId="0" animBg="1"/>
      <p:bldP spid="12383" grpId="0" animBg="1"/>
      <p:bldP spid="12384" grpId="0" animBg="1"/>
      <p:bldP spid="12385" grpId="0" animBg="1"/>
      <p:bldP spid="12387" grpId="0" animBg="1"/>
      <p:bldP spid="12389" grpId="0" animBg="1"/>
      <p:bldP spid="12394" grpId="0" animBg="1"/>
      <p:bldP spid="12395" grpId="0"/>
      <p:bldP spid="12396" grpId="0"/>
      <p:bldP spid="12397" grpId="0"/>
      <p:bldP spid="12398" grpId="0"/>
      <p:bldP spid="12399" grpId="0"/>
      <p:bldP spid="12400" grpId="0"/>
      <p:bldP spid="12401" grpId="0"/>
      <p:bldP spid="12402" grpId="0"/>
      <p:bldP spid="12403" grpId="0"/>
      <p:bldP spid="124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470025"/>
          </a:xfrm>
        </p:spPr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6146" name="Picture 2" descr="Slikovni rezultat za pitan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337" y="4077072"/>
            <a:ext cx="3223326" cy="171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Rješavanje zadataka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Zbirka zadataka</a:t>
            </a:r>
          </a:p>
          <a:p>
            <a:r>
              <a:rPr lang="hr-HR" dirty="0"/>
              <a:t>Str: 28.</a:t>
            </a:r>
          </a:p>
          <a:p>
            <a:r>
              <a:rPr lang="hr-HR" dirty="0"/>
              <a:t>Zadaci: 1. – 7. </a:t>
            </a:r>
          </a:p>
        </p:txBody>
      </p:sp>
    </p:spTree>
    <p:extLst>
      <p:ext uri="{BB962C8B-B14F-4D97-AF65-F5344CB8AC3E}">
        <p14:creationId xmlns:p14="http://schemas.microsoft.com/office/powerpoint/2010/main" val="239144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185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Equation</vt:lpstr>
      <vt:lpstr>Kosina</vt:lpstr>
      <vt:lpstr>Kosina</vt:lpstr>
      <vt:lpstr>PowerPoint Presentation</vt:lpstr>
      <vt:lpstr>PowerPoint Presentation</vt:lpstr>
      <vt:lpstr>Pitanja?</vt:lpstr>
      <vt:lpstr>Rješavanje zadataka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Kosina</dc:title>
  <dc:creator>Vlatko</dc:creator>
  <cp:lastModifiedBy>Vlatko</cp:lastModifiedBy>
  <cp:revision>8</cp:revision>
  <dcterms:created xsi:type="dcterms:W3CDTF">2014-12-05T08:29:32Z</dcterms:created>
  <dcterms:modified xsi:type="dcterms:W3CDTF">2021-12-05T15:47:43Z</dcterms:modified>
</cp:coreProperties>
</file>