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3C01E3-A135-4CF5-8493-FDFF507B8187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8D44-D74D-4C0D-99AC-E73F299B1D52}" type="datetimeFigureOut">
              <a:rPr lang="sr-Latn-CS" smtClean="0"/>
              <a:pPr/>
              <a:t>18.10.2021.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75E8-4FA5-4B22-B1A2-1F091087D116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Kružno gibanje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914" y="6000768"/>
            <a:ext cx="2986086" cy="542932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jednoliko kružno gibanje.</a:t>
            </a:r>
          </a:p>
          <a:p>
            <a:r>
              <a:rPr lang="hr-HR" dirty="0"/>
              <a:t>Definiraj period.</a:t>
            </a:r>
          </a:p>
          <a:p>
            <a:r>
              <a:rPr lang="hr-HR" dirty="0"/>
              <a:t>Definiraj frekvenciju.</a:t>
            </a:r>
          </a:p>
          <a:p>
            <a:r>
              <a:rPr lang="hr-HR" dirty="0"/>
              <a:t>Definiraj kutnu brzina.</a:t>
            </a:r>
          </a:p>
          <a:p>
            <a:r>
              <a:rPr lang="hr-HR" dirty="0"/>
              <a:t>Definiraj centripetalnu akceleraciju.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17.</a:t>
            </a:r>
          </a:p>
          <a:p>
            <a:r>
              <a:rPr lang="hr-HR" dirty="0"/>
              <a:t>Zadaci: 1. – 10.</a:t>
            </a:r>
          </a:p>
        </p:txBody>
      </p:sp>
    </p:spTree>
    <p:extLst>
      <p:ext uri="{BB962C8B-B14F-4D97-AF65-F5344CB8AC3E}">
        <p14:creationId xmlns:p14="http://schemas.microsoft.com/office/powerpoint/2010/main" val="402256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Jednoliko kružno gibanje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 jednolikom kružnom gibanju tijelo u jednakim vremenskim intervalima prelazi jednake dijelove kružnice.</a:t>
            </a:r>
          </a:p>
          <a:p>
            <a:r>
              <a:rPr lang="hr-HR" dirty="0"/>
              <a:t>Iznos brzine je stalan, a smjer joj se mijenja.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Jednoliko gibanje po kružnici</a:t>
            </a:r>
          </a:p>
        </p:txBody>
      </p:sp>
      <p:graphicFrame>
        <p:nvGraphicFramePr>
          <p:cNvPr id="2085" name="Object 3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4114068"/>
              </p:ext>
            </p:extLst>
          </p:nvPr>
        </p:nvGraphicFramePr>
        <p:xfrm>
          <a:off x="756493" y="4075956"/>
          <a:ext cx="863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419040" imgH="368280" progId="Equation.3">
                  <p:embed/>
                </p:oleObj>
              </mc:Choice>
              <mc:Fallback>
                <p:oleObj name="Equation" r:id="rId3" imgW="4190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93" y="4075956"/>
                        <a:ext cx="863600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" name="Object 4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608100"/>
              </p:ext>
            </p:extLst>
          </p:nvPr>
        </p:nvGraphicFramePr>
        <p:xfrm>
          <a:off x="756493" y="5012581"/>
          <a:ext cx="9366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419040" imgH="368280" progId="Equation.3">
                  <p:embed/>
                </p:oleObj>
              </mc:Choice>
              <mc:Fallback>
                <p:oleObj name="Equation" r:id="rId5" imgW="4190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93" y="5012581"/>
                        <a:ext cx="936625" cy="823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45801"/>
              </p:ext>
            </p:extLst>
          </p:nvPr>
        </p:nvGraphicFramePr>
        <p:xfrm>
          <a:off x="3275856" y="2132856"/>
          <a:ext cx="10795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495000" imgH="368280" progId="Equation.3">
                  <p:embed/>
                </p:oleObj>
              </mc:Choice>
              <mc:Fallback>
                <p:oleObj name="Equation" r:id="rId7" imgW="49500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32856"/>
                        <a:ext cx="1079500" cy="803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756493" y="3140919"/>
            <a:ext cx="31622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– </a:t>
            </a:r>
            <a:r>
              <a:rPr lang="hr-HR" sz="2400"/>
              <a:t>ophodno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/>
              <a:t>vrijeme ili </a:t>
            </a:r>
          </a:p>
          <a:p>
            <a:r>
              <a:rPr lang="hr-HR" sz="2400"/>
              <a:t>period kruženja</a:t>
            </a:r>
            <a:endParaRPr lang="hr-HR" sz="2400" i="1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30836" y="2267323"/>
            <a:ext cx="2090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Brzina kruženja</a:t>
            </a:r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1188293" y="2925019"/>
            <a:ext cx="1008063" cy="0"/>
          </a:xfrm>
          <a:prstGeom prst="line">
            <a:avLst/>
          </a:prstGeom>
          <a:noFill/>
          <a:ln w="9525">
            <a:noFill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1620093" y="422041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N – </a:t>
            </a:r>
            <a:r>
              <a:rPr lang="hr-HR" sz="2400"/>
              <a:t>broj ophoda</a:t>
            </a:r>
            <a:endParaRPr lang="hr-HR" sz="2400" i="1"/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1835993" y="5228481"/>
            <a:ext cx="1942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– </a:t>
            </a:r>
            <a:r>
              <a:rPr lang="hr-HR" sz="2400"/>
              <a:t>frekvencija</a:t>
            </a:r>
            <a:endParaRPr lang="hr-HR" sz="2400" i="1"/>
          </a:p>
        </p:txBody>
      </p:sp>
      <p:graphicFrame>
        <p:nvGraphicFramePr>
          <p:cNvPr id="2093" name="Object 4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04914169"/>
              </p:ext>
            </p:extLst>
          </p:nvPr>
        </p:nvGraphicFramePr>
        <p:xfrm>
          <a:off x="4095006" y="5085606"/>
          <a:ext cx="838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393480" imgH="368280" progId="Equation.3">
                  <p:embed/>
                </p:oleObj>
              </mc:Choice>
              <mc:Fallback>
                <p:oleObj name="Equation" r:id="rId9" imgW="39348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006" y="5085606"/>
                        <a:ext cx="838200" cy="784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7012831" y="3064719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  <a:endParaRPr lang="hr-HR" sz="2400" i="1"/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6660406" y="5203081"/>
            <a:ext cx="127635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v = 2r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 f</a:t>
            </a:r>
            <a:endParaRPr lang="hr-HR" sz="2400" i="1" dirty="0"/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4933206" y="5230069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[s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= Hz]</a:t>
            </a:r>
            <a:endParaRPr lang="hr-HR" sz="2400" i="1">
              <a:latin typeface="Times New Roman" pitchFamily="18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580906" y="3428256"/>
            <a:ext cx="2305050" cy="144463"/>
            <a:chOff x="3379" y="2568"/>
            <a:chExt cx="1452" cy="91"/>
          </a:xfrm>
        </p:grpSpPr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4105" y="261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02" name="Oval 54"/>
            <p:cNvSpPr>
              <a:spLocks noChangeArrowheads="1"/>
            </p:cNvSpPr>
            <p:nvPr/>
          </p:nvSpPr>
          <p:spPr bwMode="auto">
            <a:xfrm>
              <a:off x="4740" y="2568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105" name="Oval 57"/>
            <p:cNvSpPr>
              <a:spLocks noChangeArrowheads="1"/>
            </p:cNvSpPr>
            <p:nvPr/>
          </p:nvSpPr>
          <p:spPr bwMode="auto">
            <a:xfrm>
              <a:off x="3379" y="256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>
              <a:off x="3424" y="2614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83" name="Arc 35"/>
          <p:cNvSpPr>
            <a:spLocks/>
          </p:cNvSpPr>
          <p:nvPr/>
        </p:nvSpPr>
        <p:spPr bwMode="auto">
          <a:xfrm>
            <a:off x="5661868" y="2429719"/>
            <a:ext cx="2160588" cy="21605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3200 w 43200"/>
              <a:gd name="T1" fmla="*/ 21489 h 43200"/>
              <a:gd name="T2" fmla="*/ 43200 w 43200"/>
              <a:gd name="T3" fmla="*/ 2147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3199" y="21489"/>
                </a:moveTo>
                <a:cubicBezTo>
                  <a:pt x="43199" y="21526"/>
                  <a:pt x="43200" y="215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79" y="-1"/>
                  <a:pt x="43128" y="9592"/>
                  <a:pt x="43199" y="21471"/>
                </a:cubicBezTo>
              </a:path>
              <a:path w="43200" h="43200" stroke="0" extrusionOk="0">
                <a:moveTo>
                  <a:pt x="43199" y="21489"/>
                </a:moveTo>
                <a:cubicBezTo>
                  <a:pt x="43199" y="21526"/>
                  <a:pt x="43200" y="215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79" y="-1"/>
                  <a:pt x="43128" y="9592"/>
                  <a:pt x="43199" y="2147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  <p:bldP spid="2062" grpId="0"/>
      <p:bldP spid="2087" grpId="0"/>
      <p:bldP spid="2091" grpId="0"/>
      <p:bldP spid="2098" grpId="0" animBg="1"/>
      <p:bldP spid="2099" grpId="0"/>
      <p:bldP spid="20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 rot="1365361">
            <a:off x="539750" y="2133600"/>
            <a:ext cx="2089150" cy="803275"/>
            <a:chOff x="612" y="2245"/>
            <a:chExt cx="1316" cy="506"/>
          </a:xfrm>
        </p:grpSpPr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1247" y="2251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229" name="Arc 13"/>
            <p:cNvSpPr>
              <a:spLocks/>
            </p:cNvSpPr>
            <p:nvPr/>
          </p:nvSpPr>
          <p:spPr bwMode="auto">
            <a:xfrm>
              <a:off x="1474" y="2245"/>
              <a:ext cx="453" cy="506"/>
            </a:xfrm>
            <a:custGeom>
              <a:avLst/>
              <a:gdLst>
                <a:gd name="G0" fmla="+- 0 0 0"/>
                <a:gd name="G1" fmla="+- 17213 0 0"/>
                <a:gd name="G2" fmla="+- 21600 0 0"/>
                <a:gd name="T0" fmla="*/ 13049 w 13187"/>
                <a:gd name="T1" fmla="*/ 0 h 17213"/>
                <a:gd name="T2" fmla="*/ 13187 w 13187"/>
                <a:gd name="T3" fmla="*/ 105 h 17213"/>
                <a:gd name="T4" fmla="*/ 0 w 13187"/>
                <a:gd name="T5" fmla="*/ 17213 h 17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87" h="17213" fill="none" extrusionOk="0">
                  <a:moveTo>
                    <a:pt x="13048" y="0"/>
                  </a:moveTo>
                  <a:cubicBezTo>
                    <a:pt x="13095" y="34"/>
                    <a:pt x="13140" y="70"/>
                    <a:pt x="13186" y="105"/>
                  </a:cubicBezTo>
                </a:path>
                <a:path w="13187" h="17213" stroke="0" extrusionOk="0">
                  <a:moveTo>
                    <a:pt x="13048" y="0"/>
                  </a:moveTo>
                  <a:cubicBezTo>
                    <a:pt x="13095" y="34"/>
                    <a:pt x="13140" y="70"/>
                    <a:pt x="13186" y="105"/>
                  </a:cubicBezTo>
                  <a:lnTo>
                    <a:pt x="0" y="172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612" y="2251"/>
              <a:ext cx="68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9231" name="Arc 15"/>
          <p:cNvSpPr>
            <a:spLocks/>
          </p:cNvSpPr>
          <p:nvPr/>
        </p:nvSpPr>
        <p:spPr bwMode="auto">
          <a:xfrm>
            <a:off x="684213" y="1125538"/>
            <a:ext cx="2087562" cy="20891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3200 w 43200"/>
              <a:gd name="T1" fmla="*/ 21567 h 43200"/>
              <a:gd name="T2" fmla="*/ 43200 w 43200"/>
              <a:gd name="T3" fmla="*/ 2147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3199" y="21567"/>
                </a:moveTo>
                <a:cubicBezTo>
                  <a:pt x="43199" y="21578"/>
                  <a:pt x="43200" y="21589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79" y="-1"/>
                  <a:pt x="43128" y="9592"/>
                  <a:pt x="43199" y="21471"/>
                </a:cubicBezTo>
              </a:path>
              <a:path w="43200" h="43200" stroke="0" extrusionOk="0">
                <a:moveTo>
                  <a:pt x="43199" y="21567"/>
                </a:moveTo>
                <a:cubicBezTo>
                  <a:pt x="43199" y="21578"/>
                  <a:pt x="43200" y="21589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79" y="-1"/>
                  <a:pt x="43128" y="9592"/>
                  <a:pt x="43199" y="2147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2052638" y="2278063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  <a:endParaRPr lang="hr-HR" sz="2400" i="1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116013" y="1917700"/>
            <a:ext cx="15843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971550" y="1701800"/>
            <a:ext cx="7921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236" name="Arc 20"/>
          <p:cNvSpPr>
            <a:spLocks/>
          </p:cNvSpPr>
          <p:nvPr/>
        </p:nvSpPr>
        <p:spPr bwMode="auto">
          <a:xfrm>
            <a:off x="1728788" y="1787525"/>
            <a:ext cx="684212" cy="641350"/>
          </a:xfrm>
          <a:custGeom>
            <a:avLst/>
            <a:gdLst>
              <a:gd name="G0" fmla="+- 0 0 0"/>
              <a:gd name="G1" fmla="+- 14096 0 0"/>
              <a:gd name="G2" fmla="+- 21600 0 0"/>
              <a:gd name="T0" fmla="*/ 16367 w 21600"/>
              <a:gd name="T1" fmla="*/ 0 h 21321"/>
              <a:gd name="T2" fmla="*/ 20356 w 21600"/>
              <a:gd name="T3" fmla="*/ 21321 h 21321"/>
              <a:gd name="T4" fmla="*/ 0 w 21600"/>
              <a:gd name="T5" fmla="*/ 14096 h 2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321" fill="none" extrusionOk="0">
                <a:moveTo>
                  <a:pt x="16366" y="0"/>
                </a:moveTo>
                <a:cubicBezTo>
                  <a:pt x="19742" y="3920"/>
                  <a:pt x="21600" y="8922"/>
                  <a:pt x="21600" y="14096"/>
                </a:cubicBezTo>
                <a:cubicBezTo>
                  <a:pt x="21600" y="16557"/>
                  <a:pt x="21179" y="19001"/>
                  <a:pt x="20355" y="21320"/>
                </a:cubicBezTo>
              </a:path>
              <a:path w="21600" h="21321" stroke="0" extrusionOk="0">
                <a:moveTo>
                  <a:pt x="16366" y="0"/>
                </a:moveTo>
                <a:cubicBezTo>
                  <a:pt x="19742" y="3920"/>
                  <a:pt x="21600" y="8922"/>
                  <a:pt x="21600" y="14096"/>
                </a:cubicBezTo>
                <a:cubicBezTo>
                  <a:pt x="21600" y="16557"/>
                  <a:pt x="21179" y="19001"/>
                  <a:pt x="20355" y="21320"/>
                </a:cubicBezTo>
                <a:lnTo>
                  <a:pt x="0" y="1409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836738" y="1846263"/>
            <a:ext cx="55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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771775" y="1701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l</a:t>
            </a:r>
            <a:endParaRPr lang="hr-HR" sz="2400" i="1"/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5581650" y="1412875"/>
          <a:ext cx="11525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12875"/>
                        <a:ext cx="11525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3421063" y="1628775"/>
            <a:ext cx="19127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/>
              <a:t>Kutna brzina:</a:t>
            </a:r>
            <a:endParaRPr lang="hr-HR" sz="2400" i="1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05613" y="1557338"/>
            <a:ext cx="183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[rad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=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]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3563938" y="2492375"/>
          <a:ext cx="10080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457200" imgH="368280" progId="Equation.3">
                  <p:embed/>
                </p:oleObj>
              </mc:Choice>
              <mc:Fallback>
                <p:oleObj name="Equation" r:id="rId5" imgW="45720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10080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2266950" y="4365625"/>
          <a:ext cx="1098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469800" imgH="368280" progId="Equation.3">
                  <p:embed/>
                </p:oleObj>
              </mc:Choice>
              <mc:Fallback>
                <p:oleObj name="Equation" r:id="rId7" imgW="46980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365625"/>
                        <a:ext cx="1098550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3924300" y="4581525"/>
            <a:ext cx="12319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dirty="0">
                <a:latin typeface="Times New Roman" pitchFamily="18" charset="0"/>
              </a:rPr>
              <a:t> = 2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 f</a:t>
            </a:r>
            <a:endParaRPr lang="hr-HR" sz="2400" i="1" dirty="0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5580063" y="4581525"/>
            <a:ext cx="1082675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v =  r</a:t>
            </a:r>
            <a:endParaRPr lang="hr-HR" sz="2400" i="1" dirty="0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5292725" y="2420938"/>
            <a:ext cx="26165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360</a:t>
            </a:r>
            <a:r>
              <a:rPr lang="hr-HR" sz="2400" baseline="30000"/>
              <a:t>o</a:t>
            </a:r>
            <a:r>
              <a:rPr lang="hr-HR" sz="2400"/>
              <a:t> ........... 2 </a:t>
            </a:r>
            <a:r>
              <a:rPr lang="en-US" sz="2400">
                <a:cs typeface="Arial" charset="0"/>
                <a:sym typeface="Symbol" pitchFamily="18" charset="2"/>
              </a:rPr>
              <a:t></a:t>
            </a:r>
            <a:r>
              <a:rPr lang="hr-HR" sz="2400">
                <a:cs typeface="Arial" charset="0"/>
                <a:sym typeface="Symbol" pitchFamily="18" charset="2"/>
              </a:rPr>
              <a:t> </a:t>
            </a:r>
            <a:r>
              <a:rPr lang="hr-HR" sz="2400"/>
              <a:t>rad</a:t>
            </a:r>
          </a:p>
          <a:p>
            <a:r>
              <a:rPr lang="hr-HR" sz="2400"/>
              <a:t>180</a:t>
            </a:r>
            <a:r>
              <a:rPr lang="hr-HR" sz="2400" baseline="30000"/>
              <a:t>o</a:t>
            </a:r>
            <a:r>
              <a:rPr lang="hr-HR" sz="2400"/>
              <a:t> ........... </a:t>
            </a:r>
            <a:r>
              <a:rPr lang="hr-HR" sz="2400">
                <a:sym typeface="Symbol" pitchFamily="18" charset="2"/>
              </a:rPr>
              <a:t> rad</a:t>
            </a:r>
            <a:endParaRPr lang="hr-HR" sz="2400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32" grpId="0"/>
      <p:bldP spid="9233" grpId="0" animBg="1"/>
      <p:bldP spid="9236" grpId="0" animBg="1"/>
      <p:bldP spid="9238" grpId="0"/>
      <p:bldP spid="9239" grpId="0"/>
      <p:bldP spid="9242" grpId="0"/>
      <p:bldP spid="9243" grpId="0"/>
      <p:bldP spid="9248" grpId="0" animBg="1"/>
      <p:bldP spid="92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140200" y="2640013"/>
            <a:ext cx="576263" cy="2376487"/>
            <a:chOff x="2608" y="1479"/>
            <a:chExt cx="363" cy="1497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744" y="1479"/>
              <a:ext cx="91" cy="363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2790" y="1842"/>
              <a:ext cx="0" cy="1044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608" y="2885"/>
              <a:ext cx="363" cy="91"/>
            </a:xfrm>
            <a:prstGeom prst="rect">
              <a:avLst/>
            </a:prstGeom>
            <a:gradFill rotWithShape="1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7193" name="Arc 25"/>
          <p:cNvSpPr>
            <a:spLocks/>
          </p:cNvSpPr>
          <p:nvPr/>
        </p:nvSpPr>
        <p:spPr bwMode="auto">
          <a:xfrm>
            <a:off x="2266950" y="2135188"/>
            <a:ext cx="4321175" cy="10096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 w 43200"/>
              <a:gd name="T1" fmla="*/ 22122 h 43200"/>
              <a:gd name="T2" fmla="*/ 9 w 43200"/>
              <a:gd name="T3" fmla="*/ 222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6" y="22121"/>
                </a:moveTo>
                <a:cubicBezTo>
                  <a:pt x="2" y="21948"/>
                  <a:pt x="0" y="217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908" y="43200"/>
                  <a:pt x="339" y="33898"/>
                  <a:pt x="8" y="22212"/>
                </a:cubicBezTo>
              </a:path>
              <a:path w="43200" h="43200" stroke="0" extrusionOk="0">
                <a:moveTo>
                  <a:pt x="6" y="22121"/>
                </a:moveTo>
                <a:cubicBezTo>
                  <a:pt x="2" y="21948"/>
                  <a:pt x="0" y="217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908" y="43200"/>
                  <a:pt x="339" y="33898"/>
                  <a:pt x="8" y="22212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2124075" y="2493963"/>
            <a:ext cx="2303463" cy="288925"/>
            <a:chOff x="1338" y="1388"/>
            <a:chExt cx="1451" cy="182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429" y="1479"/>
              <a:ext cx="1360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1338" y="138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54" name="Oval 86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56" name="Oval 88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59" name="Oval 91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61" name="Oval 93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63" name="Oval 95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65" name="Oval 97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70" name="Oval 102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72" name="Oval 104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58" name="Oval 90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76" name="Oval 108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4" name="Group 113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79" name="Oval 111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5" name="Group 120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82" name="Oval 114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84" name="Oval 116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86" name="Oval 118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8" name="Group 122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89" name="Oval 121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9" name="Group 124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91" name="Oval 123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0" name="Group 126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93" name="Oval 125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1" name="Group 130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97" name="Oval 129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2" name="Group 132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99" name="Oval 131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3" name="Group 134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01" name="Oval 133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4" name="Group 136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7295" name="Line 127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03" name="Oval 135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5" name="Group 138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05" name="Oval 137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6" name="Group 140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07" name="Oval 139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7" name="Group 142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7296" name="Line 128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09" name="Oval 141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8" name="Group 144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11" name="Oval 143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29" name="Group 146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13" name="Oval 145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15" name="Oval 147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31" name="Group 150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17" name="Oval 149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60" name="Group 152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19" name="Oval 151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63" name="Group 156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7325" name="Line 157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26" name="Oval 158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66" name="Group 159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29" name="Oval 161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69" name="Group 162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32" name="Oval 164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72" name="Group 165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35" name="Oval 167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75" name="Group 168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38" name="Oval 170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78" name="Group 171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7340" name="Line 172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41" name="Oval 173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81" name="Group 174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44" name="Oval 176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84" name="Group 177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7346" name="Line 178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47" name="Oval 179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87" name="Group 180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50" name="Oval 182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90" name="Group 183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7352" name="Line 184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53" name="Oval 185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93" name="Group 186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7355" name="Line 187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56" name="Oval 188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96" name="Group 189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7358" name="Line 190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59" name="Oval 191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399" name="Group 192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7361" name="Line 193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62" name="Oval 194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02" name="Group 195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7364" name="Line 196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65" name="Oval 197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05" name="Group 198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7367" name="Line 199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68" name="Oval 200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08" name="Group 201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7370" name="Line 202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71" name="Oval 203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11" name="Group 204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7373" name="Line 205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74" name="Oval 206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12" name="Group 207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7376" name="Line 208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77" name="Oval 209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13" name="Group 210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7379" name="Line 211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80" name="Oval 212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14" name="Group 213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7382" name="Line 214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83" name="Oval 215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17" name="Group 216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7385" name="Line 217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86" name="Oval 218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20" name="Group 219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7388" name="Line 220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89" name="Oval 221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23" name="Group 222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7391" name="Line 223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92" name="Oval 224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26" name="Group 225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7394" name="Line 226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95" name="Oval 227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29" name="Group 228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7397" name="Line 229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98" name="Oval 230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32" name="Group 231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7400" name="Line 232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01" name="Oval 233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35" name="Group 234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7403" name="Line 235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04" name="Oval 236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38" name="Group 237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7406" name="Line 238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07" name="Oval 239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41" name="Group 240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7409" name="Line 241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10" name="Oval 242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44" name="Group 246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7415" name="Line 247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16" name="Oval 248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47" name="Group 249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7418" name="Line 250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19" name="Oval 251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50" name="Group 252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7421" name="Line 253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22" name="Oval 254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53" name="Group 255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7424" name="Line 256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25" name="Oval 257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56" name="Group 258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7427" name="Line 259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28" name="Oval 260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59" name="Group 261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7430" name="Line 262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31" name="Oval 263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62" name="Group 264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7433" name="Line 265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34" name="Oval 266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65" name="Group 267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7436" name="Line 268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37" name="Oval 269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68" name="Group 270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7439" name="Line 271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40" name="Oval 272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71" name="Group 273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7442" name="Line 274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43" name="Oval 275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74" name="Group 276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7445" name="Line 277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46" name="Oval 278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77" name="Group 279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7448" name="Line 280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49" name="Oval 281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80" name="Group 282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7451" name="Line 283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52" name="Oval 284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83" name="Group 285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7454" name="Line 286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55" name="Oval 287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86" name="Group 288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7457" name="Line 289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58" name="Oval 290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89" name="Group 291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7460" name="Line 292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61" name="Oval 293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92" name="Group 294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7463" name="Line 295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64" name="Oval 296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95" name="Group 297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7466" name="Line 298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67" name="Oval 299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498" name="Group 300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7469" name="Line 301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70" name="Oval 302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01" name="Group 303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7472" name="Line 304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73" name="Oval 305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04" name="Group 306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7475" name="Line 307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76" name="Oval 308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07" name="Group 309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7478" name="Line 310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79" name="Oval 311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10" name="Group 312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7481" name="Line 313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82" name="Oval 314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13" name="Group 315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7484" name="Line 316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85" name="Oval 317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16" name="Group 318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7487" name="Line 319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88" name="Oval 320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19" name="Group 321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7490" name="Line 322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91" name="Oval 323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22" name="Group 324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7493" name="Line 325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94" name="Oval 326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25" name="Group 327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7496" name="Line 328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497" name="Oval 329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28" name="Group 330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7499" name="Line 331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00" name="Oval 332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31" name="Group 333"/>
          <p:cNvGrpSpPr>
            <a:grpSpLocks/>
          </p:cNvGrpSpPr>
          <p:nvPr/>
        </p:nvGrpSpPr>
        <p:grpSpPr bwMode="auto">
          <a:xfrm>
            <a:off x="2195513" y="2351088"/>
            <a:ext cx="2232025" cy="288925"/>
            <a:chOff x="1383" y="1298"/>
            <a:chExt cx="1406" cy="182"/>
          </a:xfrm>
        </p:grpSpPr>
        <p:sp>
          <p:nvSpPr>
            <p:cNvPr id="7502" name="Line 334"/>
            <p:cNvSpPr>
              <a:spLocks noChangeShapeType="1"/>
            </p:cNvSpPr>
            <p:nvPr/>
          </p:nvSpPr>
          <p:spPr bwMode="auto">
            <a:xfrm flipH="1" flipV="1">
              <a:off x="1474" y="1389"/>
              <a:ext cx="1315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03" name="Oval 335"/>
            <p:cNvSpPr>
              <a:spLocks noChangeArrowheads="1"/>
            </p:cNvSpPr>
            <p:nvPr/>
          </p:nvSpPr>
          <p:spPr bwMode="auto">
            <a:xfrm>
              <a:off x="1383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34" name="Group 336"/>
          <p:cNvGrpSpPr>
            <a:grpSpLocks/>
          </p:cNvGrpSpPr>
          <p:nvPr/>
        </p:nvGrpSpPr>
        <p:grpSpPr bwMode="auto">
          <a:xfrm>
            <a:off x="2339975" y="2279650"/>
            <a:ext cx="2087563" cy="360363"/>
            <a:chOff x="1474" y="1253"/>
            <a:chExt cx="1315" cy="227"/>
          </a:xfrm>
        </p:grpSpPr>
        <p:sp>
          <p:nvSpPr>
            <p:cNvPr id="7505" name="Line 337"/>
            <p:cNvSpPr>
              <a:spLocks noChangeShapeType="1"/>
            </p:cNvSpPr>
            <p:nvPr/>
          </p:nvSpPr>
          <p:spPr bwMode="auto">
            <a:xfrm flipH="1" flipV="1">
              <a:off x="1565" y="1344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06" name="Oval 338"/>
            <p:cNvSpPr>
              <a:spLocks noChangeArrowheads="1"/>
            </p:cNvSpPr>
            <p:nvPr/>
          </p:nvSpPr>
          <p:spPr bwMode="auto">
            <a:xfrm>
              <a:off x="1474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37" name="Group 339"/>
          <p:cNvGrpSpPr>
            <a:grpSpLocks/>
          </p:cNvGrpSpPr>
          <p:nvPr/>
        </p:nvGrpSpPr>
        <p:grpSpPr bwMode="auto">
          <a:xfrm>
            <a:off x="2555875" y="2206625"/>
            <a:ext cx="1871663" cy="433388"/>
            <a:chOff x="1610" y="1207"/>
            <a:chExt cx="1179" cy="273"/>
          </a:xfrm>
        </p:grpSpPr>
        <p:sp>
          <p:nvSpPr>
            <p:cNvPr id="7508" name="Line 340"/>
            <p:cNvSpPr>
              <a:spLocks noChangeShapeType="1"/>
            </p:cNvSpPr>
            <p:nvPr/>
          </p:nvSpPr>
          <p:spPr bwMode="auto">
            <a:xfrm flipH="1" flipV="1">
              <a:off x="1701" y="1298"/>
              <a:ext cx="1088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09" name="Oval 341"/>
            <p:cNvSpPr>
              <a:spLocks noChangeArrowheads="1"/>
            </p:cNvSpPr>
            <p:nvPr/>
          </p:nvSpPr>
          <p:spPr bwMode="auto">
            <a:xfrm>
              <a:off x="1610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40" name="Group 342"/>
          <p:cNvGrpSpPr>
            <a:grpSpLocks/>
          </p:cNvGrpSpPr>
          <p:nvPr/>
        </p:nvGrpSpPr>
        <p:grpSpPr bwMode="auto">
          <a:xfrm>
            <a:off x="2771775" y="2135188"/>
            <a:ext cx="1655763" cy="504825"/>
            <a:chOff x="1746" y="1162"/>
            <a:chExt cx="1043" cy="318"/>
          </a:xfrm>
        </p:grpSpPr>
        <p:sp>
          <p:nvSpPr>
            <p:cNvPr id="7511" name="Line 343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952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12" name="Oval 344"/>
            <p:cNvSpPr>
              <a:spLocks noChangeArrowheads="1"/>
            </p:cNvSpPr>
            <p:nvPr/>
          </p:nvSpPr>
          <p:spPr bwMode="auto">
            <a:xfrm>
              <a:off x="174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43" name="Group 345"/>
          <p:cNvGrpSpPr>
            <a:grpSpLocks/>
          </p:cNvGrpSpPr>
          <p:nvPr/>
        </p:nvGrpSpPr>
        <p:grpSpPr bwMode="auto">
          <a:xfrm>
            <a:off x="3132138" y="2062163"/>
            <a:ext cx="1295400" cy="577850"/>
            <a:chOff x="1973" y="1116"/>
            <a:chExt cx="816" cy="364"/>
          </a:xfrm>
        </p:grpSpPr>
        <p:sp>
          <p:nvSpPr>
            <p:cNvPr id="7514" name="Line 346"/>
            <p:cNvSpPr>
              <a:spLocks noChangeShapeType="1"/>
            </p:cNvSpPr>
            <p:nvPr/>
          </p:nvSpPr>
          <p:spPr bwMode="auto">
            <a:xfrm flipH="1" flipV="1">
              <a:off x="2064" y="1207"/>
              <a:ext cx="725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15" name="Oval 347"/>
            <p:cNvSpPr>
              <a:spLocks noChangeArrowheads="1"/>
            </p:cNvSpPr>
            <p:nvPr/>
          </p:nvSpPr>
          <p:spPr bwMode="auto">
            <a:xfrm>
              <a:off x="1973" y="11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46" name="Group 348"/>
          <p:cNvGrpSpPr>
            <a:grpSpLocks/>
          </p:cNvGrpSpPr>
          <p:nvPr/>
        </p:nvGrpSpPr>
        <p:grpSpPr bwMode="auto">
          <a:xfrm>
            <a:off x="3995738" y="1990725"/>
            <a:ext cx="431800" cy="649288"/>
            <a:chOff x="2517" y="1071"/>
            <a:chExt cx="272" cy="409"/>
          </a:xfrm>
        </p:grpSpPr>
        <p:sp>
          <p:nvSpPr>
            <p:cNvPr id="7517" name="Line 349"/>
            <p:cNvSpPr>
              <a:spLocks noChangeShapeType="1"/>
            </p:cNvSpPr>
            <p:nvPr/>
          </p:nvSpPr>
          <p:spPr bwMode="auto">
            <a:xfrm flipH="1" flipV="1">
              <a:off x="2608" y="1162"/>
              <a:ext cx="181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18" name="Oval 350"/>
            <p:cNvSpPr>
              <a:spLocks noChangeArrowheads="1"/>
            </p:cNvSpPr>
            <p:nvPr/>
          </p:nvSpPr>
          <p:spPr bwMode="auto">
            <a:xfrm>
              <a:off x="2517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49" name="Group 351"/>
          <p:cNvGrpSpPr>
            <a:grpSpLocks/>
          </p:cNvGrpSpPr>
          <p:nvPr/>
        </p:nvGrpSpPr>
        <p:grpSpPr bwMode="auto">
          <a:xfrm>
            <a:off x="3563938" y="1990725"/>
            <a:ext cx="863600" cy="649288"/>
            <a:chOff x="2245" y="1071"/>
            <a:chExt cx="544" cy="409"/>
          </a:xfrm>
        </p:grpSpPr>
        <p:sp>
          <p:nvSpPr>
            <p:cNvPr id="7520" name="Line 352"/>
            <p:cNvSpPr>
              <a:spLocks noChangeShapeType="1"/>
            </p:cNvSpPr>
            <p:nvPr/>
          </p:nvSpPr>
          <p:spPr bwMode="auto">
            <a:xfrm flipH="1" flipV="1">
              <a:off x="2336" y="1162"/>
              <a:ext cx="453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21" name="Oval 353"/>
            <p:cNvSpPr>
              <a:spLocks noChangeArrowheads="1"/>
            </p:cNvSpPr>
            <p:nvPr/>
          </p:nvSpPr>
          <p:spPr bwMode="auto">
            <a:xfrm>
              <a:off x="2245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52" name="Group 354"/>
          <p:cNvGrpSpPr>
            <a:grpSpLocks/>
          </p:cNvGrpSpPr>
          <p:nvPr/>
        </p:nvGrpSpPr>
        <p:grpSpPr bwMode="auto">
          <a:xfrm>
            <a:off x="4427538" y="1990725"/>
            <a:ext cx="431800" cy="649288"/>
            <a:chOff x="2789" y="1071"/>
            <a:chExt cx="272" cy="409"/>
          </a:xfrm>
        </p:grpSpPr>
        <p:sp>
          <p:nvSpPr>
            <p:cNvPr id="7523" name="Line 355"/>
            <p:cNvSpPr>
              <a:spLocks noChangeShapeType="1"/>
            </p:cNvSpPr>
            <p:nvPr/>
          </p:nvSpPr>
          <p:spPr bwMode="auto">
            <a:xfrm flipV="1">
              <a:off x="2789" y="1162"/>
              <a:ext cx="182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24" name="Oval 356"/>
            <p:cNvSpPr>
              <a:spLocks noChangeArrowheads="1"/>
            </p:cNvSpPr>
            <p:nvPr/>
          </p:nvSpPr>
          <p:spPr bwMode="auto">
            <a:xfrm>
              <a:off x="2880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55" name="Group 357"/>
          <p:cNvGrpSpPr>
            <a:grpSpLocks/>
          </p:cNvGrpSpPr>
          <p:nvPr/>
        </p:nvGrpSpPr>
        <p:grpSpPr bwMode="auto">
          <a:xfrm>
            <a:off x="4427538" y="1990725"/>
            <a:ext cx="863600" cy="649288"/>
            <a:chOff x="2789" y="1071"/>
            <a:chExt cx="544" cy="409"/>
          </a:xfrm>
        </p:grpSpPr>
        <p:sp>
          <p:nvSpPr>
            <p:cNvPr id="7526" name="Line 358"/>
            <p:cNvSpPr>
              <a:spLocks noChangeShapeType="1"/>
            </p:cNvSpPr>
            <p:nvPr/>
          </p:nvSpPr>
          <p:spPr bwMode="auto">
            <a:xfrm flipV="1">
              <a:off x="2789" y="1162"/>
              <a:ext cx="454" cy="318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27" name="Oval 359"/>
            <p:cNvSpPr>
              <a:spLocks noChangeArrowheads="1"/>
            </p:cNvSpPr>
            <p:nvPr/>
          </p:nvSpPr>
          <p:spPr bwMode="auto">
            <a:xfrm>
              <a:off x="3152" y="107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58" name="Group 360"/>
          <p:cNvGrpSpPr>
            <a:grpSpLocks/>
          </p:cNvGrpSpPr>
          <p:nvPr/>
        </p:nvGrpSpPr>
        <p:grpSpPr bwMode="auto">
          <a:xfrm>
            <a:off x="4427538" y="2063750"/>
            <a:ext cx="1223962" cy="576263"/>
            <a:chOff x="2789" y="1117"/>
            <a:chExt cx="771" cy="363"/>
          </a:xfrm>
        </p:grpSpPr>
        <p:sp>
          <p:nvSpPr>
            <p:cNvPr id="7529" name="Line 361"/>
            <p:cNvSpPr>
              <a:spLocks noChangeShapeType="1"/>
            </p:cNvSpPr>
            <p:nvPr/>
          </p:nvSpPr>
          <p:spPr bwMode="auto">
            <a:xfrm flipV="1">
              <a:off x="2789" y="1207"/>
              <a:ext cx="681" cy="273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30" name="Oval 362"/>
            <p:cNvSpPr>
              <a:spLocks noChangeArrowheads="1"/>
            </p:cNvSpPr>
            <p:nvPr/>
          </p:nvSpPr>
          <p:spPr bwMode="auto">
            <a:xfrm>
              <a:off x="3379" y="111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61" name="Group 363"/>
          <p:cNvGrpSpPr>
            <a:grpSpLocks/>
          </p:cNvGrpSpPr>
          <p:nvPr/>
        </p:nvGrpSpPr>
        <p:grpSpPr bwMode="auto">
          <a:xfrm>
            <a:off x="4427538" y="2135188"/>
            <a:ext cx="1584325" cy="504825"/>
            <a:chOff x="2789" y="1162"/>
            <a:chExt cx="998" cy="318"/>
          </a:xfrm>
        </p:grpSpPr>
        <p:sp>
          <p:nvSpPr>
            <p:cNvPr id="7532" name="Line 364"/>
            <p:cNvSpPr>
              <a:spLocks noChangeShapeType="1"/>
            </p:cNvSpPr>
            <p:nvPr/>
          </p:nvSpPr>
          <p:spPr bwMode="auto">
            <a:xfrm flipV="1">
              <a:off x="2789" y="1253"/>
              <a:ext cx="953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33" name="Oval 365"/>
            <p:cNvSpPr>
              <a:spLocks noChangeArrowheads="1"/>
            </p:cNvSpPr>
            <p:nvPr/>
          </p:nvSpPr>
          <p:spPr bwMode="auto">
            <a:xfrm>
              <a:off x="3606" y="1162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64" name="Group 366"/>
          <p:cNvGrpSpPr>
            <a:grpSpLocks/>
          </p:cNvGrpSpPr>
          <p:nvPr/>
        </p:nvGrpSpPr>
        <p:grpSpPr bwMode="auto">
          <a:xfrm>
            <a:off x="4427538" y="2206625"/>
            <a:ext cx="1871662" cy="433388"/>
            <a:chOff x="2789" y="1207"/>
            <a:chExt cx="1179" cy="273"/>
          </a:xfrm>
        </p:grpSpPr>
        <p:sp>
          <p:nvSpPr>
            <p:cNvPr id="7535" name="Line 367"/>
            <p:cNvSpPr>
              <a:spLocks noChangeShapeType="1"/>
            </p:cNvSpPr>
            <p:nvPr/>
          </p:nvSpPr>
          <p:spPr bwMode="auto">
            <a:xfrm flipV="1">
              <a:off x="2789" y="1298"/>
              <a:ext cx="1089" cy="18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36" name="Oval 368"/>
            <p:cNvSpPr>
              <a:spLocks noChangeArrowheads="1"/>
            </p:cNvSpPr>
            <p:nvPr/>
          </p:nvSpPr>
          <p:spPr bwMode="auto">
            <a:xfrm>
              <a:off x="3787" y="1207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67" name="Group 369"/>
          <p:cNvGrpSpPr>
            <a:grpSpLocks/>
          </p:cNvGrpSpPr>
          <p:nvPr/>
        </p:nvGrpSpPr>
        <p:grpSpPr bwMode="auto">
          <a:xfrm>
            <a:off x="4427538" y="2279650"/>
            <a:ext cx="2087562" cy="360363"/>
            <a:chOff x="2789" y="1253"/>
            <a:chExt cx="1315" cy="227"/>
          </a:xfrm>
        </p:grpSpPr>
        <p:sp>
          <p:nvSpPr>
            <p:cNvPr id="7538" name="Line 370"/>
            <p:cNvSpPr>
              <a:spLocks noChangeShapeType="1"/>
            </p:cNvSpPr>
            <p:nvPr/>
          </p:nvSpPr>
          <p:spPr bwMode="auto">
            <a:xfrm flipV="1">
              <a:off x="2789" y="1344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39" name="Oval 371"/>
            <p:cNvSpPr>
              <a:spLocks noChangeArrowheads="1"/>
            </p:cNvSpPr>
            <p:nvPr/>
          </p:nvSpPr>
          <p:spPr bwMode="auto">
            <a:xfrm>
              <a:off x="3923" y="1253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70" name="Group 372"/>
          <p:cNvGrpSpPr>
            <a:grpSpLocks/>
          </p:cNvGrpSpPr>
          <p:nvPr/>
        </p:nvGrpSpPr>
        <p:grpSpPr bwMode="auto">
          <a:xfrm>
            <a:off x="4427538" y="2351088"/>
            <a:ext cx="2232025" cy="288925"/>
            <a:chOff x="2789" y="1298"/>
            <a:chExt cx="1406" cy="182"/>
          </a:xfrm>
        </p:grpSpPr>
        <p:sp>
          <p:nvSpPr>
            <p:cNvPr id="7541" name="Line 373"/>
            <p:cNvSpPr>
              <a:spLocks noChangeShapeType="1"/>
            </p:cNvSpPr>
            <p:nvPr/>
          </p:nvSpPr>
          <p:spPr bwMode="auto">
            <a:xfrm flipV="1">
              <a:off x="2789" y="1389"/>
              <a:ext cx="1316" cy="9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42" name="Oval 374"/>
            <p:cNvSpPr>
              <a:spLocks noChangeArrowheads="1"/>
            </p:cNvSpPr>
            <p:nvPr/>
          </p:nvSpPr>
          <p:spPr bwMode="auto">
            <a:xfrm>
              <a:off x="4014" y="1298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73" name="Group 375"/>
          <p:cNvGrpSpPr>
            <a:grpSpLocks/>
          </p:cNvGrpSpPr>
          <p:nvPr/>
        </p:nvGrpSpPr>
        <p:grpSpPr bwMode="auto">
          <a:xfrm>
            <a:off x="4427538" y="2495550"/>
            <a:ext cx="2303462" cy="288925"/>
            <a:chOff x="2789" y="1389"/>
            <a:chExt cx="1451" cy="182"/>
          </a:xfrm>
        </p:grpSpPr>
        <p:sp>
          <p:nvSpPr>
            <p:cNvPr id="7544" name="Line 376"/>
            <p:cNvSpPr>
              <a:spLocks noChangeShapeType="1"/>
            </p:cNvSpPr>
            <p:nvPr/>
          </p:nvSpPr>
          <p:spPr bwMode="auto">
            <a:xfrm>
              <a:off x="2789" y="1480"/>
              <a:ext cx="136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45" name="Oval 377"/>
            <p:cNvSpPr>
              <a:spLocks noChangeArrowheads="1"/>
            </p:cNvSpPr>
            <p:nvPr/>
          </p:nvSpPr>
          <p:spPr bwMode="auto">
            <a:xfrm>
              <a:off x="4059" y="1389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76" name="Group 378"/>
          <p:cNvGrpSpPr>
            <a:grpSpLocks/>
          </p:cNvGrpSpPr>
          <p:nvPr/>
        </p:nvGrpSpPr>
        <p:grpSpPr bwMode="auto">
          <a:xfrm>
            <a:off x="4427538" y="2640013"/>
            <a:ext cx="2232025" cy="288925"/>
            <a:chOff x="2789" y="1480"/>
            <a:chExt cx="1406" cy="182"/>
          </a:xfrm>
        </p:grpSpPr>
        <p:sp>
          <p:nvSpPr>
            <p:cNvPr id="7547" name="Line 379"/>
            <p:cNvSpPr>
              <a:spLocks noChangeShapeType="1"/>
            </p:cNvSpPr>
            <p:nvPr/>
          </p:nvSpPr>
          <p:spPr bwMode="auto">
            <a:xfrm>
              <a:off x="2789" y="1480"/>
              <a:ext cx="1316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48" name="Oval 380"/>
            <p:cNvSpPr>
              <a:spLocks noChangeArrowheads="1"/>
            </p:cNvSpPr>
            <p:nvPr/>
          </p:nvSpPr>
          <p:spPr bwMode="auto">
            <a:xfrm>
              <a:off x="4014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79" name="Group 381"/>
          <p:cNvGrpSpPr>
            <a:grpSpLocks/>
          </p:cNvGrpSpPr>
          <p:nvPr/>
        </p:nvGrpSpPr>
        <p:grpSpPr bwMode="auto">
          <a:xfrm>
            <a:off x="4427538" y="2640013"/>
            <a:ext cx="2087562" cy="360362"/>
            <a:chOff x="2789" y="1480"/>
            <a:chExt cx="1315" cy="227"/>
          </a:xfrm>
        </p:grpSpPr>
        <p:sp>
          <p:nvSpPr>
            <p:cNvPr id="7550" name="Line 382"/>
            <p:cNvSpPr>
              <a:spLocks noChangeShapeType="1"/>
            </p:cNvSpPr>
            <p:nvPr/>
          </p:nvSpPr>
          <p:spPr bwMode="auto">
            <a:xfrm>
              <a:off x="2789" y="1480"/>
              <a:ext cx="1225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51" name="Oval 383"/>
            <p:cNvSpPr>
              <a:spLocks noChangeArrowheads="1"/>
            </p:cNvSpPr>
            <p:nvPr/>
          </p:nvSpPr>
          <p:spPr bwMode="auto">
            <a:xfrm>
              <a:off x="3923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82" name="Group 384"/>
          <p:cNvGrpSpPr>
            <a:grpSpLocks/>
          </p:cNvGrpSpPr>
          <p:nvPr/>
        </p:nvGrpSpPr>
        <p:grpSpPr bwMode="auto">
          <a:xfrm>
            <a:off x="4427538" y="2640013"/>
            <a:ext cx="1871662" cy="431800"/>
            <a:chOff x="2789" y="1480"/>
            <a:chExt cx="1179" cy="272"/>
          </a:xfrm>
        </p:grpSpPr>
        <p:sp>
          <p:nvSpPr>
            <p:cNvPr id="7553" name="Line 385"/>
            <p:cNvSpPr>
              <a:spLocks noChangeShapeType="1"/>
            </p:cNvSpPr>
            <p:nvPr/>
          </p:nvSpPr>
          <p:spPr bwMode="auto">
            <a:xfrm>
              <a:off x="2789" y="1480"/>
              <a:ext cx="1089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54" name="Oval 386"/>
            <p:cNvSpPr>
              <a:spLocks noChangeArrowheads="1"/>
            </p:cNvSpPr>
            <p:nvPr/>
          </p:nvSpPr>
          <p:spPr bwMode="auto">
            <a:xfrm>
              <a:off x="3787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85" name="Group 387"/>
          <p:cNvGrpSpPr>
            <a:grpSpLocks/>
          </p:cNvGrpSpPr>
          <p:nvPr/>
        </p:nvGrpSpPr>
        <p:grpSpPr bwMode="auto">
          <a:xfrm>
            <a:off x="4427538" y="2640013"/>
            <a:ext cx="1655762" cy="504825"/>
            <a:chOff x="2789" y="1480"/>
            <a:chExt cx="1043" cy="318"/>
          </a:xfrm>
        </p:grpSpPr>
        <p:sp>
          <p:nvSpPr>
            <p:cNvPr id="7556" name="Line 388"/>
            <p:cNvSpPr>
              <a:spLocks noChangeShapeType="1"/>
            </p:cNvSpPr>
            <p:nvPr/>
          </p:nvSpPr>
          <p:spPr bwMode="auto">
            <a:xfrm>
              <a:off x="2789" y="1480"/>
              <a:ext cx="953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57" name="Oval 389"/>
            <p:cNvSpPr>
              <a:spLocks noChangeArrowheads="1"/>
            </p:cNvSpPr>
            <p:nvPr/>
          </p:nvSpPr>
          <p:spPr bwMode="auto">
            <a:xfrm>
              <a:off x="3651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96" name="Group 390"/>
          <p:cNvGrpSpPr>
            <a:grpSpLocks/>
          </p:cNvGrpSpPr>
          <p:nvPr/>
        </p:nvGrpSpPr>
        <p:grpSpPr bwMode="auto">
          <a:xfrm>
            <a:off x="4427538" y="2640013"/>
            <a:ext cx="1223962" cy="576262"/>
            <a:chOff x="2789" y="1480"/>
            <a:chExt cx="771" cy="363"/>
          </a:xfrm>
        </p:grpSpPr>
        <p:sp>
          <p:nvSpPr>
            <p:cNvPr id="7559" name="Line 391"/>
            <p:cNvSpPr>
              <a:spLocks noChangeShapeType="1"/>
            </p:cNvSpPr>
            <p:nvPr/>
          </p:nvSpPr>
          <p:spPr bwMode="auto">
            <a:xfrm>
              <a:off x="2789" y="1480"/>
              <a:ext cx="681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60" name="Oval 392"/>
            <p:cNvSpPr>
              <a:spLocks noChangeArrowheads="1"/>
            </p:cNvSpPr>
            <p:nvPr/>
          </p:nvSpPr>
          <p:spPr bwMode="auto">
            <a:xfrm>
              <a:off x="3379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97" name="Group 393"/>
          <p:cNvGrpSpPr>
            <a:grpSpLocks/>
          </p:cNvGrpSpPr>
          <p:nvPr/>
        </p:nvGrpSpPr>
        <p:grpSpPr bwMode="auto">
          <a:xfrm>
            <a:off x="4427538" y="2640013"/>
            <a:ext cx="792162" cy="647700"/>
            <a:chOff x="2789" y="1480"/>
            <a:chExt cx="499" cy="408"/>
          </a:xfrm>
        </p:grpSpPr>
        <p:sp>
          <p:nvSpPr>
            <p:cNvPr id="7562" name="Line 394"/>
            <p:cNvSpPr>
              <a:spLocks noChangeShapeType="1"/>
            </p:cNvSpPr>
            <p:nvPr/>
          </p:nvSpPr>
          <p:spPr bwMode="auto">
            <a:xfrm>
              <a:off x="2789" y="1480"/>
              <a:ext cx="40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63" name="Oval 395"/>
            <p:cNvSpPr>
              <a:spLocks noChangeArrowheads="1"/>
            </p:cNvSpPr>
            <p:nvPr/>
          </p:nvSpPr>
          <p:spPr bwMode="auto">
            <a:xfrm>
              <a:off x="310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98" name="Group 396"/>
          <p:cNvGrpSpPr>
            <a:grpSpLocks/>
          </p:cNvGrpSpPr>
          <p:nvPr/>
        </p:nvGrpSpPr>
        <p:grpSpPr bwMode="auto">
          <a:xfrm>
            <a:off x="4427538" y="2640013"/>
            <a:ext cx="431800" cy="647700"/>
            <a:chOff x="2789" y="1480"/>
            <a:chExt cx="272" cy="408"/>
          </a:xfrm>
        </p:grpSpPr>
        <p:sp>
          <p:nvSpPr>
            <p:cNvPr id="7565" name="Line 397"/>
            <p:cNvSpPr>
              <a:spLocks noChangeShapeType="1"/>
            </p:cNvSpPr>
            <p:nvPr/>
          </p:nvSpPr>
          <p:spPr bwMode="auto">
            <a:xfrm>
              <a:off x="2789" y="1480"/>
              <a:ext cx="182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66" name="Oval 398"/>
            <p:cNvSpPr>
              <a:spLocks noChangeArrowheads="1"/>
            </p:cNvSpPr>
            <p:nvPr/>
          </p:nvSpPr>
          <p:spPr bwMode="auto">
            <a:xfrm>
              <a:off x="288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599" name="Group 399"/>
          <p:cNvGrpSpPr>
            <a:grpSpLocks/>
          </p:cNvGrpSpPr>
          <p:nvPr/>
        </p:nvGrpSpPr>
        <p:grpSpPr bwMode="auto">
          <a:xfrm>
            <a:off x="3995738" y="2640013"/>
            <a:ext cx="431800" cy="647700"/>
            <a:chOff x="2517" y="1480"/>
            <a:chExt cx="272" cy="408"/>
          </a:xfrm>
        </p:grpSpPr>
        <p:sp>
          <p:nvSpPr>
            <p:cNvPr id="7568" name="Line 400"/>
            <p:cNvSpPr>
              <a:spLocks noChangeShapeType="1"/>
            </p:cNvSpPr>
            <p:nvPr/>
          </p:nvSpPr>
          <p:spPr bwMode="auto">
            <a:xfrm flipH="1">
              <a:off x="2608" y="1480"/>
              <a:ext cx="181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69" name="Oval 401"/>
            <p:cNvSpPr>
              <a:spLocks noChangeArrowheads="1"/>
            </p:cNvSpPr>
            <p:nvPr/>
          </p:nvSpPr>
          <p:spPr bwMode="auto">
            <a:xfrm>
              <a:off x="2517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600" name="Group 402"/>
          <p:cNvGrpSpPr>
            <a:grpSpLocks/>
          </p:cNvGrpSpPr>
          <p:nvPr/>
        </p:nvGrpSpPr>
        <p:grpSpPr bwMode="auto">
          <a:xfrm>
            <a:off x="3492500" y="2640013"/>
            <a:ext cx="935038" cy="647700"/>
            <a:chOff x="2200" y="1480"/>
            <a:chExt cx="589" cy="408"/>
          </a:xfrm>
        </p:grpSpPr>
        <p:sp>
          <p:nvSpPr>
            <p:cNvPr id="7571" name="Line 403"/>
            <p:cNvSpPr>
              <a:spLocks noChangeShapeType="1"/>
            </p:cNvSpPr>
            <p:nvPr/>
          </p:nvSpPr>
          <p:spPr bwMode="auto">
            <a:xfrm flipH="1">
              <a:off x="2290" y="1480"/>
              <a:ext cx="499" cy="31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72" name="Oval 404"/>
            <p:cNvSpPr>
              <a:spLocks noChangeArrowheads="1"/>
            </p:cNvSpPr>
            <p:nvPr/>
          </p:nvSpPr>
          <p:spPr bwMode="auto">
            <a:xfrm>
              <a:off x="2200" y="170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601" name="Group 405"/>
          <p:cNvGrpSpPr>
            <a:grpSpLocks/>
          </p:cNvGrpSpPr>
          <p:nvPr/>
        </p:nvGrpSpPr>
        <p:grpSpPr bwMode="auto">
          <a:xfrm>
            <a:off x="3132138" y="2640013"/>
            <a:ext cx="1295400" cy="576262"/>
            <a:chOff x="1973" y="1480"/>
            <a:chExt cx="816" cy="363"/>
          </a:xfrm>
        </p:grpSpPr>
        <p:sp>
          <p:nvSpPr>
            <p:cNvPr id="7574" name="Line 406"/>
            <p:cNvSpPr>
              <a:spLocks noChangeShapeType="1"/>
            </p:cNvSpPr>
            <p:nvPr/>
          </p:nvSpPr>
          <p:spPr bwMode="auto">
            <a:xfrm flipH="1">
              <a:off x="2064" y="1480"/>
              <a:ext cx="725" cy="272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75" name="Oval 407"/>
            <p:cNvSpPr>
              <a:spLocks noChangeArrowheads="1"/>
            </p:cNvSpPr>
            <p:nvPr/>
          </p:nvSpPr>
          <p:spPr bwMode="auto">
            <a:xfrm>
              <a:off x="1973" y="1661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602" name="Group 408"/>
          <p:cNvGrpSpPr>
            <a:grpSpLocks/>
          </p:cNvGrpSpPr>
          <p:nvPr/>
        </p:nvGrpSpPr>
        <p:grpSpPr bwMode="auto">
          <a:xfrm>
            <a:off x="2771775" y="2640013"/>
            <a:ext cx="1655763" cy="504825"/>
            <a:chOff x="1746" y="1480"/>
            <a:chExt cx="1043" cy="318"/>
          </a:xfrm>
        </p:grpSpPr>
        <p:sp>
          <p:nvSpPr>
            <p:cNvPr id="7577" name="Line 409"/>
            <p:cNvSpPr>
              <a:spLocks noChangeShapeType="1"/>
            </p:cNvSpPr>
            <p:nvPr/>
          </p:nvSpPr>
          <p:spPr bwMode="auto">
            <a:xfrm flipH="1">
              <a:off x="1837" y="1480"/>
              <a:ext cx="952" cy="22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78" name="Oval 410"/>
            <p:cNvSpPr>
              <a:spLocks noChangeArrowheads="1"/>
            </p:cNvSpPr>
            <p:nvPr/>
          </p:nvSpPr>
          <p:spPr bwMode="auto">
            <a:xfrm>
              <a:off x="1746" y="1616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603" name="Group 411"/>
          <p:cNvGrpSpPr>
            <a:grpSpLocks/>
          </p:cNvGrpSpPr>
          <p:nvPr/>
        </p:nvGrpSpPr>
        <p:grpSpPr bwMode="auto">
          <a:xfrm>
            <a:off x="2555875" y="2640013"/>
            <a:ext cx="1871663" cy="431800"/>
            <a:chOff x="1610" y="1480"/>
            <a:chExt cx="1179" cy="272"/>
          </a:xfrm>
        </p:grpSpPr>
        <p:sp>
          <p:nvSpPr>
            <p:cNvPr id="7580" name="Line 412"/>
            <p:cNvSpPr>
              <a:spLocks noChangeShapeType="1"/>
            </p:cNvSpPr>
            <p:nvPr/>
          </p:nvSpPr>
          <p:spPr bwMode="auto">
            <a:xfrm flipH="1">
              <a:off x="1701" y="1480"/>
              <a:ext cx="1088" cy="181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81" name="Oval 413"/>
            <p:cNvSpPr>
              <a:spLocks noChangeArrowheads="1"/>
            </p:cNvSpPr>
            <p:nvPr/>
          </p:nvSpPr>
          <p:spPr bwMode="auto">
            <a:xfrm>
              <a:off x="1610" y="157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604" name="Group 414"/>
          <p:cNvGrpSpPr>
            <a:grpSpLocks/>
          </p:cNvGrpSpPr>
          <p:nvPr/>
        </p:nvGrpSpPr>
        <p:grpSpPr bwMode="auto">
          <a:xfrm>
            <a:off x="2339975" y="2640013"/>
            <a:ext cx="2087563" cy="360362"/>
            <a:chOff x="1474" y="1480"/>
            <a:chExt cx="1315" cy="227"/>
          </a:xfrm>
        </p:grpSpPr>
        <p:sp>
          <p:nvSpPr>
            <p:cNvPr id="7583" name="Line 415"/>
            <p:cNvSpPr>
              <a:spLocks noChangeShapeType="1"/>
            </p:cNvSpPr>
            <p:nvPr/>
          </p:nvSpPr>
          <p:spPr bwMode="auto">
            <a:xfrm flipH="1">
              <a:off x="1565" y="1480"/>
              <a:ext cx="1224" cy="136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84" name="Oval 416"/>
            <p:cNvSpPr>
              <a:spLocks noChangeArrowheads="1"/>
            </p:cNvSpPr>
            <p:nvPr/>
          </p:nvSpPr>
          <p:spPr bwMode="auto">
            <a:xfrm>
              <a:off x="1474" y="1525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7605" name="Group 417"/>
          <p:cNvGrpSpPr>
            <a:grpSpLocks/>
          </p:cNvGrpSpPr>
          <p:nvPr/>
        </p:nvGrpSpPr>
        <p:grpSpPr bwMode="auto">
          <a:xfrm>
            <a:off x="2195513" y="2640013"/>
            <a:ext cx="2232025" cy="288925"/>
            <a:chOff x="1383" y="1480"/>
            <a:chExt cx="1406" cy="182"/>
          </a:xfrm>
        </p:grpSpPr>
        <p:sp>
          <p:nvSpPr>
            <p:cNvPr id="7586" name="Line 418"/>
            <p:cNvSpPr>
              <a:spLocks noChangeShapeType="1"/>
            </p:cNvSpPr>
            <p:nvPr/>
          </p:nvSpPr>
          <p:spPr bwMode="auto">
            <a:xfrm flipH="1">
              <a:off x="1474" y="1480"/>
              <a:ext cx="1315" cy="9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587" name="Oval 419"/>
            <p:cNvSpPr>
              <a:spLocks noChangeArrowheads="1"/>
            </p:cNvSpPr>
            <p:nvPr/>
          </p:nvSpPr>
          <p:spPr bwMode="auto">
            <a:xfrm>
              <a:off x="1383" y="1480"/>
              <a:ext cx="181" cy="18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7588" name="Line 420"/>
          <p:cNvSpPr>
            <a:spLocks noChangeShapeType="1"/>
          </p:cNvSpPr>
          <p:nvPr/>
        </p:nvSpPr>
        <p:spPr bwMode="auto">
          <a:xfrm flipV="1">
            <a:off x="4429125" y="4941888"/>
            <a:ext cx="0" cy="6477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589" name="Rectangle 421"/>
          <p:cNvSpPr>
            <a:spLocks noChangeArrowheads="1"/>
          </p:cNvSpPr>
          <p:nvPr/>
        </p:nvSpPr>
        <p:spPr bwMode="auto">
          <a:xfrm>
            <a:off x="4427538" y="50879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G</a:t>
            </a:r>
          </a:p>
        </p:txBody>
      </p:sp>
      <p:sp>
        <p:nvSpPr>
          <p:cNvPr id="7590" name="Line 422"/>
          <p:cNvSpPr>
            <a:spLocks noChangeShapeType="1"/>
          </p:cNvSpPr>
          <p:nvPr/>
        </p:nvSpPr>
        <p:spPr bwMode="auto">
          <a:xfrm flipV="1">
            <a:off x="4427538" y="4224338"/>
            <a:ext cx="0" cy="6477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591" name="Rectangle 423"/>
          <p:cNvSpPr>
            <a:spLocks noChangeArrowheads="1"/>
          </p:cNvSpPr>
          <p:nvPr/>
        </p:nvSpPr>
        <p:spPr bwMode="auto">
          <a:xfrm>
            <a:off x="4427538" y="42243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592" name="Line 424"/>
          <p:cNvSpPr>
            <a:spLocks noChangeShapeType="1"/>
          </p:cNvSpPr>
          <p:nvPr/>
        </p:nvSpPr>
        <p:spPr bwMode="auto">
          <a:xfrm>
            <a:off x="2411413" y="2640013"/>
            <a:ext cx="7207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593" name="Rectangle 425"/>
          <p:cNvSpPr>
            <a:spLocks noChangeArrowheads="1"/>
          </p:cNvSpPr>
          <p:nvPr/>
        </p:nvSpPr>
        <p:spPr bwMode="auto">
          <a:xfrm>
            <a:off x="2484438" y="218281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594" name="Rectangle 426"/>
          <p:cNvSpPr>
            <a:spLocks noChangeArrowheads="1"/>
          </p:cNvSpPr>
          <p:nvPr/>
        </p:nvSpPr>
        <p:spPr bwMode="auto">
          <a:xfrm>
            <a:off x="611188" y="5876925"/>
            <a:ext cx="30841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Centripetalna sila </a:t>
            </a:r>
            <a:r>
              <a:rPr lang="hr-HR" sz="2400">
                <a:latin typeface="Times New Roman" pitchFamily="18" charset="0"/>
              </a:rPr>
              <a:t>(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>
                <a:latin typeface="Times New Roman" pitchFamily="18" charset="0"/>
              </a:rPr>
              <a:t>)</a:t>
            </a:r>
            <a:r>
              <a:rPr lang="hr-HR" sz="2400"/>
              <a:t> </a:t>
            </a:r>
          </a:p>
        </p:txBody>
      </p:sp>
      <p:sp>
        <p:nvSpPr>
          <p:cNvPr id="7595" name="Rectangle 4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3600"/>
              <a:t>Centripetalna sila i centripetalna akceleracija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"/>
                            </p:stCondLst>
                            <p:childTnLst>
                              <p:par>
                                <p:cTn id="2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0"/>
                            </p:stCondLst>
                            <p:childTnLst>
                              <p:par>
                                <p:cTn id="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0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10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10"/>
                            </p:stCondLst>
                            <p:childTnLst>
                              <p:par>
                                <p:cTn id="4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10"/>
                            </p:stCondLst>
                            <p:childTnLst>
                              <p:par>
                                <p:cTn id="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10"/>
                            </p:stCondLst>
                            <p:childTnLst>
                              <p:par>
                                <p:cTn id="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10"/>
                            </p:stCondLst>
                            <p:childTnLst>
                              <p:par>
                                <p:cTn id="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10"/>
                            </p:stCondLst>
                            <p:childTnLst>
                              <p:par>
                                <p:cTn id="6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10"/>
                            </p:stCondLst>
                            <p:childTnLst>
                              <p:par>
                                <p:cTn id="6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10"/>
                            </p:stCondLst>
                            <p:childTnLst>
                              <p:par>
                                <p:cTn id="6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10"/>
                            </p:stCondLst>
                            <p:childTnLst>
                              <p:par>
                                <p:cTn id="6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10"/>
                            </p:stCondLst>
                            <p:childTnLst>
                              <p:par>
                                <p:cTn id="7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10"/>
                            </p:stCondLst>
                            <p:childTnLst>
                              <p:par>
                                <p:cTn id="7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10"/>
                            </p:stCondLst>
                            <p:childTnLst>
                              <p:par>
                                <p:cTn id="7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10"/>
                            </p:stCondLst>
                            <p:childTnLst>
                              <p:par>
                                <p:cTn id="8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10"/>
                            </p:stCondLst>
                            <p:childTnLst>
                              <p:par>
                                <p:cTn id="8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10"/>
                            </p:stCondLst>
                            <p:childTnLst>
                              <p:par>
                                <p:cTn id="8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10"/>
                            </p:stCondLst>
                            <p:childTnLst>
                              <p:par>
                                <p:cTn id="9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10"/>
                            </p:stCondLst>
                            <p:childTnLst>
                              <p:par>
                                <p:cTn id="9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10"/>
                            </p:stCondLst>
                            <p:childTnLst>
                              <p:par>
                                <p:cTn id="9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10"/>
                            </p:stCondLst>
                            <p:childTnLst>
                              <p:par>
                                <p:cTn id="9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910"/>
                            </p:stCondLst>
                            <p:childTnLst>
                              <p:par>
                                <p:cTn id="10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10"/>
                            </p:stCondLst>
                            <p:childTnLst>
                              <p:par>
                                <p:cTn id="10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110"/>
                            </p:stCondLst>
                            <p:childTnLst>
                              <p:par>
                                <p:cTn id="10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10"/>
                            </p:stCondLst>
                            <p:childTnLst>
                              <p:par>
                                <p:cTn id="1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310"/>
                            </p:stCondLst>
                            <p:childTnLst>
                              <p:par>
                                <p:cTn id="1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410"/>
                            </p:stCondLst>
                            <p:childTnLst>
                              <p:par>
                                <p:cTn id="1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10"/>
                            </p:stCondLst>
                            <p:childTnLst>
                              <p:par>
                                <p:cTn id="1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610"/>
                            </p:stCondLst>
                            <p:childTnLst>
                              <p:par>
                                <p:cTn id="1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710"/>
                            </p:stCondLst>
                            <p:childTnLst>
                              <p:par>
                                <p:cTn id="1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810"/>
                            </p:stCondLst>
                            <p:childTnLst>
                              <p:par>
                                <p:cTn id="1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910"/>
                            </p:stCondLst>
                            <p:childTnLst>
                              <p:par>
                                <p:cTn id="1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10"/>
                            </p:stCondLst>
                            <p:childTnLst>
                              <p:par>
                                <p:cTn id="1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110"/>
                            </p:stCondLst>
                            <p:childTnLst>
                              <p:par>
                                <p:cTn id="1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210"/>
                            </p:stCondLst>
                            <p:childTnLst>
                              <p:par>
                                <p:cTn id="1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310"/>
                            </p:stCondLst>
                            <p:childTnLst>
                              <p:par>
                                <p:cTn id="1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410"/>
                            </p:stCondLst>
                            <p:childTnLst>
                              <p:par>
                                <p:cTn id="1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10"/>
                            </p:stCondLst>
                            <p:childTnLst>
                              <p:par>
                                <p:cTn id="1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610"/>
                            </p:stCondLst>
                            <p:childTnLst>
                              <p:par>
                                <p:cTn id="1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710"/>
                            </p:stCondLst>
                            <p:childTnLst>
                              <p:par>
                                <p:cTn id="1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810"/>
                            </p:stCondLst>
                            <p:childTnLst>
                              <p:par>
                                <p:cTn id="1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910"/>
                            </p:stCondLst>
                            <p:childTnLst>
                              <p:par>
                                <p:cTn id="1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10"/>
                            </p:stCondLst>
                            <p:childTnLst>
                              <p:par>
                                <p:cTn id="1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110"/>
                            </p:stCondLst>
                            <p:childTnLst>
                              <p:par>
                                <p:cTn id="1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210"/>
                            </p:stCondLst>
                            <p:childTnLst>
                              <p:par>
                                <p:cTn id="1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310"/>
                            </p:stCondLst>
                            <p:childTnLst>
                              <p:par>
                                <p:cTn id="1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410"/>
                            </p:stCondLst>
                            <p:childTnLst>
                              <p:par>
                                <p:cTn id="1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510"/>
                            </p:stCondLst>
                            <p:childTnLst>
                              <p:par>
                                <p:cTn id="1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610"/>
                            </p:stCondLst>
                            <p:childTnLst>
                              <p:par>
                                <p:cTn id="1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710"/>
                            </p:stCondLst>
                            <p:childTnLst>
                              <p:par>
                                <p:cTn id="1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810"/>
                            </p:stCondLst>
                            <p:childTnLst>
                              <p:par>
                                <p:cTn id="1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910"/>
                            </p:stCondLst>
                            <p:childTnLst>
                              <p:par>
                                <p:cTn id="1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010"/>
                            </p:stCondLst>
                            <p:childTnLst>
                              <p:par>
                                <p:cTn id="1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110"/>
                            </p:stCondLst>
                            <p:childTnLst>
                              <p:par>
                                <p:cTn id="1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210"/>
                            </p:stCondLst>
                            <p:childTnLst>
                              <p:par>
                                <p:cTn id="2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310"/>
                            </p:stCondLst>
                            <p:childTnLst>
                              <p:par>
                                <p:cTn id="20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410"/>
                            </p:stCondLst>
                            <p:childTnLst>
                              <p:par>
                                <p:cTn id="2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510"/>
                            </p:stCondLst>
                            <p:childTnLst>
                              <p:par>
                                <p:cTn id="2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610"/>
                            </p:stCondLst>
                            <p:childTnLst>
                              <p:par>
                                <p:cTn id="2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710"/>
                            </p:stCondLst>
                            <p:childTnLst>
                              <p:par>
                                <p:cTn id="2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810"/>
                            </p:stCondLst>
                            <p:childTnLst>
                              <p:par>
                                <p:cTn id="2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910"/>
                            </p:stCondLst>
                            <p:childTnLst>
                              <p:par>
                                <p:cTn id="2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010"/>
                            </p:stCondLst>
                            <p:childTnLst>
                              <p:par>
                                <p:cTn id="2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110"/>
                            </p:stCondLst>
                            <p:childTnLst>
                              <p:par>
                                <p:cTn id="2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210"/>
                            </p:stCondLst>
                            <p:childTnLst>
                              <p:par>
                                <p:cTn id="2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310"/>
                            </p:stCondLst>
                            <p:childTnLst>
                              <p:par>
                                <p:cTn id="2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410"/>
                            </p:stCondLst>
                            <p:childTnLst>
                              <p:par>
                                <p:cTn id="2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510"/>
                            </p:stCondLst>
                            <p:childTnLst>
                              <p:par>
                                <p:cTn id="2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610"/>
                            </p:stCondLst>
                            <p:childTnLst>
                              <p:par>
                                <p:cTn id="2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710"/>
                            </p:stCondLst>
                            <p:childTnLst>
                              <p:par>
                                <p:cTn id="2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810"/>
                            </p:stCondLst>
                            <p:childTnLst>
                              <p:par>
                                <p:cTn id="2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7910"/>
                            </p:stCondLst>
                            <p:childTnLst>
                              <p:par>
                                <p:cTn id="2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010"/>
                            </p:stCondLst>
                            <p:childTnLst>
                              <p:par>
                                <p:cTn id="2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8110"/>
                            </p:stCondLst>
                            <p:childTnLst>
                              <p:par>
                                <p:cTn id="2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210"/>
                            </p:stCondLst>
                            <p:childTnLst>
                              <p:par>
                                <p:cTn id="2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8310"/>
                            </p:stCondLst>
                            <p:childTnLst>
                              <p:par>
                                <p:cTn id="2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410"/>
                            </p:stCondLst>
                            <p:childTnLst>
                              <p:par>
                                <p:cTn id="2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510"/>
                            </p:stCondLst>
                            <p:childTnLst>
                              <p:par>
                                <p:cTn id="2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610"/>
                            </p:stCondLst>
                            <p:childTnLst>
                              <p:par>
                                <p:cTn id="2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710"/>
                            </p:stCondLst>
                            <p:childTnLst>
                              <p:par>
                                <p:cTn id="2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810"/>
                            </p:stCondLst>
                            <p:childTnLst>
                              <p:par>
                                <p:cTn id="2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910"/>
                            </p:stCondLst>
                            <p:childTnLst>
                              <p:par>
                                <p:cTn id="2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010"/>
                            </p:stCondLst>
                            <p:childTnLst>
                              <p:par>
                                <p:cTn id="2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110"/>
                            </p:stCondLst>
                            <p:childTnLst>
                              <p:par>
                                <p:cTn id="2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210"/>
                            </p:stCondLst>
                            <p:childTnLst>
                              <p:par>
                                <p:cTn id="2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10"/>
                            </p:stCondLst>
                            <p:childTnLst>
                              <p:par>
                                <p:cTn id="2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9410"/>
                            </p:stCondLst>
                            <p:childTnLst>
                              <p:par>
                                <p:cTn id="29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510"/>
                            </p:stCondLst>
                            <p:childTnLst>
                              <p:par>
                                <p:cTn id="30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610"/>
                            </p:stCondLst>
                            <p:childTnLst>
                              <p:par>
                                <p:cTn id="30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10"/>
                            </p:stCondLst>
                            <p:childTnLst>
                              <p:par>
                                <p:cTn id="30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9810"/>
                            </p:stCondLst>
                            <p:childTnLst>
                              <p:par>
                                <p:cTn id="30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910"/>
                            </p:stCondLst>
                            <p:childTnLst>
                              <p:par>
                                <p:cTn id="31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10"/>
                            </p:stCondLst>
                            <p:childTnLst>
                              <p:par>
                                <p:cTn id="3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110"/>
                            </p:stCondLst>
                            <p:childTnLst>
                              <p:par>
                                <p:cTn id="3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210"/>
                            </p:stCondLst>
                            <p:childTnLst>
                              <p:par>
                                <p:cTn id="3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310"/>
                            </p:stCondLst>
                            <p:childTnLst>
                              <p:par>
                                <p:cTn id="3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410"/>
                            </p:stCondLst>
                            <p:childTnLst>
                              <p:par>
                                <p:cTn id="32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510"/>
                            </p:stCondLst>
                            <p:childTnLst>
                              <p:par>
                                <p:cTn id="33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610"/>
                            </p:stCondLst>
                            <p:childTnLst>
                              <p:par>
                                <p:cTn id="33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710"/>
                            </p:stCondLst>
                            <p:childTnLst>
                              <p:par>
                                <p:cTn id="3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810"/>
                            </p:stCondLst>
                            <p:childTnLst>
                              <p:par>
                                <p:cTn id="33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910"/>
                            </p:stCondLst>
                            <p:childTnLst>
                              <p:par>
                                <p:cTn id="34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1010"/>
                            </p:stCondLst>
                            <p:childTnLst>
                              <p:par>
                                <p:cTn id="34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1110"/>
                            </p:stCondLst>
                            <p:childTnLst>
                              <p:par>
                                <p:cTn id="34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210"/>
                            </p:stCondLst>
                            <p:childTnLst>
                              <p:par>
                                <p:cTn id="3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310"/>
                            </p:stCondLst>
                            <p:childTnLst>
                              <p:par>
                                <p:cTn id="35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1410"/>
                            </p:stCondLst>
                            <p:childTnLst>
                              <p:par>
                                <p:cTn id="3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1510"/>
                            </p:stCondLst>
                            <p:childTnLst>
                              <p:par>
                                <p:cTn id="36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61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 animBg="1"/>
      <p:bldP spid="7588" grpId="0" animBg="1"/>
      <p:bldP spid="7589" grpId="0"/>
      <p:bldP spid="7590" grpId="0" animBg="1"/>
      <p:bldP spid="7591" grpId="0"/>
      <p:bldP spid="7592" grpId="0" animBg="1"/>
      <p:bldP spid="75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2132013"/>
            <a:ext cx="4351338" cy="2592387"/>
            <a:chOff x="1338" y="1343"/>
            <a:chExt cx="2741" cy="1633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338" y="1343"/>
              <a:ext cx="2631" cy="1633"/>
              <a:chOff x="612" y="1026"/>
              <a:chExt cx="2631" cy="1542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612" y="1706"/>
                <a:ext cx="2631" cy="182"/>
                <a:chOff x="657" y="1706"/>
                <a:chExt cx="2495" cy="182"/>
              </a:xfrm>
            </p:grpSpPr>
            <p:sp>
              <p:nvSpPr>
                <p:cNvPr id="4100" name="Oval 4"/>
                <p:cNvSpPr>
                  <a:spLocks noChangeArrowheads="1"/>
                </p:cNvSpPr>
                <p:nvPr/>
              </p:nvSpPr>
              <p:spPr bwMode="auto">
                <a:xfrm>
                  <a:off x="2971" y="1706"/>
                  <a:ext cx="181" cy="1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CC99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r-HR"/>
                </a:p>
              </p:txBody>
            </p:sp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7" y="179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793" y="179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  <p:sp>
              <p:nvSpPr>
                <p:cNvPr id="4103" name="Oval 7"/>
                <p:cNvSpPr>
                  <a:spLocks noChangeArrowheads="1"/>
                </p:cNvSpPr>
                <p:nvPr/>
              </p:nvSpPr>
              <p:spPr bwMode="auto">
                <a:xfrm>
                  <a:off x="657" y="1706"/>
                  <a:ext cx="182" cy="182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r-HR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auto">
                <a:xfrm>
                  <a:off x="748" y="1797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auto">
                <a:xfrm>
                  <a:off x="2426" y="1797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hr-HR"/>
                </a:p>
              </p:txBody>
            </p:sp>
          </p:grpSp>
          <p:sp>
            <p:nvSpPr>
              <p:cNvPr id="4125" name="Line 29"/>
              <p:cNvSpPr>
                <a:spLocks noChangeShapeType="1"/>
              </p:cNvSpPr>
              <p:nvPr/>
            </p:nvSpPr>
            <p:spPr bwMode="auto">
              <a:xfrm flipV="1">
                <a:off x="3152" y="1026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3366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/>
            </p:nvSpPr>
            <p:spPr bwMode="auto">
              <a:xfrm flipV="1">
                <a:off x="703" y="1797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29" name="Rectangle 33"/>
            <p:cNvSpPr>
              <a:spLocks noChangeArrowheads="1"/>
            </p:cNvSpPr>
            <p:nvPr/>
          </p:nvSpPr>
          <p:spPr bwMode="auto">
            <a:xfrm>
              <a:off x="3152" y="1842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F</a:t>
              </a:r>
              <a:r>
                <a:rPr lang="hr-HR" sz="2400" i="1" baseline="-25000">
                  <a:latin typeface="Times New Roman" pitchFamily="18" charset="0"/>
                </a:rPr>
                <a:t>cp</a:t>
              </a:r>
              <a:endParaRPr lang="hr-HR" sz="2400" i="1">
                <a:latin typeface="Times New Roman" pitchFamily="18" charset="0"/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3878" y="143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2268538" y="1484313"/>
            <a:ext cx="3887787" cy="3889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6011863" y="3284538"/>
            <a:ext cx="303212" cy="30638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1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5" grpId="0" animBg="1"/>
      <p:bldP spid="4139" grpId="0" animBg="1"/>
      <p:bldP spid="41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441461">
            <a:off x="539750" y="1484313"/>
            <a:ext cx="4032250" cy="2736850"/>
            <a:chOff x="476" y="1162"/>
            <a:chExt cx="2540" cy="1724"/>
          </a:xfrm>
        </p:grpSpPr>
        <p:sp>
          <p:nvSpPr>
            <p:cNvPr id="5126" name="Line 6"/>
            <p:cNvSpPr>
              <a:spLocks noChangeShapeType="1"/>
            </p:cNvSpPr>
            <p:nvPr/>
          </p:nvSpPr>
          <p:spPr bwMode="auto">
            <a:xfrm flipV="1">
              <a:off x="521" y="2024"/>
              <a:ext cx="1225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1746" y="202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2925" y="1979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6" y="1979"/>
              <a:ext cx="91" cy="9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rgbClr val="66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2971" y="1162"/>
              <a:ext cx="0" cy="862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521" y="2024"/>
              <a:ext cx="0" cy="862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 rot="-441461">
            <a:off x="539750" y="1484313"/>
            <a:ext cx="4032250" cy="2736850"/>
            <a:chOff x="476" y="1162"/>
            <a:chExt cx="2540" cy="1724"/>
          </a:xfrm>
        </p:grpSpPr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521" y="2024"/>
              <a:ext cx="122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 dirty="0"/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 flipV="1">
              <a:off x="1746" y="202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2925" y="1979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476" y="1979"/>
              <a:ext cx="91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 flipV="1">
              <a:off x="2971" y="1162"/>
              <a:ext cx="0" cy="862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 flipV="1">
              <a:off x="521" y="2024"/>
              <a:ext cx="0" cy="8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5162" name="Oval 42"/>
          <p:cNvSpPr>
            <a:spLocks noChangeArrowheads="1"/>
          </p:cNvSpPr>
          <p:nvPr/>
        </p:nvSpPr>
        <p:spPr bwMode="auto">
          <a:xfrm>
            <a:off x="611188" y="908050"/>
            <a:ext cx="3887787" cy="3889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33" name="Arc 13"/>
          <p:cNvSpPr>
            <a:spLocks/>
          </p:cNvSpPr>
          <p:nvPr/>
        </p:nvSpPr>
        <p:spPr bwMode="auto">
          <a:xfrm>
            <a:off x="2557463" y="2119313"/>
            <a:ext cx="1000125" cy="736600"/>
          </a:xfrm>
          <a:custGeom>
            <a:avLst/>
            <a:gdLst>
              <a:gd name="G0" fmla="+- 0 0 0"/>
              <a:gd name="G1" fmla="+- 15773 0 0"/>
              <a:gd name="G2" fmla="+- 21600 0 0"/>
              <a:gd name="T0" fmla="*/ 14757 w 21416"/>
              <a:gd name="T1" fmla="*/ 0 h 15773"/>
              <a:gd name="T2" fmla="*/ 21416 w 21416"/>
              <a:gd name="T3" fmla="*/ 12961 h 15773"/>
              <a:gd name="T4" fmla="*/ 0 w 21416"/>
              <a:gd name="T5" fmla="*/ 15773 h 15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16" h="15773" fill="none" extrusionOk="0">
                <a:moveTo>
                  <a:pt x="14757" y="-1"/>
                </a:moveTo>
                <a:cubicBezTo>
                  <a:pt x="18411" y="3418"/>
                  <a:pt x="20764" y="7999"/>
                  <a:pt x="21416" y="12960"/>
                </a:cubicBezTo>
              </a:path>
              <a:path w="21416" h="15773" stroke="0" extrusionOk="0">
                <a:moveTo>
                  <a:pt x="14757" y="-1"/>
                </a:moveTo>
                <a:cubicBezTo>
                  <a:pt x="18411" y="3418"/>
                  <a:pt x="20764" y="7999"/>
                  <a:pt x="21416" y="12960"/>
                </a:cubicBezTo>
                <a:lnTo>
                  <a:pt x="0" y="1577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rot="21158539" flipV="1">
            <a:off x="4394200" y="1239838"/>
            <a:ext cx="0" cy="13684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rot="18725025" flipV="1">
            <a:off x="3360738" y="280987"/>
            <a:ext cx="0" cy="136842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7019925" y="1341438"/>
            <a:ext cx="8636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2914650" y="2276475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</a:t>
            </a: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635375" y="2636838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4570413" y="23495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3706813" y="836613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B</a:t>
            </a:r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4283075" y="1123950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A</a:t>
            </a: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914650" y="188913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2338388" y="29241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>
            <a:off x="3851275" y="1412875"/>
            <a:ext cx="6477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7883525" y="1484313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A</a:t>
            </a:r>
          </a:p>
        </p:txBody>
      </p: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6875463" y="1844675"/>
            <a:ext cx="44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7091363" y="105251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v</a:t>
            </a:r>
          </a:p>
        </p:txBody>
      </p:sp>
      <p:sp>
        <p:nvSpPr>
          <p:cNvPr id="5174" name="Arc 54"/>
          <p:cNvSpPr>
            <a:spLocks/>
          </p:cNvSpPr>
          <p:nvPr/>
        </p:nvSpPr>
        <p:spPr bwMode="auto">
          <a:xfrm>
            <a:off x="7367588" y="1782763"/>
            <a:ext cx="695325" cy="998537"/>
          </a:xfrm>
          <a:custGeom>
            <a:avLst/>
            <a:gdLst>
              <a:gd name="G0" fmla="+- 14919 0 0"/>
              <a:gd name="G1" fmla="+- 21395 0 0"/>
              <a:gd name="G2" fmla="+- 21600 0 0"/>
              <a:gd name="T0" fmla="*/ 0 w 14919"/>
              <a:gd name="T1" fmla="*/ 5775 h 21395"/>
              <a:gd name="T2" fmla="*/ 11950 w 14919"/>
              <a:gd name="T3" fmla="*/ 0 h 21395"/>
              <a:gd name="T4" fmla="*/ 14919 w 14919"/>
              <a:gd name="T5" fmla="*/ 21395 h 2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19" h="21395" fill="none" extrusionOk="0">
                <a:moveTo>
                  <a:pt x="0" y="5775"/>
                </a:moveTo>
                <a:cubicBezTo>
                  <a:pt x="3278" y="2643"/>
                  <a:pt x="7459" y="623"/>
                  <a:pt x="11950" y="0"/>
                </a:cubicBezTo>
              </a:path>
              <a:path w="14919" h="21395" stroke="0" extrusionOk="0">
                <a:moveTo>
                  <a:pt x="0" y="5775"/>
                </a:moveTo>
                <a:cubicBezTo>
                  <a:pt x="3278" y="2643"/>
                  <a:pt x="7459" y="623"/>
                  <a:pt x="11950" y="0"/>
                </a:cubicBezTo>
                <a:lnTo>
                  <a:pt x="14919" y="2139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5175" name="Rectangle 55"/>
          <p:cNvSpPr>
            <a:spLocks noChangeArrowheads="1"/>
          </p:cNvSpPr>
          <p:nvPr/>
        </p:nvSpPr>
        <p:spPr bwMode="auto">
          <a:xfrm>
            <a:off x="7378700" y="1773238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</a:t>
            </a:r>
          </a:p>
        </p:txBody>
      </p:sp>
      <p:sp>
        <p:nvSpPr>
          <p:cNvPr id="5176" name="Rectangle 56"/>
          <p:cNvSpPr>
            <a:spLocks noChangeArrowheads="1"/>
          </p:cNvSpPr>
          <p:nvPr/>
        </p:nvSpPr>
        <p:spPr bwMode="auto">
          <a:xfrm>
            <a:off x="4932363" y="3716338"/>
            <a:ext cx="155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A</a:t>
            </a:r>
            <a:r>
              <a:rPr lang="hr-HR" sz="2400" i="1">
                <a:latin typeface="Times New Roman" pitchFamily="18" charset="0"/>
              </a:rPr>
              <a:t> = v</a:t>
            </a:r>
            <a:r>
              <a:rPr lang="hr-HR" sz="2400" i="1" baseline="-25000">
                <a:latin typeface="Times New Roman" pitchFamily="18" charset="0"/>
              </a:rPr>
              <a:t>B</a:t>
            </a:r>
            <a:r>
              <a:rPr lang="hr-HR" sz="2400" i="1">
                <a:latin typeface="Times New Roman" pitchFamily="18" charset="0"/>
              </a:rPr>
              <a:t> = v</a:t>
            </a:r>
            <a:endParaRPr lang="hr-HR" sz="2400" i="1" baseline="-25000">
              <a:latin typeface="Times New Roman" pitchFamily="18" charset="0"/>
            </a:endParaRPr>
          </a:p>
        </p:txBody>
      </p:sp>
      <p:graphicFrame>
        <p:nvGraphicFramePr>
          <p:cNvPr id="5178" name="Object 58"/>
          <p:cNvGraphicFramePr>
            <a:graphicFrameLocks noChangeAspect="1"/>
          </p:cNvGraphicFramePr>
          <p:nvPr/>
        </p:nvGraphicFramePr>
        <p:xfrm>
          <a:off x="971550" y="5229225"/>
          <a:ext cx="1368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609480" imgH="393480" progId="Equation.3">
                  <p:embed/>
                </p:oleObj>
              </mc:Choice>
              <mc:Fallback>
                <p:oleObj name="Equation" r:id="rId3" imgW="609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1368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0" name="Object 60"/>
          <p:cNvGraphicFramePr>
            <a:graphicFrameLocks noChangeAspect="1"/>
          </p:cNvGraphicFramePr>
          <p:nvPr/>
        </p:nvGraphicFramePr>
        <p:xfrm>
          <a:off x="2700338" y="5157788"/>
          <a:ext cx="151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660240" imgH="393480" progId="Equation.3">
                  <p:embed/>
                </p:oleObj>
              </mc:Choice>
              <mc:Fallback>
                <p:oleObj name="Equation" r:id="rId5" imgW="660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157788"/>
                        <a:ext cx="151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3" name="Object 63"/>
          <p:cNvGraphicFramePr>
            <a:graphicFrameLocks noChangeAspect="1"/>
          </p:cNvGraphicFramePr>
          <p:nvPr/>
        </p:nvGraphicFramePr>
        <p:xfrm>
          <a:off x="4787900" y="4797425"/>
          <a:ext cx="2879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1320480" imgH="558720" progId="Equation.3">
                  <p:embed/>
                </p:oleObj>
              </mc:Choice>
              <mc:Fallback>
                <p:oleObj name="Equation" r:id="rId7" imgW="1320480" imgH="558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97425"/>
                        <a:ext cx="28797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6358E-6 L 0.38941 0.0094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5723E-6 L 0.45521 0.1805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2" grpId="0" animBg="1"/>
      <p:bldP spid="5133" grpId="0" animBg="1"/>
      <p:bldP spid="5139" grpId="0" animBg="1"/>
      <p:bldP spid="5139" grpId="1" animBg="1"/>
      <p:bldP spid="5148" grpId="0" animBg="1"/>
      <p:bldP spid="5148" grpId="1" animBg="1"/>
      <p:bldP spid="5153" grpId="0" animBg="1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 animBg="1"/>
      <p:bldP spid="5171" grpId="0"/>
      <p:bldP spid="5172" grpId="0"/>
      <p:bldP spid="5173" grpId="0"/>
      <p:bldP spid="5174" grpId="0" animBg="1"/>
      <p:bldP spid="5175" grpId="0"/>
      <p:bldP spid="51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2195513" y="3500438"/>
            <a:ext cx="2520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98911"/>
              </p:ext>
            </p:extLst>
          </p:nvPr>
        </p:nvGraphicFramePr>
        <p:xfrm>
          <a:off x="468313" y="491339"/>
          <a:ext cx="1152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1339"/>
                        <a:ext cx="1152525" cy="869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62391"/>
              </p:ext>
            </p:extLst>
          </p:nvPr>
        </p:nvGraphicFramePr>
        <p:xfrm>
          <a:off x="2268538" y="527645"/>
          <a:ext cx="13684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660240" imgH="406080" progId="Equation.3">
                  <p:embed/>
                </p:oleObj>
              </mc:Choice>
              <mc:Fallback>
                <p:oleObj name="Equation" r:id="rId5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27645"/>
                        <a:ext cx="1368425" cy="842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248809" y="904089"/>
            <a:ext cx="18415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a</a:t>
            </a:r>
            <a:r>
              <a:rPr lang="hr-HR" sz="2400" i="1" baseline="-25000" dirty="0">
                <a:latin typeface="Times New Roman" pitchFamily="18" charset="0"/>
              </a:rPr>
              <a:t>cp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dirty="0">
                <a:latin typeface="Times New Roman" pitchFamily="18" charset="0"/>
              </a:rPr>
              <a:t>4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 </a:t>
            </a:r>
            <a:r>
              <a:rPr lang="hr-HR" sz="2400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f </a:t>
            </a:r>
            <a:r>
              <a:rPr lang="hr-HR" sz="2400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 dirty="0">
                <a:latin typeface="Times New Roman" pitchFamily="18" charset="0"/>
              </a:rPr>
              <a:t> </a:t>
            </a:r>
            <a:endParaRPr lang="hr-HR" sz="2400" i="1" baseline="-25000" dirty="0">
              <a:latin typeface="Times New Roman" pitchFamily="18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633539" y="904089"/>
            <a:ext cx="1317625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a</a:t>
            </a:r>
            <a:r>
              <a:rPr lang="hr-HR" sz="2400" i="1" baseline="-25000" dirty="0">
                <a:latin typeface="Times New Roman" pitchFamily="18" charset="0"/>
              </a:rPr>
              <a:t>cp</a:t>
            </a:r>
            <a:r>
              <a:rPr lang="hr-HR" sz="2400" i="1" dirty="0">
                <a:latin typeface="Times New Roman" pitchFamily="18" charset="0"/>
              </a:rPr>
              <a:t> =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hr-HR" sz="2400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r</a:t>
            </a:r>
            <a:endParaRPr lang="hr-HR" sz="2400" i="1" baseline="-25000" dirty="0">
              <a:latin typeface="Times New Roman" pitchFamily="18" charset="0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268538" y="1628775"/>
          <a:ext cx="16827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7" imgW="774360" imgH="406080" progId="Equation.3">
                  <p:embed/>
                </p:oleObj>
              </mc:Choice>
              <mc:Fallback>
                <p:oleObj name="Equation" r:id="rId7" imgW="77436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28775"/>
                        <a:ext cx="1682750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68313" y="1628775"/>
          <a:ext cx="136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9" imgW="622080" imgH="393480" progId="Equation.3">
                  <p:embed/>
                </p:oleObj>
              </mc:Choice>
              <mc:Fallback>
                <p:oleObj name="Equation" r:id="rId9" imgW="6220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1366837" cy="86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258469" y="2053517"/>
            <a:ext cx="20955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4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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f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r m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633539" y="2035175"/>
            <a:ext cx="1724025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 </a:t>
            </a:r>
            <a:r>
              <a:rPr lang="hr-HR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r m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2051050" y="3716338"/>
            <a:ext cx="287338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716463" y="3500438"/>
            <a:ext cx="144462" cy="57626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4787900" y="4076700"/>
            <a:ext cx="0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500563" y="5805488"/>
            <a:ext cx="576262" cy="144462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2771775" y="31877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2195513" y="3860800"/>
            <a:ext cx="0" cy="2889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V="1">
            <a:off x="2195513" y="3860800"/>
            <a:ext cx="1944687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4140200" y="35734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V="1">
            <a:off x="2195513" y="3573463"/>
            <a:ext cx="1944687" cy="287337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1763713" y="393382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067175" y="3644900"/>
            <a:ext cx="56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2195513" y="3860800"/>
            <a:ext cx="1944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  <p:bldP spid="6154" grpId="0" animBg="1"/>
      <p:bldP spid="6155" grpId="0" animBg="1"/>
      <p:bldP spid="6159" grpId="0" animBg="1"/>
      <p:bldP spid="6160" grpId="0" animBg="1"/>
      <p:bldP spid="6165" grpId="0" animBg="1"/>
      <p:bldP spid="6167" grpId="0" animBg="1"/>
      <p:bldP spid="6168" grpId="0" animBg="1"/>
      <p:bldP spid="6169" grpId="0" animBg="1"/>
      <p:bldP spid="6171" grpId="0"/>
      <p:bldP spid="6174" grpId="0" animBg="1"/>
      <p:bldP spid="6175" grpId="0" animBg="1"/>
      <p:bldP spid="6176" grpId="0" animBg="1"/>
      <p:bldP spid="6177" grpId="0" animBg="1"/>
      <p:bldP spid="6178" grpId="0"/>
      <p:bldP spid="6179" grpId="0"/>
      <p:bldP spid="61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48478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544E-471C-4F5D-89F2-614DB73F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605444"/>
            <a:ext cx="2257425" cy="2028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Equation</vt:lpstr>
      <vt:lpstr>Kružno gibanje</vt:lpstr>
      <vt:lpstr>Jednoliko kružno gibanje</vt:lpstr>
      <vt:lpstr>Jednoliko gibanje po kružnici</vt:lpstr>
      <vt:lpstr>PowerPoint Presentation</vt:lpstr>
      <vt:lpstr>Centripetalna sila i centripetalna akceleracija</vt:lpstr>
      <vt:lpstr>PowerPoint Presentation</vt:lpstr>
      <vt:lpstr>PowerPoint Presentation</vt:lpstr>
      <vt:lpstr>PowerPoint Presentation</vt:lpstr>
      <vt:lpstr>Pitanja?</vt:lpstr>
      <vt:lpstr>Ponovimo 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Pokus... Razlislimo...</dc:title>
  <dc:creator>Vlatko</dc:creator>
  <cp:lastModifiedBy>Vlatko</cp:lastModifiedBy>
  <cp:revision>11</cp:revision>
  <dcterms:created xsi:type="dcterms:W3CDTF">2014-10-28T11:44:57Z</dcterms:created>
  <dcterms:modified xsi:type="dcterms:W3CDTF">2021-10-18T05:49:09Z</dcterms:modified>
</cp:coreProperties>
</file>