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6" r:id="rId7"/>
    <p:sldId id="263" r:id="rId8"/>
    <p:sldId id="272" r:id="rId9"/>
    <p:sldId id="274" r:id="rId10"/>
    <p:sldId id="276" r:id="rId11"/>
    <p:sldId id="257" r:id="rId12"/>
    <p:sldId id="279" r:id="rId13"/>
    <p:sldId id="284" r:id="rId14"/>
    <p:sldId id="269" r:id="rId15"/>
    <p:sldId id="286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ABCB-58F1-447F-8B61-A049B2E4A3F5}" type="datetimeFigureOut">
              <a:rPr lang="sr-Latn-CS" smtClean="0"/>
              <a:pPr/>
              <a:t>15.5.2022.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A712-0388-4935-9E8D-876D13968222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Magnetsko polje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54" y="6000768"/>
            <a:ext cx="1985954" cy="614370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 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Jakost magnetskog polja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hr-HR" dirty="0"/>
              <a:t>Magnetsko polje smo opisivali magnetskom indukcijom (B).</a:t>
            </a:r>
          </a:p>
          <a:p>
            <a:r>
              <a:rPr lang="hr-HR" dirty="0"/>
              <a:t>Uz tu veličinu upotrebljava se i veličina nazvana </a:t>
            </a:r>
            <a:r>
              <a:rPr lang="hr-HR" u="sng" dirty="0"/>
              <a:t>jakost magnetskog polja </a:t>
            </a:r>
            <a:r>
              <a:rPr lang="hr-HR" dirty="0"/>
              <a:t>(H).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14414" y="5641346"/>
            <a:ext cx="2816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dirty="0"/>
              <a:t>Mjerna jedinica:</a:t>
            </a:r>
            <a:r>
              <a:rPr lang="hr-HR" sz="2400" dirty="0">
                <a:latin typeface="Times New Roman" pitchFamily="18" charset="0"/>
              </a:rPr>
              <a:t> A/m</a:t>
            </a:r>
            <a:endParaRPr lang="hr-HR" dirty="0">
              <a:sym typeface="Symbol" pitchFamily="18" charset="2"/>
            </a:endParaRP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3929058" y="4429132"/>
            <a:ext cx="142876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hr-HR" sz="2800" dirty="0">
                <a:latin typeface="Times New Roman" pitchFamily="18" charset="0"/>
              </a:rPr>
              <a:t>B = </a:t>
            </a:r>
            <a:r>
              <a:rPr lang="hr-HR" sz="2800" dirty="0">
                <a:latin typeface="Times New Roman" pitchFamily="18" charset="0"/>
                <a:sym typeface="Symbol" pitchFamily="18" charset="2"/>
              </a:rPr>
              <a:t> H</a:t>
            </a:r>
            <a:endParaRPr lang="hr-HR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Magnetski tok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hr-HR" dirty="0"/>
              <a:t>Prolaze li silnice homogenog magnetskog polja indukcije B ravnom plohom okomito na silnice, tada umnožak magnetske indukcije i površine (S) nazivamo </a:t>
            </a:r>
            <a:r>
              <a:rPr lang="hr-HR" u="sng" dirty="0"/>
              <a:t>magnetskim tokom</a:t>
            </a:r>
            <a:r>
              <a:rPr lang="hr-HR" dirty="0"/>
              <a:t>.</a:t>
            </a: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85B25B33-5E4F-40BE-8B58-688C41E8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607" y="4612777"/>
            <a:ext cx="1742786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3200" i="1" dirty="0">
                <a:latin typeface="Times New Roman" pitchFamily="18" charset="0"/>
                <a:sym typeface="Symbol" pitchFamily="18" charset="2"/>
              </a:rPr>
              <a:t> </a:t>
            </a:r>
            <a:r>
              <a:rPr lang="hr-HR" sz="3200" i="1" dirty="0">
                <a:latin typeface="Times New Roman" pitchFamily="18" charset="0"/>
              </a:rPr>
              <a:t> = </a:t>
            </a:r>
            <a:r>
              <a:rPr lang="hr-HR" sz="3200" i="1" dirty="0">
                <a:latin typeface="Times New Roman" pitchFamily="18" charset="0"/>
                <a:sym typeface="Symbol" pitchFamily="18" charset="2"/>
              </a:rPr>
              <a:t>B S</a:t>
            </a:r>
            <a:endParaRPr lang="hr-HR" sz="2400" dirty="0">
              <a:sym typeface="Symbol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D294D-1C84-4393-BBB9-E9E50E12A777}"/>
              </a:ext>
            </a:extLst>
          </p:cNvPr>
          <p:cNvSpPr txBox="1"/>
          <p:nvPr/>
        </p:nvSpPr>
        <p:spPr>
          <a:xfrm>
            <a:off x="755576" y="6021288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Mjerna jedinica: VEBER [Wb]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Magnetski tok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39750" y="2454275"/>
            <a:ext cx="1943100" cy="1296988"/>
            <a:chOff x="340" y="1546"/>
            <a:chExt cx="1224" cy="81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657" y="1637"/>
              <a:ext cx="635" cy="63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657" y="1637"/>
              <a:ext cx="0" cy="6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57" y="163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Arc 8"/>
            <p:cNvSpPr>
              <a:spLocks/>
            </p:cNvSpPr>
            <p:nvPr/>
          </p:nvSpPr>
          <p:spPr bwMode="auto">
            <a:xfrm>
              <a:off x="663" y="1867"/>
              <a:ext cx="281" cy="340"/>
            </a:xfrm>
            <a:custGeom>
              <a:avLst/>
              <a:gdLst>
                <a:gd name="G0" fmla="+- 1139 0 0"/>
                <a:gd name="G1" fmla="+- 21600 0 0"/>
                <a:gd name="G2" fmla="+- 21600 0 0"/>
                <a:gd name="T0" fmla="*/ 0 w 17811"/>
                <a:gd name="T1" fmla="*/ 30 h 21600"/>
                <a:gd name="T2" fmla="*/ 17811 w 17811"/>
                <a:gd name="T3" fmla="*/ 7867 h 21600"/>
                <a:gd name="T4" fmla="*/ 1139 w 178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11" h="21600" fill="none" extrusionOk="0">
                  <a:moveTo>
                    <a:pt x="0" y="30"/>
                  </a:moveTo>
                  <a:cubicBezTo>
                    <a:pt x="379" y="10"/>
                    <a:pt x="759" y="-1"/>
                    <a:pt x="1139" y="0"/>
                  </a:cubicBezTo>
                  <a:cubicBezTo>
                    <a:pt x="7592" y="0"/>
                    <a:pt x="13708" y="2885"/>
                    <a:pt x="17811" y="7866"/>
                  </a:cubicBezTo>
                </a:path>
                <a:path w="17811" h="21600" stroke="0" extrusionOk="0">
                  <a:moveTo>
                    <a:pt x="0" y="30"/>
                  </a:moveTo>
                  <a:cubicBezTo>
                    <a:pt x="379" y="10"/>
                    <a:pt x="759" y="-1"/>
                    <a:pt x="1139" y="0"/>
                  </a:cubicBezTo>
                  <a:cubicBezTo>
                    <a:pt x="7592" y="0"/>
                    <a:pt x="13708" y="2885"/>
                    <a:pt x="17811" y="7866"/>
                  </a:cubicBezTo>
                  <a:lnTo>
                    <a:pt x="11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12" y="1909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hr-HR">
                  <a:sym typeface="Symbol" pitchFamily="18" charset="2"/>
                </a:rPr>
                <a:t> 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0" y="1546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0" y="1683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40" y="1819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0" y="1955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40" y="2091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" y="2227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0" y="2363"/>
              <a:ext cx="12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 rot="16200000">
              <a:off x="121" y="1811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S cos </a:t>
              </a:r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</a:t>
              </a:r>
              <a:endParaRPr lang="hr-HR">
                <a:sym typeface="Symbol" pitchFamily="18" charset="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20" y="1819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S</a:t>
              </a:r>
              <a:r>
                <a:rPr lang="hr-HR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1201" y="2045"/>
            <a:ext cx="22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045"/>
                          <a:ext cx="22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52"/>
          <p:cNvGrpSpPr>
            <a:grpSpLocks/>
          </p:cNvGrpSpPr>
          <p:nvPr/>
        </p:nvGrpSpPr>
        <p:grpSpPr bwMode="auto">
          <a:xfrm>
            <a:off x="3344863" y="2413000"/>
            <a:ext cx="2171700" cy="1371600"/>
            <a:chOff x="2107" y="1520"/>
            <a:chExt cx="1368" cy="864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83" y="1520"/>
              <a:ext cx="36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683" y="152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043" y="1736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107" y="1664"/>
              <a:ext cx="6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323" y="1808"/>
              <a:ext cx="6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323" y="2257"/>
              <a:ext cx="6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107" y="2113"/>
              <a:ext cx="6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99" y="1664"/>
              <a:ext cx="3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043" y="180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043" y="2113"/>
              <a:ext cx="2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043" y="2257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2683" y="1520"/>
              <a:ext cx="360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0" y="540"/>
                </a:cxn>
                <a:cxn ang="0">
                  <a:pos x="900" y="2160"/>
                </a:cxn>
                <a:cxn ang="0">
                  <a:pos x="0" y="1440"/>
                </a:cxn>
                <a:cxn ang="0">
                  <a:pos x="0" y="0"/>
                </a:cxn>
              </a:cxnLst>
              <a:rect l="0" t="0" r="r" b="b"/>
              <a:pathLst>
                <a:path w="900" h="2160">
                  <a:moveTo>
                    <a:pt x="0" y="0"/>
                  </a:moveTo>
                  <a:lnTo>
                    <a:pt x="900" y="540"/>
                  </a:lnTo>
                  <a:lnTo>
                    <a:pt x="900" y="2160"/>
                  </a:lnTo>
                  <a:lnTo>
                    <a:pt x="0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683" y="1664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683" y="180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827" y="225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683" y="2113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3107" y="1773"/>
            <a:ext cx="22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3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773"/>
                          <a:ext cx="22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744" y="1819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S</a:t>
              </a:r>
              <a:r>
                <a:rPr lang="hr-HR">
                  <a:sym typeface="Symbol" pitchFamily="18" charset="2"/>
                </a:rPr>
                <a:t> </a:t>
              </a:r>
            </a:p>
          </p:txBody>
        </p:sp>
      </p:grpSp>
      <p:grpSp>
        <p:nvGrpSpPr>
          <p:cNvPr id="39" name="Group 53"/>
          <p:cNvGrpSpPr>
            <a:grpSpLocks/>
          </p:cNvGrpSpPr>
          <p:nvPr/>
        </p:nvGrpSpPr>
        <p:grpSpPr bwMode="auto">
          <a:xfrm>
            <a:off x="6011863" y="2527300"/>
            <a:ext cx="2087562" cy="1143000"/>
            <a:chOff x="3787" y="1592"/>
            <a:chExt cx="1315" cy="720"/>
          </a:xfrm>
        </p:grpSpPr>
        <p:sp>
          <p:nvSpPr>
            <p:cNvPr id="40" name="Line 31"/>
            <p:cNvSpPr>
              <a:spLocks noChangeShapeType="1"/>
            </p:cNvSpPr>
            <p:nvPr/>
          </p:nvSpPr>
          <p:spPr bwMode="auto">
            <a:xfrm flipV="1">
              <a:off x="3787" y="1683"/>
              <a:ext cx="11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3787" y="2136"/>
              <a:ext cx="11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195" y="1592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195" y="1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4627" y="1592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195" y="1592"/>
              <a:ext cx="432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0"/>
                </a:cxn>
                <a:cxn ang="0">
                  <a:pos x="1080" y="1800"/>
                </a:cxn>
                <a:cxn ang="0">
                  <a:pos x="1080" y="0"/>
                </a:cxn>
                <a:cxn ang="0">
                  <a:pos x="0" y="0"/>
                </a:cxn>
              </a:cxnLst>
              <a:rect l="0" t="0" r="r" b="b"/>
              <a:pathLst>
                <a:path w="1080" h="1800">
                  <a:moveTo>
                    <a:pt x="0" y="0"/>
                  </a:moveTo>
                  <a:lnTo>
                    <a:pt x="0" y="1800"/>
                  </a:lnTo>
                  <a:lnTo>
                    <a:pt x="1080" y="1800"/>
                  </a:lnTo>
                  <a:lnTo>
                    <a:pt x="1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4014" y="2227"/>
              <a:ext cx="10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V="1">
              <a:off x="4014" y="1819"/>
              <a:ext cx="10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48" name="Object 45"/>
            <p:cNvGraphicFramePr>
              <a:graphicFrameLocks noChangeAspect="1"/>
            </p:cNvGraphicFramePr>
            <p:nvPr/>
          </p:nvGraphicFramePr>
          <p:xfrm>
            <a:off x="4694" y="1773"/>
            <a:ext cx="22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4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73"/>
                          <a:ext cx="22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86" y="1819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S</a:t>
              </a:r>
              <a:r>
                <a:rPr lang="hr-HR">
                  <a:sym typeface="Symbol" pitchFamily="18" charset="2"/>
                </a:rPr>
                <a:t> </a:t>
              </a:r>
            </a:p>
          </p:txBody>
        </p:sp>
      </p:grp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611188" y="4292600"/>
            <a:ext cx="198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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BS cos </a:t>
            </a:r>
            <a:endParaRPr lang="hr-HR">
              <a:sym typeface="Symbol" pitchFamily="18" charset="2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851275" y="4292600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 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BS</a:t>
            </a:r>
            <a:endParaRPr lang="hr-HR" dirty="0">
              <a:sym typeface="Symbol" pitchFamily="18" charset="2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6443663" y="4365625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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0</a:t>
            </a:r>
            <a:endParaRPr lang="hr-HR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6050" y="245497"/>
            <a:ext cx="80677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b="1" dirty="0"/>
              <a:t>Primjer:</a:t>
            </a:r>
            <a:r>
              <a:rPr lang="hr-HR" sz="2400" dirty="0"/>
              <a:t> Željezni prsten poprečnog presjeka 5 cm</a:t>
            </a:r>
            <a:r>
              <a:rPr lang="hr-HR" sz="2400" baseline="30000" dirty="0"/>
              <a:t>2</a:t>
            </a:r>
            <a:r>
              <a:rPr lang="hr-HR" sz="2400" dirty="0"/>
              <a:t> ima srednji </a:t>
            </a:r>
          </a:p>
          <a:p>
            <a:pPr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promjer 16 cm. Oko prstena ja namotano 400 namotaja kojima </a:t>
            </a:r>
          </a:p>
          <a:p>
            <a:pPr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teče struja jakosti 2 A. Relativna permeabilnost željeza je 500. </a:t>
            </a:r>
          </a:p>
          <a:p>
            <a:pPr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Izračunajte:</a:t>
            </a:r>
          </a:p>
          <a:p>
            <a:pPr lvl="1"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a) jakost magnetskog polja, </a:t>
            </a:r>
          </a:p>
          <a:p>
            <a:pPr lvl="1"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b) magnetsku indukciju u prstenu i </a:t>
            </a:r>
          </a:p>
          <a:p>
            <a:pPr lvl="1">
              <a:tabLst>
                <a:tab pos="600075" algn="l"/>
                <a:tab pos="914400" algn="l"/>
                <a:tab pos="1371600" algn="l"/>
                <a:tab pos="3543300" algn="l"/>
              </a:tabLst>
            </a:pPr>
            <a:r>
              <a:rPr lang="hr-HR" sz="2400" dirty="0"/>
              <a:t>c) magnetski tok?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3850" y="30686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>
                <a:sym typeface="Symbol" pitchFamily="18" charset="2"/>
              </a:rPr>
              <a:t>Rješenje:</a:t>
            </a:r>
            <a:endParaRPr lang="hr-HR" b="1">
              <a:sym typeface="Symbol" pitchFamily="18" charset="2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50825" y="3573463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S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5 cm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</a:t>
            </a:r>
            <a:endParaRPr lang="hr-HR">
              <a:sym typeface="Symbol" pitchFamily="18" charset="2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23850" y="39338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d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16 cm</a:t>
            </a:r>
            <a:endParaRPr lang="hr-HR">
              <a:sym typeface="Symbol" pitchFamily="18" charset="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39725" y="42926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N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400</a:t>
            </a:r>
            <a:endParaRPr lang="hr-HR">
              <a:sym typeface="Symbol" pitchFamily="18" charset="2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77825" y="4700588"/>
            <a:ext cx="116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2 A</a:t>
            </a:r>
            <a:endParaRPr lang="hr-HR">
              <a:sym typeface="Symbol" pitchFamily="18" charset="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23850" y="5013325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500</a:t>
            </a:r>
            <a:endParaRPr lang="hr-HR">
              <a:sym typeface="Symbol" pitchFamily="18" charset="2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95288" y="55165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779838" y="3573463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>
                <a:sym typeface="Symbol" pitchFamily="18" charset="2"/>
              </a:rPr>
              <a:t>a)</a:t>
            </a:r>
            <a:endParaRPr lang="hr-HR">
              <a:sym typeface="Symbol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427538" y="3379788"/>
          <a:ext cx="11525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379788"/>
                        <a:ext cx="11525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5580063" y="3357563"/>
          <a:ext cx="836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5" imgW="380880" imgH="393480" progId="Equation.3">
                  <p:embed/>
                </p:oleObj>
              </mc:Choice>
              <mc:Fallback>
                <p:oleObj name="Equation" r:id="rId5" imgW="380880" imgH="39348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57563"/>
                        <a:ext cx="836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6372225" y="3357563"/>
          <a:ext cx="1584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7" imgW="749160" imgH="419040" progId="Equation.3">
                  <p:embed/>
                </p:oleObj>
              </mc:Choice>
              <mc:Fallback>
                <p:oleObj name="Equation" r:id="rId7" imgW="749160" imgH="419040" progId="Equation.3">
                  <p:embed/>
                  <p:pic>
                    <p:nvPicPr>
                      <p:cNvPr id="71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357563"/>
                        <a:ext cx="15843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500563" y="4365625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H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1592 A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endParaRPr lang="hr-HR">
              <a:sym typeface="Symbol" pitchFamily="18" charset="2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547813" y="3573463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510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-4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</a:t>
            </a:r>
            <a:endParaRPr lang="hr-HR">
              <a:sym typeface="Symbol" pitchFamily="18" charset="2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547813" y="3908425"/>
            <a:ext cx="146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0,16 m</a:t>
            </a:r>
            <a:endParaRPr lang="hr-HR">
              <a:sym typeface="Symbol" pitchFamily="18" charset="2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555875" y="501173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>
                <a:sym typeface="Symbol" pitchFamily="18" charset="2"/>
              </a:rPr>
              <a:t>b)</a:t>
            </a:r>
            <a:endParaRPr lang="hr-HR">
              <a:sym typeface="Symbol" pitchFamily="18" charset="2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132138" y="5013325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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H</a:t>
            </a:r>
            <a:endParaRPr lang="hr-HR">
              <a:sym typeface="Symbol" pitchFamily="18" charset="2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572000" y="5027613"/>
            <a:ext cx="4427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410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-7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T m A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5001592 A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endParaRPr lang="hr-HR">
              <a:sym typeface="Symbol" pitchFamily="18" charset="2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3132138" y="5516563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 T</a:t>
            </a:r>
            <a:endParaRPr lang="hr-HR">
              <a:sym typeface="Symbol" pitchFamily="18" charset="2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258888" y="6092825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</a:t>
            </a:r>
            <a:r>
              <a:rPr lang="hr-HR" sz="2400">
                <a:sym typeface="Symbol" pitchFamily="18" charset="2"/>
              </a:rPr>
              <a:t>c)</a:t>
            </a:r>
            <a:endParaRPr lang="hr-HR">
              <a:sym typeface="Symbol" pitchFamily="18" charset="2"/>
            </a:endParaRP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1979613" y="6092825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 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BS</a:t>
            </a:r>
            <a:endParaRPr lang="hr-HR">
              <a:sym typeface="Symbol" pitchFamily="18" charset="2"/>
            </a:endParaRP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3132138" y="6092825"/>
            <a:ext cx="204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 T510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-4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</a:t>
            </a:r>
            <a:endParaRPr lang="hr-HR">
              <a:sym typeface="Symbol" pitchFamily="18" charset="2"/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6156325" y="6021388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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510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-4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Wb</a:t>
            </a:r>
            <a:endParaRPr lang="hr-HR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  <p:bldP spid="7177" grpId="0"/>
      <p:bldP spid="7178" grpId="0"/>
      <p:bldP spid="7180" grpId="0" animBg="1"/>
      <p:bldP spid="7181" grpId="0"/>
      <p:bldP spid="7186" grpId="0"/>
      <p:bldP spid="7187" grpId="0"/>
      <p:bldP spid="7188" grpId="0"/>
      <p:bldP spid="7189" grpId="0"/>
      <p:bldP spid="7190" grpId="0"/>
      <p:bldP spid="7191" grpId="0"/>
      <p:bldP spid="7192" grpId="0"/>
      <p:bldP spid="7193" grpId="0"/>
      <p:bldP spid="7194" grpId="0"/>
      <p:bldP spid="7195" grpId="0"/>
      <p:bldP spid="71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3074" name="Picture 2" descr="https://encrypted-tbn0.gstatic.com/images?q=tbn:ANd9GcSlkSJf45ZAvb0z9k2mG_7Bn8_dXOwZrrEg4EFpNzwDH0kU1giJ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429000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8044C0-F3B9-4D16-85A4-C678D354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77678AB-88F3-4FDE-914F-0F8186D3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magnete.</a:t>
            </a:r>
          </a:p>
          <a:p>
            <a:r>
              <a:rPr lang="hr-HR" dirty="0"/>
              <a:t>Definiraj magnetsko polje.</a:t>
            </a:r>
          </a:p>
          <a:p>
            <a:r>
              <a:rPr lang="hr-HR" dirty="0"/>
              <a:t>Definiraj magnetsku indukciju.</a:t>
            </a:r>
          </a:p>
          <a:p>
            <a:r>
              <a:rPr lang="hr-HR" dirty="0"/>
              <a:t>Definiraj jakost </a:t>
            </a:r>
            <a:r>
              <a:rPr lang="hr-HR"/>
              <a:t>magnetskog polja.</a:t>
            </a:r>
            <a:endParaRPr lang="hr-HR" dirty="0"/>
          </a:p>
          <a:p>
            <a:r>
              <a:rPr lang="hr-HR" dirty="0"/>
              <a:t>Definiraj magnetski tok.</a:t>
            </a:r>
          </a:p>
        </p:txBody>
      </p:sp>
    </p:spTree>
    <p:extLst>
      <p:ext uri="{BB962C8B-B14F-4D97-AF65-F5344CB8AC3E}">
        <p14:creationId xmlns:p14="http://schemas.microsoft.com/office/powerpoint/2010/main" val="16325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Tijela koja privlače predmete od željeza.</a:t>
            </a:r>
          </a:p>
          <a:p>
            <a:r>
              <a:rPr lang="hr-HR" dirty="0"/>
              <a:t>Magneti djeluju na sve tvari, a željezo je jedna od tvari na koje je magnetsko djelovanje izrazito jako.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Magneti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12261" y="1699915"/>
            <a:ext cx="142875" cy="1081087"/>
            <a:chOff x="1202" y="3521"/>
            <a:chExt cx="91" cy="45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187624" y="1988840"/>
            <a:ext cx="2520950" cy="431800"/>
            <a:chOff x="1791" y="2296"/>
            <a:chExt cx="1543" cy="31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62" y="2296"/>
              <a:ext cx="772" cy="318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91" y="2296"/>
              <a:ext cx="772" cy="3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4572174" y="1772940"/>
            <a:ext cx="2087562" cy="863600"/>
            <a:chOff x="3107" y="1389"/>
            <a:chExt cx="907" cy="454"/>
          </a:xfrm>
        </p:grpSpPr>
        <p:sp>
          <p:nvSpPr>
            <p:cNvPr id="11" name="Arc 10"/>
            <p:cNvSpPr>
              <a:spLocks/>
            </p:cNvSpPr>
            <p:nvPr/>
          </p:nvSpPr>
          <p:spPr bwMode="auto">
            <a:xfrm flipH="1">
              <a:off x="3107" y="1392"/>
              <a:ext cx="292" cy="226"/>
            </a:xfrm>
            <a:custGeom>
              <a:avLst/>
              <a:gdLst>
                <a:gd name="G0" fmla="+- 1584 0 0"/>
                <a:gd name="G1" fmla="+- 21600 0 0"/>
                <a:gd name="G2" fmla="+- 21600 0 0"/>
                <a:gd name="T0" fmla="*/ 0 w 23176"/>
                <a:gd name="T1" fmla="*/ 58 h 21600"/>
                <a:gd name="T2" fmla="*/ 23176 w 23176"/>
                <a:gd name="T3" fmla="*/ 21023 h 21600"/>
                <a:gd name="T4" fmla="*/ 1584 w 231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76" h="21600" fill="none" extrusionOk="0">
                  <a:moveTo>
                    <a:pt x="0" y="58"/>
                  </a:moveTo>
                  <a:cubicBezTo>
                    <a:pt x="527" y="19"/>
                    <a:pt x="1055" y="-1"/>
                    <a:pt x="1584" y="0"/>
                  </a:cubicBezTo>
                  <a:cubicBezTo>
                    <a:pt x="13288" y="0"/>
                    <a:pt x="22863" y="9322"/>
                    <a:pt x="23176" y="21022"/>
                  </a:cubicBezTo>
                </a:path>
                <a:path w="23176" h="21600" stroke="0" extrusionOk="0">
                  <a:moveTo>
                    <a:pt x="0" y="58"/>
                  </a:moveTo>
                  <a:cubicBezTo>
                    <a:pt x="527" y="19"/>
                    <a:pt x="1055" y="-1"/>
                    <a:pt x="1584" y="0"/>
                  </a:cubicBezTo>
                  <a:cubicBezTo>
                    <a:pt x="13288" y="0"/>
                    <a:pt x="22863" y="9322"/>
                    <a:pt x="23176" y="21022"/>
                  </a:cubicBezTo>
                  <a:lnTo>
                    <a:pt x="1584" y="21600"/>
                  </a:lnTo>
                  <a:close/>
                </a:path>
              </a:pathLst>
            </a:custGeom>
            <a:noFill/>
            <a:ln w="152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79" y="1389"/>
              <a:ext cx="635" cy="0"/>
            </a:xfrm>
            <a:prstGeom prst="line">
              <a:avLst/>
            </a:prstGeom>
            <a:noFill/>
            <a:ln w="152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379" y="1842"/>
              <a:ext cx="635" cy="0"/>
            </a:xfrm>
            <a:prstGeom prst="line">
              <a:avLst/>
            </a:prstGeom>
            <a:noFill/>
            <a:ln w="1524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 flipH="1">
              <a:off x="3107" y="1602"/>
              <a:ext cx="294" cy="241"/>
            </a:xfrm>
            <a:custGeom>
              <a:avLst/>
              <a:gdLst>
                <a:gd name="G0" fmla="+- 1738 0 0"/>
                <a:gd name="G1" fmla="+- 1332 0 0"/>
                <a:gd name="G2" fmla="+- 21600 0 0"/>
                <a:gd name="T0" fmla="*/ 23297 w 23338"/>
                <a:gd name="T1" fmla="*/ 0 h 22932"/>
                <a:gd name="T2" fmla="*/ 0 w 23338"/>
                <a:gd name="T3" fmla="*/ 22862 h 22932"/>
                <a:gd name="T4" fmla="*/ 1738 w 23338"/>
                <a:gd name="T5" fmla="*/ 1332 h 2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38" h="22932" fill="none" extrusionOk="0">
                  <a:moveTo>
                    <a:pt x="23296" y="0"/>
                  </a:moveTo>
                  <a:cubicBezTo>
                    <a:pt x="23324" y="443"/>
                    <a:pt x="23338" y="887"/>
                    <a:pt x="23338" y="1332"/>
                  </a:cubicBezTo>
                  <a:cubicBezTo>
                    <a:pt x="23338" y="13261"/>
                    <a:pt x="13667" y="22932"/>
                    <a:pt x="1738" y="22932"/>
                  </a:cubicBezTo>
                  <a:cubicBezTo>
                    <a:pt x="1157" y="22932"/>
                    <a:pt x="578" y="22908"/>
                    <a:pt x="0" y="22861"/>
                  </a:cubicBezTo>
                </a:path>
                <a:path w="23338" h="22932" stroke="0" extrusionOk="0">
                  <a:moveTo>
                    <a:pt x="23296" y="0"/>
                  </a:moveTo>
                  <a:cubicBezTo>
                    <a:pt x="23324" y="443"/>
                    <a:pt x="23338" y="887"/>
                    <a:pt x="23338" y="1332"/>
                  </a:cubicBezTo>
                  <a:cubicBezTo>
                    <a:pt x="23338" y="13261"/>
                    <a:pt x="13667" y="22932"/>
                    <a:pt x="1738" y="22932"/>
                  </a:cubicBezTo>
                  <a:cubicBezTo>
                    <a:pt x="1157" y="22932"/>
                    <a:pt x="578" y="22908"/>
                    <a:pt x="0" y="22861"/>
                  </a:cubicBezTo>
                  <a:lnTo>
                    <a:pt x="1738" y="1332"/>
                  </a:lnTo>
                  <a:close/>
                </a:path>
              </a:pathLst>
            </a:custGeom>
            <a:noFill/>
            <a:ln w="1524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0" name="Rectangle 19">
            <a:extLst>
              <a:ext uri="{FF2B5EF4-FFF2-40B4-BE49-F238E27FC236}">
                <a16:creationId xmlns:a16="http://schemas.microsoft.com/office/drawing/2014/main" id="{7107B2A4-2B8A-4469-B6C5-CF2B8D2D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53" y="4767859"/>
            <a:ext cx="1441450" cy="431800"/>
          </a:xfrm>
          <a:prstGeom prst="rect">
            <a:avLst/>
          </a:prstGeom>
          <a:solidFill>
            <a:srgbClr val="3366CC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3D80B1DD-D940-49A9-B3A5-36277E95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690" y="4767859"/>
            <a:ext cx="1441450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9477C34A-EAA8-46FD-8EBA-278518FC5D1A}"/>
              </a:ext>
            </a:extLst>
          </p:cNvPr>
          <p:cNvGrpSpPr>
            <a:grpSpLocks/>
          </p:cNvGrpSpPr>
          <p:nvPr/>
        </p:nvGrpSpPr>
        <p:grpSpPr bwMode="auto">
          <a:xfrm>
            <a:off x="2915890" y="4767859"/>
            <a:ext cx="1439863" cy="431800"/>
            <a:chOff x="1610" y="2840"/>
            <a:chExt cx="907" cy="272"/>
          </a:xfrm>
        </p:grpSpPr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A5042CBD-8CA8-40AF-BC5A-2CAAFD99E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454" cy="2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9B5559D5-627F-4584-B315-5A0C8A67D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40"/>
              <a:ext cx="453" cy="272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5" name="Group 24">
            <a:extLst>
              <a:ext uri="{FF2B5EF4-FFF2-40B4-BE49-F238E27FC236}">
                <a16:creationId xmlns:a16="http://schemas.microsoft.com/office/drawing/2014/main" id="{33D61FDF-21C0-43BB-8F99-0D294D6B32F9}"/>
              </a:ext>
            </a:extLst>
          </p:cNvPr>
          <p:cNvGrpSpPr>
            <a:grpSpLocks/>
          </p:cNvGrpSpPr>
          <p:nvPr/>
        </p:nvGrpSpPr>
        <p:grpSpPr bwMode="auto">
          <a:xfrm>
            <a:off x="4787553" y="4767859"/>
            <a:ext cx="1439862" cy="431800"/>
            <a:chOff x="1610" y="2840"/>
            <a:chExt cx="907" cy="272"/>
          </a:xfrm>
        </p:grpSpPr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E819D3C9-696C-44EC-8F69-B7353EEA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0"/>
              <a:ext cx="454" cy="2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FC45CE17-B02A-49EF-8690-8E8C7767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40"/>
              <a:ext cx="453" cy="272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E17D950-F76E-4C02-BC35-D20CA9B0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087" y="6112491"/>
            <a:ext cx="5317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Magnetske polove ne možemo razdvojiti!</a:t>
            </a:r>
          </a:p>
        </p:txBody>
      </p:sp>
      <p:grpSp>
        <p:nvGrpSpPr>
          <p:cNvPr id="39" name="Group 41">
            <a:extLst>
              <a:ext uri="{FF2B5EF4-FFF2-40B4-BE49-F238E27FC236}">
                <a16:creationId xmlns:a16="http://schemas.microsoft.com/office/drawing/2014/main" id="{336399A8-3E0F-47A0-8C57-025F67391955}"/>
              </a:ext>
            </a:extLst>
          </p:cNvPr>
          <p:cNvGrpSpPr>
            <a:grpSpLocks/>
          </p:cNvGrpSpPr>
          <p:nvPr/>
        </p:nvGrpSpPr>
        <p:grpSpPr bwMode="auto">
          <a:xfrm>
            <a:off x="899765" y="3326409"/>
            <a:ext cx="1152525" cy="1216025"/>
            <a:chOff x="340" y="2341"/>
            <a:chExt cx="726" cy="766"/>
          </a:xfrm>
        </p:grpSpPr>
        <p:pic>
          <p:nvPicPr>
            <p:cNvPr id="40" name="Picture 34" descr="earth">
              <a:extLst>
                <a:ext uri="{FF2B5EF4-FFF2-40B4-BE49-F238E27FC236}">
                  <a16:creationId xmlns:a16="http://schemas.microsoft.com/office/drawing/2014/main" id="{D7BE58AB-4266-40D3-A579-98594102B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" y="2341"/>
              <a:ext cx="726" cy="766"/>
            </a:xfrm>
            <a:prstGeom prst="rect">
              <a:avLst/>
            </a:prstGeom>
            <a:noFill/>
          </p:spPr>
        </p:pic>
        <p:grpSp>
          <p:nvGrpSpPr>
            <p:cNvPr id="41" name="Group 35">
              <a:extLst>
                <a:ext uri="{FF2B5EF4-FFF2-40B4-BE49-F238E27FC236}">
                  <a16:creationId xmlns:a16="http://schemas.microsoft.com/office/drawing/2014/main" id="{9B1C2363-9C27-4C28-B76B-4C23CA441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486"/>
              <a:ext cx="91" cy="454"/>
              <a:chOff x="1202" y="3521"/>
              <a:chExt cx="91" cy="454"/>
            </a:xfrm>
          </p:grpSpPr>
          <p:sp>
            <p:nvSpPr>
              <p:cNvPr id="42" name="Freeform 36">
                <a:extLst>
                  <a:ext uri="{FF2B5EF4-FFF2-40B4-BE49-F238E27FC236}">
                    <a16:creationId xmlns:a16="http://schemas.microsoft.com/office/drawing/2014/main" id="{8A98D3CB-D7F1-46EE-8F98-D058D423D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3521"/>
                <a:ext cx="91" cy="227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0" y="227"/>
                  </a:cxn>
                  <a:cxn ang="0">
                    <a:pos x="91" y="227"/>
                  </a:cxn>
                  <a:cxn ang="0">
                    <a:pos x="45" y="0"/>
                  </a:cxn>
                </a:cxnLst>
                <a:rect l="0" t="0" r="r" b="b"/>
                <a:pathLst>
                  <a:path w="91" h="227">
                    <a:moveTo>
                      <a:pt x="45" y="0"/>
                    </a:moveTo>
                    <a:lnTo>
                      <a:pt x="0" y="227"/>
                    </a:lnTo>
                    <a:lnTo>
                      <a:pt x="91" y="22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F588F557-DE85-4C91-9D2D-74AFC9833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3748"/>
                <a:ext cx="91" cy="227"/>
              </a:xfrm>
              <a:custGeom>
                <a:avLst/>
                <a:gdLst/>
                <a:ahLst/>
                <a:cxnLst>
                  <a:cxn ang="0">
                    <a:pos x="45" y="227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45" y="227"/>
                  </a:cxn>
                </a:cxnLst>
                <a:rect l="0" t="0" r="r" b="b"/>
                <a:pathLst>
                  <a:path w="91" h="227">
                    <a:moveTo>
                      <a:pt x="45" y="227"/>
                    </a:moveTo>
                    <a:lnTo>
                      <a:pt x="0" y="0"/>
                    </a:lnTo>
                    <a:lnTo>
                      <a:pt x="91" y="0"/>
                    </a:lnTo>
                    <a:lnTo>
                      <a:pt x="45" y="227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solidFill>
                  <a:srgbClr val="66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31D2025A-42E6-4275-82F7-AE136AEE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759796"/>
            <a:ext cx="5960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Magneti imaju dva pola: sjeverni (</a:t>
            </a:r>
            <a:r>
              <a:rPr lang="hr-HR" sz="2400" i="1"/>
              <a:t>N</a:t>
            </a:r>
            <a:r>
              <a:rPr lang="hr-HR" sz="2400"/>
              <a:t>) i južni (</a:t>
            </a:r>
            <a:r>
              <a:rPr lang="hr-HR" sz="2400" i="1"/>
              <a:t>S</a:t>
            </a:r>
            <a:r>
              <a:rPr lang="hr-HR" sz="24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04723 -3.7037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Magneti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714612" y="1857364"/>
            <a:ext cx="144462" cy="865187"/>
            <a:chOff x="748" y="799"/>
            <a:chExt cx="182" cy="1089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748" y="807"/>
              <a:ext cx="182" cy="1090"/>
              <a:chOff x="1202" y="3521"/>
              <a:chExt cx="91" cy="454"/>
            </a:xfrm>
          </p:grpSpPr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1202" y="3521"/>
                <a:ext cx="91" cy="227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0" y="227"/>
                  </a:cxn>
                  <a:cxn ang="0">
                    <a:pos x="91" y="227"/>
                  </a:cxn>
                  <a:cxn ang="0">
                    <a:pos x="45" y="0"/>
                  </a:cxn>
                </a:cxnLst>
                <a:rect l="0" t="0" r="r" b="b"/>
                <a:pathLst>
                  <a:path w="91" h="227">
                    <a:moveTo>
                      <a:pt x="45" y="0"/>
                    </a:moveTo>
                    <a:lnTo>
                      <a:pt x="0" y="227"/>
                    </a:lnTo>
                    <a:lnTo>
                      <a:pt x="91" y="22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1202" y="3748"/>
                <a:ext cx="91" cy="227"/>
              </a:xfrm>
              <a:custGeom>
                <a:avLst/>
                <a:gdLst/>
                <a:ahLst/>
                <a:cxnLst>
                  <a:cxn ang="0">
                    <a:pos x="45" y="227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45" y="227"/>
                  </a:cxn>
                </a:cxnLst>
                <a:rect l="0" t="0" r="r" b="b"/>
                <a:pathLst>
                  <a:path w="91" h="227">
                    <a:moveTo>
                      <a:pt x="45" y="227"/>
                    </a:moveTo>
                    <a:lnTo>
                      <a:pt x="0" y="0"/>
                    </a:lnTo>
                    <a:lnTo>
                      <a:pt x="91" y="0"/>
                    </a:lnTo>
                    <a:lnTo>
                      <a:pt x="45" y="227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793" y="129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3938574" y="1498589"/>
            <a:ext cx="2520950" cy="431800"/>
            <a:chOff x="1791" y="2296"/>
            <a:chExt cx="1543" cy="318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562" y="2296"/>
              <a:ext cx="772" cy="3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791" y="2296"/>
              <a:ext cx="772" cy="3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67137" y="4378314"/>
            <a:ext cx="2520950" cy="431800"/>
            <a:chOff x="1791" y="2296"/>
            <a:chExt cx="1543" cy="318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562" y="2296"/>
              <a:ext cx="772" cy="3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791" y="2296"/>
              <a:ext cx="772" cy="3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2714612" y="4738676"/>
            <a:ext cx="144462" cy="865188"/>
            <a:chOff x="748" y="799"/>
            <a:chExt cx="182" cy="1089"/>
          </a:xfrm>
        </p:grpSpPr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748" y="807"/>
              <a:ext cx="182" cy="1090"/>
              <a:chOff x="1202" y="3521"/>
              <a:chExt cx="91" cy="454"/>
            </a:xfrm>
          </p:grpSpPr>
          <p:sp>
            <p:nvSpPr>
              <p:cNvPr id="18" name="Freeform 26"/>
              <p:cNvSpPr>
                <a:spLocks/>
              </p:cNvSpPr>
              <p:nvPr/>
            </p:nvSpPr>
            <p:spPr bwMode="auto">
              <a:xfrm>
                <a:off x="1202" y="3521"/>
                <a:ext cx="91" cy="227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0" y="227"/>
                  </a:cxn>
                  <a:cxn ang="0">
                    <a:pos x="91" y="227"/>
                  </a:cxn>
                  <a:cxn ang="0">
                    <a:pos x="45" y="0"/>
                  </a:cxn>
                </a:cxnLst>
                <a:rect l="0" t="0" r="r" b="b"/>
                <a:pathLst>
                  <a:path w="91" h="227">
                    <a:moveTo>
                      <a:pt x="45" y="0"/>
                    </a:moveTo>
                    <a:lnTo>
                      <a:pt x="0" y="227"/>
                    </a:lnTo>
                    <a:lnTo>
                      <a:pt x="91" y="22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1202" y="3748"/>
                <a:ext cx="91" cy="227"/>
              </a:xfrm>
              <a:custGeom>
                <a:avLst/>
                <a:gdLst/>
                <a:ahLst/>
                <a:cxnLst>
                  <a:cxn ang="0">
                    <a:pos x="45" y="227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45" y="227"/>
                  </a:cxn>
                </a:cxnLst>
                <a:rect l="0" t="0" r="r" b="b"/>
                <a:pathLst>
                  <a:path w="91" h="227">
                    <a:moveTo>
                      <a:pt x="45" y="227"/>
                    </a:moveTo>
                    <a:lnTo>
                      <a:pt x="0" y="0"/>
                    </a:lnTo>
                    <a:lnTo>
                      <a:pt x="91" y="0"/>
                    </a:lnTo>
                    <a:lnTo>
                      <a:pt x="45" y="227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>
              <a:off x="793" y="1298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2211374" y="3154351"/>
            <a:ext cx="5261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Istoimeni magnetski polovi se odbijaju...</a:t>
            </a: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90874" y="5673714"/>
            <a:ext cx="30782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...a raznoimeni privlače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10405E-6 L -0.06285 4.10405E-6 " pathEditMode="relative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5.20231E-7 L -2.77778E-6 -5.20231E-7 " pathEditMode="relative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10405E-6 L -0.06285 4.10405E-6 " pathEditMode="relative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-5.20231E-7 L -2.77778E-6 -5.20231E-7 " pathEditMode="relative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Magnetsko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Prostor oko magneta u kojem se osjeća djelovanje magnetske sile.</a:t>
            </a:r>
          </a:p>
          <a:p>
            <a:r>
              <a:rPr lang="hr-HR" u="sng" dirty="0"/>
              <a:t>Magnetske silnice </a:t>
            </a:r>
            <a:r>
              <a:rPr lang="hr-HR" dirty="0"/>
              <a:t>služe za predočavanje magnetskog polja.</a:t>
            </a:r>
          </a:p>
          <a:p>
            <a:endParaRPr lang="hr-HR" dirty="0"/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Silnice magnetskog polja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5163" y="3573463"/>
            <a:ext cx="2879725" cy="504825"/>
            <a:chOff x="1791" y="2296"/>
            <a:chExt cx="1543" cy="318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562" y="2296"/>
              <a:ext cx="772" cy="318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91" y="2296"/>
              <a:ext cx="772" cy="31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2052638" y="3860800"/>
            <a:ext cx="5256212" cy="0"/>
            <a:chOff x="1111" y="2568"/>
            <a:chExt cx="3311" cy="0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429" y="256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014" y="256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651" y="256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1111" y="2568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1908175" y="3933825"/>
            <a:ext cx="5400675" cy="1274763"/>
            <a:chOff x="1020" y="2614"/>
            <a:chExt cx="3402" cy="803"/>
          </a:xfrm>
        </p:grpSpPr>
        <p:sp>
          <p:nvSpPr>
            <p:cNvPr id="13" name="Arc 17"/>
            <p:cNvSpPr>
              <a:spLocks/>
            </p:cNvSpPr>
            <p:nvPr/>
          </p:nvSpPr>
          <p:spPr bwMode="auto">
            <a:xfrm flipV="1">
              <a:off x="1020" y="2614"/>
              <a:ext cx="3402" cy="79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217 w 43200"/>
                <a:gd name="T1" fmla="*/ 39957 h 39957"/>
                <a:gd name="T2" fmla="*/ 33455 w 43200"/>
                <a:gd name="T3" fmla="*/ 39656 h 39957"/>
                <a:gd name="T4" fmla="*/ 21600 w 43200"/>
                <a:gd name="T5" fmla="*/ 21600 h 39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9957" fill="none" extrusionOk="0">
                  <a:moveTo>
                    <a:pt x="10216" y="39957"/>
                  </a:moveTo>
                  <a:cubicBezTo>
                    <a:pt x="3864" y="36018"/>
                    <a:pt x="0" y="29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875"/>
                    <a:pt x="39537" y="35662"/>
                    <a:pt x="33454" y="39655"/>
                  </a:cubicBezTo>
                </a:path>
                <a:path w="43200" h="39957" stroke="0" extrusionOk="0">
                  <a:moveTo>
                    <a:pt x="10216" y="39957"/>
                  </a:moveTo>
                  <a:cubicBezTo>
                    <a:pt x="3864" y="36018"/>
                    <a:pt x="0" y="290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875"/>
                    <a:pt x="39537" y="35662"/>
                    <a:pt x="33454" y="3965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4" name="Arc 28"/>
            <p:cNvSpPr>
              <a:spLocks/>
            </p:cNvSpPr>
            <p:nvPr/>
          </p:nvSpPr>
          <p:spPr bwMode="auto">
            <a:xfrm flipV="1">
              <a:off x="2721" y="2704"/>
              <a:ext cx="1477" cy="27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55 w 18755"/>
                <a:gd name="T1" fmla="*/ 10716 h 13830"/>
                <a:gd name="T2" fmla="*/ 16591 w 18755"/>
                <a:gd name="T3" fmla="*/ 13830 h 13830"/>
                <a:gd name="T4" fmla="*/ 0 w 18755"/>
                <a:gd name="T5" fmla="*/ 0 h 1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55" h="13830" fill="none" extrusionOk="0">
                  <a:moveTo>
                    <a:pt x="18754" y="10715"/>
                  </a:moveTo>
                  <a:cubicBezTo>
                    <a:pt x="18126" y="11815"/>
                    <a:pt x="17402" y="12857"/>
                    <a:pt x="16591" y="13830"/>
                  </a:cubicBezTo>
                </a:path>
                <a:path w="18755" h="13830" stroke="0" extrusionOk="0">
                  <a:moveTo>
                    <a:pt x="18754" y="10715"/>
                  </a:moveTo>
                  <a:cubicBezTo>
                    <a:pt x="18126" y="11815"/>
                    <a:pt x="17402" y="12857"/>
                    <a:pt x="16591" y="1383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5" name="Arc 29"/>
            <p:cNvSpPr>
              <a:spLocks/>
            </p:cNvSpPr>
            <p:nvPr/>
          </p:nvSpPr>
          <p:spPr bwMode="auto">
            <a:xfrm flipV="1">
              <a:off x="1413" y="2650"/>
              <a:ext cx="1308" cy="332"/>
            </a:xfrm>
            <a:custGeom>
              <a:avLst/>
              <a:gdLst>
                <a:gd name="G0" fmla="+- 16612 0 0"/>
                <a:gd name="G1" fmla="+- 0 0 0"/>
                <a:gd name="G2" fmla="+- 21600 0 0"/>
                <a:gd name="T0" fmla="*/ 2793 w 16612"/>
                <a:gd name="T1" fmla="*/ 16601 h 16601"/>
                <a:gd name="T2" fmla="*/ 0 w 16612"/>
                <a:gd name="T3" fmla="*/ 13805 h 16601"/>
                <a:gd name="T4" fmla="*/ 16612 w 16612"/>
                <a:gd name="T5" fmla="*/ 0 h 16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12" h="16601" fill="none" extrusionOk="0">
                  <a:moveTo>
                    <a:pt x="2792" y="16601"/>
                  </a:moveTo>
                  <a:cubicBezTo>
                    <a:pt x="1778" y="15756"/>
                    <a:pt x="843" y="14820"/>
                    <a:pt x="-1" y="13805"/>
                  </a:cubicBezTo>
                </a:path>
                <a:path w="16612" h="16601" stroke="0" extrusionOk="0">
                  <a:moveTo>
                    <a:pt x="2792" y="16601"/>
                  </a:moveTo>
                  <a:cubicBezTo>
                    <a:pt x="1778" y="15756"/>
                    <a:pt x="843" y="14820"/>
                    <a:pt x="-1" y="13805"/>
                  </a:cubicBezTo>
                  <a:lnTo>
                    <a:pt x="16612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6" name="Arc 30"/>
            <p:cNvSpPr>
              <a:spLocks/>
            </p:cNvSpPr>
            <p:nvPr/>
          </p:nvSpPr>
          <p:spPr bwMode="auto">
            <a:xfrm flipV="1">
              <a:off x="2613" y="2985"/>
              <a:ext cx="148" cy="432"/>
            </a:xfrm>
            <a:custGeom>
              <a:avLst/>
              <a:gdLst>
                <a:gd name="G0" fmla="+- 1371 0 0"/>
                <a:gd name="G1" fmla="+- 21600 0 0"/>
                <a:gd name="G2" fmla="+- 21600 0 0"/>
                <a:gd name="T0" fmla="*/ 0 w 1876"/>
                <a:gd name="T1" fmla="*/ 44 h 21600"/>
                <a:gd name="T2" fmla="*/ 1876 w 1876"/>
                <a:gd name="T3" fmla="*/ 6 h 21600"/>
                <a:gd name="T4" fmla="*/ 1371 w 18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6" h="21600" fill="none" extrusionOk="0">
                  <a:moveTo>
                    <a:pt x="-1" y="43"/>
                  </a:moveTo>
                  <a:cubicBezTo>
                    <a:pt x="456" y="14"/>
                    <a:pt x="913" y="-1"/>
                    <a:pt x="1371" y="0"/>
                  </a:cubicBezTo>
                  <a:cubicBezTo>
                    <a:pt x="1539" y="0"/>
                    <a:pt x="1707" y="1"/>
                    <a:pt x="1876" y="5"/>
                  </a:cubicBezTo>
                </a:path>
                <a:path w="1876" h="21600" stroke="0" extrusionOk="0">
                  <a:moveTo>
                    <a:pt x="-1" y="43"/>
                  </a:moveTo>
                  <a:cubicBezTo>
                    <a:pt x="456" y="14"/>
                    <a:pt x="913" y="-1"/>
                    <a:pt x="1371" y="0"/>
                  </a:cubicBezTo>
                  <a:cubicBezTo>
                    <a:pt x="1539" y="0"/>
                    <a:pt x="1707" y="1"/>
                    <a:pt x="1876" y="5"/>
                  </a:cubicBezTo>
                  <a:lnTo>
                    <a:pt x="137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413000" y="4005263"/>
            <a:ext cx="4392613" cy="666750"/>
            <a:chOff x="1338" y="2659"/>
            <a:chExt cx="2767" cy="420"/>
          </a:xfrm>
        </p:grpSpPr>
        <p:sp>
          <p:nvSpPr>
            <p:cNvPr id="18" name="Arc 16"/>
            <p:cNvSpPr>
              <a:spLocks/>
            </p:cNvSpPr>
            <p:nvPr/>
          </p:nvSpPr>
          <p:spPr bwMode="auto">
            <a:xfrm flipV="1">
              <a:off x="1338" y="2659"/>
              <a:ext cx="2767" cy="4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673 w 43200"/>
                <a:gd name="T1" fmla="*/ 38111 h 38111"/>
                <a:gd name="T2" fmla="*/ 35840 w 43200"/>
                <a:gd name="T3" fmla="*/ 37842 h 38111"/>
                <a:gd name="T4" fmla="*/ 21600 w 43200"/>
                <a:gd name="T5" fmla="*/ 21600 h 38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111" fill="none" extrusionOk="0">
                  <a:moveTo>
                    <a:pt x="7673" y="38110"/>
                  </a:moveTo>
                  <a:cubicBezTo>
                    <a:pt x="2807" y="34006"/>
                    <a:pt x="0" y="279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1"/>
                    <a:pt x="40517" y="33740"/>
                    <a:pt x="35839" y="37841"/>
                  </a:cubicBezTo>
                </a:path>
                <a:path w="43200" h="38111" stroke="0" extrusionOk="0">
                  <a:moveTo>
                    <a:pt x="7673" y="38110"/>
                  </a:moveTo>
                  <a:cubicBezTo>
                    <a:pt x="2807" y="34006"/>
                    <a:pt x="0" y="279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1"/>
                    <a:pt x="40517" y="33740"/>
                    <a:pt x="35839" y="3784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9" name="Arc 25"/>
            <p:cNvSpPr>
              <a:spLocks/>
            </p:cNvSpPr>
            <p:nvPr/>
          </p:nvSpPr>
          <p:spPr bwMode="auto">
            <a:xfrm flipV="1">
              <a:off x="1416" y="2688"/>
              <a:ext cx="1305" cy="152"/>
            </a:xfrm>
            <a:custGeom>
              <a:avLst/>
              <a:gdLst>
                <a:gd name="G0" fmla="+- 20380 0 0"/>
                <a:gd name="G1" fmla="+- 0 0 0"/>
                <a:gd name="G2" fmla="+- 21600 0 0"/>
                <a:gd name="T0" fmla="*/ 3765 w 20380"/>
                <a:gd name="T1" fmla="*/ 13802 h 13802"/>
                <a:gd name="T2" fmla="*/ 0 w 20380"/>
                <a:gd name="T3" fmla="*/ 7156 h 13802"/>
                <a:gd name="T4" fmla="*/ 20380 w 20380"/>
                <a:gd name="T5" fmla="*/ 0 h 13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0" h="13802" fill="none" extrusionOk="0">
                  <a:moveTo>
                    <a:pt x="3764" y="13802"/>
                  </a:moveTo>
                  <a:cubicBezTo>
                    <a:pt x="2125" y="11828"/>
                    <a:pt x="850" y="9577"/>
                    <a:pt x="-1" y="7156"/>
                  </a:cubicBezTo>
                </a:path>
                <a:path w="20380" h="13802" stroke="0" extrusionOk="0">
                  <a:moveTo>
                    <a:pt x="3764" y="13802"/>
                  </a:moveTo>
                  <a:cubicBezTo>
                    <a:pt x="2125" y="11828"/>
                    <a:pt x="850" y="9577"/>
                    <a:pt x="-1" y="7156"/>
                  </a:cubicBezTo>
                  <a:lnTo>
                    <a:pt x="2038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" name="Arc 26"/>
            <p:cNvSpPr>
              <a:spLocks/>
            </p:cNvSpPr>
            <p:nvPr/>
          </p:nvSpPr>
          <p:spPr bwMode="auto">
            <a:xfrm flipV="1">
              <a:off x="2721" y="2750"/>
              <a:ext cx="1384" cy="177"/>
            </a:xfrm>
            <a:custGeom>
              <a:avLst/>
              <a:gdLst>
                <a:gd name="G0" fmla="+- 0 0 0"/>
                <a:gd name="G1" fmla="+- 7954 0 0"/>
                <a:gd name="G2" fmla="+- 21600 0 0"/>
                <a:gd name="T0" fmla="*/ 20082 w 21600"/>
                <a:gd name="T1" fmla="*/ 0 h 16022"/>
                <a:gd name="T2" fmla="*/ 20037 w 21600"/>
                <a:gd name="T3" fmla="*/ 16022 h 16022"/>
                <a:gd name="T4" fmla="*/ 0 w 21600"/>
                <a:gd name="T5" fmla="*/ 7954 h 16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022" fill="none" extrusionOk="0">
                  <a:moveTo>
                    <a:pt x="20082" y="-1"/>
                  </a:moveTo>
                  <a:cubicBezTo>
                    <a:pt x="21085" y="2531"/>
                    <a:pt x="21600" y="5230"/>
                    <a:pt x="21600" y="7954"/>
                  </a:cubicBezTo>
                  <a:cubicBezTo>
                    <a:pt x="21600" y="10718"/>
                    <a:pt x="21069" y="13457"/>
                    <a:pt x="20036" y="16021"/>
                  </a:cubicBezTo>
                </a:path>
                <a:path w="21600" h="16022" stroke="0" extrusionOk="0">
                  <a:moveTo>
                    <a:pt x="20082" y="-1"/>
                  </a:moveTo>
                  <a:cubicBezTo>
                    <a:pt x="21085" y="2531"/>
                    <a:pt x="21600" y="5230"/>
                    <a:pt x="21600" y="7954"/>
                  </a:cubicBezTo>
                  <a:cubicBezTo>
                    <a:pt x="21600" y="10718"/>
                    <a:pt x="21069" y="13457"/>
                    <a:pt x="20036" y="16021"/>
                  </a:cubicBezTo>
                  <a:lnTo>
                    <a:pt x="0" y="79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 flipV="1">
              <a:off x="2609" y="2840"/>
              <a:ext cx="160" cy="238"/>
            </a:xfrm>
            <a:custGeom>
              <a:avLst/>
              <a:gdLst>
                <a:gd name="G0" fmla="+- 1754 0 0"/>
                <a:gd name="G1" fmla="+- 21600 0 0"/>
                <a:gd name="G2" fmla="+- 21600 0 0"/>
                <a:gd name="T0" fmla="*/ 0 w 2494"/>
                <a:gd name="T1" fmla="*/ 71 h 21600"/>
                <a:gd name="T2" fmla="*/ 2494 w 2494"/>
                <a:gd name="T3" fmla="*/ 13 h 21600"/>
                <a:gd name="T4" fmla="*/ 1754 w 24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4" h="21600" fill="none" extrusionOk="0">
                  <a:moveTo>
                    <a:pt x="0" y="71"/>
                  </a:moveTo>
                  <a:cubicBezTo>
                    <a:pt x="583" y="23"/>
                    <a:pt x="1168" y="-1"/>
                    <a:pt x="1754" y="0"/>
                  </a:cubicBezTo>
                  <a:cubicBezTo>
                    <a:pt x="2000" y="0"/>
                    <a:pt x="2247" y="4"/>
                    <a:pt x="2494" y="12"/>
                  </a:cubicBezTo>
                </a:path>
                <a:path w="2494" h="21600" stroke="0" extrusionOk="0">
                  <a:moveTo>
                    <a:pt x="0" y="71"/>
                  </a:moveTo>
                  <a:cubicBezTo>
                    <a:pt x="583" y="23"/>
                    <a:pt x="1168" y="-1"/>
                    <a:pt x="1754" y="0"/>
                  </a:cubicBezTo>
                  <a:cubicBezTo>
                    <a:pt x="2000" y="0"/>
                    <a:pt x="2247" y="4"/>
                    <a:pt x="2494" y="12"/>
                  </a:cubicBezTo>
                  <a:lnTo>
                    <a:pt x="175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2" name="Group 95"/>
          <p:cNvGrpSpPr>
            <a:grpSpLocks/>
          </p:cNvGrpSpPr>
          <p:nvPr/>
        </p:nvGrpSpPr>
        <p:grpSpPr bwMode="auto">
          <a:xfrm>
            <a:off x="2413000" y="2997200"/>
            <a:ext cx="4392613" cy="665163"/>
            <a:chOff x="1338" y="2024"/>
            <a:chExt cx="2767" cy="419"/>
          </a:xfrm>
        </p:grpSpPr>
        <p:sp>
          <p:nvSpPr>
            <p:cNvPr id="23" name="Arc 12"/>
            <p:cNvSpPr>
              <a:spLocks/>
            </p:cNvSpPr>
            <p:nvPr/>
          </p:nvSpPr>
          <p:spPr bwMode="auto">
            <a:xfrm flipV="1">
              <a:off x="1338" y="2024"/>
              <a:ext cx="2767" cy="419"/>
            </a:xfrm>
            <a:custGeom>
              <a:avLst/>
              <a:gdLst>
                <a:gd name="G0" fmla="+- 21600 0 0"/>
                <a:gd name="G1" fmla="+- 16406 0 0"/>
                <a:gd name="G2" fmla="+- 21600 0 0"/>
                <a:gd name="T0" fmla="*/ 36166 w 43200"/>
                <a:gd name="T1" fmla="*/ 456 h 38006"/>
                <a:gd name="T2" fmla="*/ 7550 w 43200"/>
                <a:gd name="T3" fmla="*/ 0 h 38006"/>
                <a:gd name="T4" fmla="*/ 21600 w 43200"/>
                <a:gd name="T5" fmla="*/ 16406 h 38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006" fill="none" extrusionOk="0">
                  <a:moveTo>
                    <a:pt x="36165" y="456"/>
                  </a:moveTo>
                  <a:cubicBezTo>
                    <a:pt x="40647" y="4548"/>
                    <a:pt x="43200" y="10337"/>
                    <a:pt x="43200" y="16406"/>
                  </a:cubicBezTo>
                  <a:cubicBezTo>
                    <a:pt x="43200" y="28335"/>
                    <a:pt x="33529" y="38006"/>
                    <a:pt x="21600" y="38006"/>
                  </a:cubicBezTo>
                  <a:cubicBezTo>
                    <a:pt x="9670" y="38006"/>
                    <a:pt x="0" y="28335"/>
                    <a:pt x="0" y="16406"/>
                  </a:cubicBezTo>
                  <a:cubicBezTo>
                    <a:pt x="-1" y="10097"/>
                    <a:pt x="2758" y="4103"/>
                    <a:pt x="7549" y="-1"/>
                  </a:cubicBezTo>
                </a:path>
                <a:path w="43200" h="38006" stroke="0" extrusionOk="0">
                  <a:moveTo>
                    <a:pt x="36165" y="456"/>
                  </a:moveTo>
                  <a:cubicBezTo>
                    <a:pt x="40647" y="4548"/>
                    <a:pt x="43200" y="10337"/>
                    <a:pt x="43200" y="16406"/>
                  </a:cubicBezTo>
                  <a:cubicBezTo>
                    <a:pt x="43200" y="28335"/>
                    <a:pt x="33529" y="38006"/>
                    <a:pt x="21600" y="38006"/>
                  </a:cubicBezTo>
                  <a:cubicBezTo>
                    <a:pt x="9670" y="38006"/>
                    <a:pt x="0" y="28335"/>
                    <a:pt x="0" y="16406"/>
                  </a:cubicBezTo>
                  <a:cubicBezTo>
                    <a:pt x="-1" y="10097"/>
                    <a:pt x="2758" y="4103"/>
                    <a:pt x="7549" y="-1"/>
                  </a:cubicBezTo>
                  <a:lnTo>
                    <a:pt x="21600" y="1640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4" name="Arc 23"/>
            <p:cNvSpPr>
              <a:spLocks/>
            </p:cNvSpPr>
            <p:nvPr/>
          </p:nvSpPr>
          <p:spPr bwMode="auto">
            <a:xfrm flipV="1">
              <a:off x="2721" y="2157"/>
              <a:ext cx="1384" cy="188"/>
            </a:xfrm>
            <a:custGeom>
              <a:avLst/>
              <a:gdLst>
                <a:gd name="G0" fmla="+- 0 0 0"/>
                <a:gd name="G1" fmla="+- 7411 0 0"/>
                <a:gd name="G2" fmla="+- 21600 0 0"/>
                <a:gd name="T0" fmla="*/ 20289 w 21600"/>
                <a:gd name="T1" fmla="*/ 0 h 17119"/>
                <a:gd name="T2" fmla="*/ 19296 w 21600"/>
                <a:gd name="T3" fmla="*/ 17119 h 17119"/>
                <a:gd name="T4" fmla="*/ 0 w 21600"/>
                <a:gd name="T5" fmla="*/ 7411 h 1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119" fill="none" extrusionOk="0">
                  <a:moveTo>
                    <a:pt x="20288" y="0"/>
                  </a:moveTo>
                  <a:cubicBezTo>
                    <a:pt x="21156" y="2374"/>
                    <a:pt x="21600" y="4882"/>
                    <a:pt x="21600" y="7411"/>
                  </a:cubicBezTo>
                  <a:cubicBezTo>
                    <a:pt x="21600" y="10782"/>
                    <a:pt x="20810" y="14107"/>
                    <a:pt x="19295" y="17118"/>
                  </a:cubicBezTo>
                </a:path>
                <a:path w="21600" h="17119" stroke="0" extrusionOk="0">
                  <a:moveTo>
                    <a:pt x="20288" y="0"/>
                  </a:moveTo>
                  <a:cubicBezTo>
                    <a:pt x="21156" y="2374"/>
                    <a:pt x="21600" y="4882"/>
                    <a:pt x="21600" y="7411"/>
                  </a:cubicBezTo>
                  <a:cubicBezTo>
                    <a:pt x="21600" y="10782"/>
                    <a:pt x="20810" y="14107"/>
                    <a:pt x="19295" y="17118"/>
                  </a:cubicBezTo>
                  <a:lnTo>
                    <a:pt x="0" y="74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 flipV="1">
              <a:off x="1424" y="2267"/>
              <a:ext cx="1298" cy="175"/>
            </a:xfrm>
            <a:custGeom>
              <a:avLst/>
              <a:gdLst>
                <a:gd name="G0" fmla="+- 20248 0 0"/>
                <a:gd name="G1" fmla="+- 15912 0 0"/>
                <a:gd name="G2" fmla="+- 21600 0 0"/>
                <a:gd name="T0" fmla="*/ 0 w 20248"/>
                <a:gd name="T1" fmla="*/ 8390 h 15912"/>
                <a:gd name="T2" fmla="*/ 5640 w 20248"/>
                <a:gd name="T3" fmla="*/ 0 h 15912"/>
                <a:gd name="T4" fmla="*/ 20248 w 20248"/>
                <a:gd name="T5" fmla="*/ 15912 h 1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48" h="15912" fill="none" extrusionOk="0">
                  <a:moveTo>
                    <a:pt x="0" y="8390"/>
                  </a:moveTo>
                  <a:cubicBezTo>
                    <a:pt x="1190" y="5186"/>
                    <a:pt x="3123" y="2311"/>
                    <a:pt x="5640" y="0"/>
                  </a:cubicBezTo>
                </a:path>
                <a:path w="20248" h="15912" stroke="0" extrusionOk="0">
                  <a:moveTo>
                    <a:pt x="0" y="8390"/>
                  </a:moveTo>
                  <a:cubicBezTo>
                    <a:pt x="1190" y="5186"/>
                    <a:pt x="3123" y="2311"/>
                    <a:pt x="5640" y="0"/>
                  </a:cubicBezTo>
                  <a:lnTo>
                    <a:pt x="20248" y="1591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6" name="Arc 32"/>
            <p:cNvSpPr>
              <a:spLocks/>
            </p:cNvSpPr>
            <p:nvPr/>
          </p:nvSpPr>
          <p:spPr bwMode="auto">
            <a:xfrm flipV="1">
              <a:off x="2686" y="2025"/>
              <a:ext cx="88" cy="238"/>
            </a:xfrm>
            <a:custGeom>
              <a:avLst/>
              <a:gdLst>
                <a:gd name="G0" fmla="+- 558 0 0"/>
                <a:gd name="G1" fmla="+- 0 0 0"/>
                <a:gd name="G2" fmla="+- 21600 0 0"/>
                <a:gd name="T0" fmla="*/ 1373 w 1373"/>
                <a:gd name="T1" fmla="*/ 21585 h 21600"/>
                <a:gd name="T2" fmla="*/ 0 w 1373"/>
                <a:gd name="T3" fmla="*/ 21593 h 21600"/>
                <a:gd name="T4" fmla="*/ 558 w 13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3" h="21600" fill="none" extrusionOk="0">
                  <a:moveTo>
                    <a:pt x="1372" y="21584"/>
                  </a:moveTo>
                  <a:cubicBezTo>
                    <a:pt x="1101" y="21594"/>
                    <a:pt x="829" y="21599"/>
                    <a:pt x="558" y="21600"/>
                  </a:cubicBezTo>
                  <a:cubicBezTo>
                    <a:pt x="371" y="21600"/>
                    <a:pt x="185" y="21597"/>
                    <a:pt x="0" y="21592"/>
                  </a:cubicBezTo>
                </a:path>
                <a:path w="1373" h="21600" stroke="0" extrusionOk="0">
                  <a:moveTo>
                    <a:pt x="1372" y="21584"/>
                  </a:moveTo>
                  <a:cubicBezTo>
                    <a:pt x="1101" y="21594"/>
                    <a:pt x="829" y="21599"/>
                    <a:pt x="558" y="21600"/>
                  </a:cubicBezTo>
                  <a:cubicBezTo>
                    <a:pt x="371" y="21600"/>
                    <a:pt x="185" y="21597"/>
                    <a:pt x="0" y="21592"/>
                  </a:cubicBezTo>
                  <a:lnTo>
                    <a:pt x="55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1908175" y="2490788"/>
            <a:ext cx="5400675" cy="1273175"/>
            <a:chOff x="1020" y="1705"/>
            <a:chExt cx="3402" cy="802"/>
          </a:xfrm>
        </p:grpSpPr>
        <p:sp>
          <p:nvSpPr>
            <p:cNvPr id="28" name="Arc 15"/>
            <p:cNvSpPr>
              <a:spLocks/>
            </p:cNvSpPr>
            <p:nvPr/>
          </p:nvSpPr>
          <p:spPr bwMode="auto">
            <a:xfrm flipV="1">
              <a:off x="1020" y="1705"/>
              <a:ext cx="3402" cy="799"/>
            </a:xfrm>
            <a:custGeom>
              <a:avLst/>
              <a:gdLst>
                <a:gd name="G0" fmla="+- 21600 0 0"/>
                <a:gd name="G1" fmla="+- 18327 0 0"/>
                <a:gd name="G2" fmla="+- 21600 0 0"/>
                <a:gd name="T0" fmla="*/ 33415 w 43200"/>
                <a:gd name="T1" fmla="*/ 245 h 39927"/>
                <a:gd name="T2" fmla="*/ 10168 w 43200"/>
                <a:gd name="T3" fmla="*/ 0 h 39927"/>
                <a:gd name="T4" fmla="*/ 21600 w 43200"/>
                <a:gd name="T5" fmla="*/ 18327 h 39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9927" fill="none" extrusionOk="0">
                  <a:moveTo>
                    <a:pt x="33415" y="244"/>
                  </a:moveTo>
                  <a:cubicBezTo>
                    <a:pt x="39520" y="4233"/>
                    <a:pt x="43200" y="11034"/>
                    <a:pt x="43200" y="18327"/>
                  </a:cubicBezTo>
                  <a:cubicBezTo>
                    <a:pt x="43200" y="30256"/>
                    <a:pt x="33529" y="39927"/>
                    <a:pt x="21600" y="39927"/>
                  </a:cubicBezTo>
                  <a:cubicBezTo>
                    <a:pt x="9670" y="39927"/>
                    <a:pt x="0" y="30256"/>
                    <a:pt x="0" y="18327"/>
                  </a:cubicBezTo>
                  <a:cubicBezTo>
                    <a:pt x="-1" y="10872"/>
                    <a:pt x="3843" y="3945"/>
                    <a:pt x="10168" y="0"/>
                  </a:cubicBezTo>
                </a:path>
                <a:path w="43200" h="39927" stroke="0" extrusionOk="0">
                  <a:moveTo>
                    <a:pt x="33415" y="244"/>
                  </a:moveTo>
                  <a:cubicBezTo>
                    <a:pt x="39520" y="4233"/>
                    <a:pt x="43200" y="11034"/>
                    <a:pt x="43200" y="18327"/>
                  </a:cubicBezTo>
                  <a:cubicBezTo>
                    <a:pt x="43200" y="30256"/>
                    <a:pt x="33529" y="39927"/>
                    <a:pt x="21600" y="39927"/>
                  </a:cubicBezTo>
                  <a:cubicBezTo>
                    <a:pt x="9670" y="39927"/>
                    <a:pt x="0" y="30256"/>
                    <a:pt x="0" y="18327"/>
                  </a:cubicBezTo>
                  <a:cubicBezTo>
                    <a:pt x="-1" y="10872"/>
                    <a:pt x="3843" y="3945"/>
                    <a:pt x="10168" y="0"/>
                  </a:cubicBezTo>
                  <a:lnTo>
                    <a:pt x="21600" y="183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9" name="Arc 21"/>
            <p:cNvSpPr>
              <a:spLocks/>
            </p:cNvSpPr>
            <p:nvPr/>
          </p:nvSpPr>
          <p:spPr bwMode="auto">
            <a:xfrm flipV="1">
              <a:off x="1434" y="2140"/>
              <a:ext cx="1287" cy="367"/>
            </a:xfrm>
            <a:custGeom>
              <a:avLst/>
              <a:gdLst>
                <a:gd name="G0" fmla="+- 16339 0 0"/>
                <a:gd name="G1" fmla="+- 18327 0 0"/>
                <a:gd name="G2" fmla="+- 21600 0 0"/>
                <a:gd name="T0" fmla="*/ 0 w 16339"/>
                <a:gd name="T1" fmla="*/ 4199 h 18327"/>
                <a:gd name="T2" fmla="*/ 4907 w 16339"/>
                <a:gd name="T3" fmla="*/ 0 h 18327"/>
                <a:gd name="T4" fmla="*/ 16339 w 16339"/>
                <a:gd name="T5" fmla="*/ 18327 h 18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39" h="18327" fill="none" extrusionOk="0">
                  <a:moveTo>
                    <a:pt x="0" y="4199"/>
                  </a:moveTo>
                  <a:cubicBezTo>
                    <a:pt x="1416" y="2561"/>
                    <a:pt x="3070" y="1145"/>
                    <a:pt x="4907" y="0"/>
                  </a:cubicBezTo>
                </a:path>
                <a:path w="16339" h="18327" stroke="0" extrusionOk="0">
                  <a:moveTo>
                    <a:pt x="0" y="4199"/>
                  </a:moveTo>
                  <a:cubicBezTo>
                    <a:pt x="1416" y="2561"/>
                    <a:pt x="3070" y="1145"/>
                    <a:pt x="4907" y="0"/>
                  </a:cubicBezTo>
                  <a:lnTo>
                    <a:pt x="16339" y="183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0" name="Arc 22"/>
            <p:cNvSpPr>
              <a:spLocks/>
            </p:cNvSpPr>
            <p:nvPr/>
          </p:nvSpPr>
          <p:spPr bwMode="auto">
            <a:xfrm flipV="1">
              <a:off x="2721" y="2141"/>
              <a:ext cx="1429" cy="272"/>
            </a:xfrm>
            <a:custGeom>
              <a:avLst/>
              <a:gdLst>
                <a:gd name="G0" fmla="+- 0 0 0"/>
                <a:gd name="G1" fmla="+- 13597 0 0"/>
                <a:gd name="G2" fmla="+- 21600 0 0"/>
                <a:gd name="T0" fmla="*/ 16783 w 18146"/>
                <a:gd name="T1" fmla="*/ 0 h 13597"/>
                <a:gd name="T2" fmla="*/ 18146 w 18146"/>
                <a:gd name="T3" fmla="*/ 1880 h 13597"/>
                <a:gd name="T4" fmla="*/ 0 w 18146"/>
                <a:gd name="T5" fmla="*/ 13597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46" h="13597" fill="none" extrusionOk="0">
                  <a:moveTo>
                    <a:pt x="16783" y="-1"/>
                  </a:moveTo>
                  <a:cubicBezTo>
                    <a:pt x="17270" y="601"/>
                    <a:pt x="17725" y="1229"/>
                    <a:pt x="18145" y="1880"/>
                  </a:cubicBezTo>
                </a:path>
                <a:path w="18146" h="13597" stroke="0" extrusionOk="0">
                  <a:moveTo>
                    <a:pt x="16783" y="-1"/>
                  </a:moveTo>
                  <a:cubicBezTo>
                    <a:pt x="17270" y="601"/>
                    <a:pt x="17725" y="1229"/>
                    <a:pt x="18145" y="1880"/>
                  </a:cubicBezTo>
                  <a:lnTo>
                    <a:pt x="0" y="1359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flipV="1">
              <a:off x="2657" y="1707"/>
              <a:ext cx="127" cy="432"/>
            </a:xfrm>
            <a:custGeom>
              <a:avLst/>
              <a:gdLst>
                <a:gd name="G0" fmla="+- 811 0 0"/>
                <a:gd name="G1" fmla="+- 0 0 0"/>
                <a:gd name="G2" fmla="+- 21600 0 0"/>
                <a:gd name="T0" fmla="*/ 1607 w 1607"/>
                <a:gd name="T1" fmla="*/ 21585 h 21600"/>
                <a:gd name="T2" fmla="*/ 0 w 1607"/>
                <a:gd name="T3" fmla="*/ 21585 h 21600"/>
                <a:gd name="T4" fmla="*/ 811 w 160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7" h="21600" fill="none" extrusionOk="0">
                  <a:moveTo>
                    <a:pt x="1607" y="21585"/>
                  </a:moveTo>
                  <a:cubicBezTo>
                    <a:pt x="1341" y="21595"/>
                    <a:pt x="1076" y="21599"/>
                    <a:pt x="811" y="21600"/>
                  </a:cubicBezTo>
                  <a:cubicBezTo>
                    <a:pt x="540" y="21600"/>
                    <a:pt x="270" y="21594"/>
                    <a:pt x="0" y="21584"/>
                  </a:cubicBezTo>
                </a:path>
                <a:path w="1607" h="21600" stroke="0" extrusionOk="0">
                  <a:moveTo>
                    <a:pt x="1607" y="21585"/>
                  </a:moveTo>
                  <a:cubicBezTo>
                    <a:pt x="1341" y="21595"/>
                    <a:pt x="1076" y="21599"/>
                    <a:pt x="811" y="21600"/>
                  </a:cubicBezTo>
                  <a:cubicBezTo>
                    <a:pt x="540" y="21600"/>
                    <a:pt x="270" y="21594"/>
                    <a:pt x="0" y="21584"/>
                  </a:cubicBezTo>
                  <a:lnTo>
                    <a:pt x="81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2" name="Group 41"/>
          <p:cNvGrpSpPr>
            <a:grpSpLocks/>
          </p:cNvGrpSpPr>
          <p:nvPr/>
        </p:nvGrpSpPr>
        <p:grpSpPr bwMode="auto">
          <a:xfrm>
            <a:off x="4573588" y="2133600"/>
            <a:ext cx="144462" cy="720725"/>
            <a:chOff x="1202" y="3521"/>
            <a:chExt cx="91" cy="454"/>
          </a:xfrm>
        </p:grpSpPr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5" name="Group 44"/>
          <p:cNvGrpSpPr>
            <a:grpSpLocks/>
          </p:cNvGrpSpPr>
          <p:nvPr/>
        </p:nvGrpSpPr>
        <p:grpSpPr bwMode="auto">
          <a:xfrm>
            <a:off x="2339975" y="2420938"/>
            <a:ext cx="144463" cy="720725"/>
            <a:chOff x="1202" y="3521"/>
            <a:chExt cx="91" cy="454"/>
          </a:xfrm>
        </p:grpSpPr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6732588" y="3213100"/>
            <a:ext cx="144462" cy="720725"/>
            <a:chOff x="1202" y="3521"/>
            <a:chExt cx="91" cy="454"/>
          </a:xfrm>
        </p:grpSpPr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1" name="Group 50"/>
          <p:cNvGrpSpPr>
            <a:grpSpLocks/>
          </p:cNvGrpSpPr>
          <p:nvPr/>
        </p:nvGrpSpPr>
        <p:grpSpPr bwMode="auto">
          <a:xfrm>
            <a:off x="6877050" y="4508500"/>
            <a:ext cx="144463" cy="720725"/>
            <a:chOff x="1202" y="3521"/>
            <a:chExt cx="91" cy="454"/>
          </a:xfrm>
        </p:grpSpPr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4573588" y="4868863"/>
            <a:ext cx="144462" cy="720725"/>
            <a:chOff x="1202" y="3521"/>
            <a:chExt cx="91" cy="454"/>
          </a:xfrm>
        </p:grpSpPr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" name="Freeform 55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2124075" y="3860800"/>
            <a:ext cx="144463" cy="720725"/>
            <a:chOff x="1202" y="3521"/>
            <a:chExt cx="91" cy="454"/>
          </a:xfrm>
        </p:grpSpPr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3421063" y="2205038"/>
            <a:ext cx="144462" cy="720725"/>
            <a:chOff x="1202" y="3521"/>
            <a:chExt cx="91" cy="454"/>
          </a:xfrm>
        </p:grpSpPr>
        <p:sp>
          <p:nvSpPr>
            <p:cNvPr id="51" name="Freeform 60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5653088" y="2205038"/>
            <a:ext cx="144462" cy="720725"/>
            <a:chOff x="1202" y="3521"/>
            <a:chExt cx="91" cy="454"/>
          </a:xfrm>
        </p:grpSpPr>
        <p:sp>
          <p:nvSpPr>
            <p:cNvPr id="54" name="Freeform 63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5" name="Freeform 64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6" name="Group 65"/>
          <p:cNvGrpSpPr>
            <a:grpSpLocks/>
          </p:cNvGrpSpPr>
          <p:nvPr/>
        </p:nvGrpSpPr>
        <p:grpSpPr bwMode="auto">
          <a:xfrm>
            <a:off x="6661150" y="2420938"/>
            <a:ext cx="144463" cy="720725"/>
            <a:chOff x="1202" y="3521"/>
            <a:chExt cx="91" cy="454"/>
          </a:xfrm>
        </p:grpSpPr>
        <p:sp>
          <p:nvSpPr>
            <p:cNvPr id="57" name="Freeform 66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8" name="Freeform 67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9" name="Group 71"/>
          <p:cNvGrpSpPr>
            <a:grpSpLocks/>
          </p:cNvGrpSpPr>
          <p:nvPr/>
        </p:nvGrpSpPr>
        <p:grpSpPr bwMode="auto">
          <a:xfrm>
            <a:off x="2268538" y="3213100"/>
            <a:ext cx="144462" cy="720725"/>
            <a:chOff x="1202" y="3521"/>
            <a:chExt cx="91" cy="454"/>
          </a:xfrm>
        </p:grpSpPr>
        <p:sp>
          <p:nvSpPr>
            <p:cNvPr id="60" name="Freeform 72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" name="Freeform 73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7021513" y="3933825"/>
            <a:ext cx="144462" cy="720725"/>
            <a:chOff x="1202" y="3521"/>
            <a:chExt cx="91" cy="454"/>
          </a:xfrm>
        </p:grpSpPr>
        <p:sp>
          <p:nvSpPr>
            <p:cNvPr id="63" name="Freeform 75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4" name="Freeform 76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5" name="Group 77"/>
          <p:cNvGrpSpPr>
            <a:grpSpLocks/>
          </p:cNvGrpSpPr>
          <p:nvPr/>
        </p:nvGrpSpPr>
        <p:grpSpPr bwMode="auto">
          <a:xfrm>
            <a:off x="1836738" y="2852738"/>
            <a:ext cx="144462" cy="720725"/>
            <a:chOff x="1202" y="3521"/>
            <a:chExt cx="91" cy="454"/>
          </a:xfrm>
        </p:grpSpPr>
        <p:sp>
          <p:nvSpPr>
            <p:cNvPr id="66" name="Freeform 78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7" name="Freeform 79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8" name="Group 80"/>
          <p:cNvGrpSpPr>
            <a:grpSpLocks/>
          </p:cNvGrpSpPr>
          <p:nvPr/>
        </p:nvGrpSpPr>
        <p:grpSpPr bwMode="auto">
          <a:xfrm>
            <a:off x="7237413" y="2852738"/>
            <a:ext cx="144462" cy="720725"/>
            <a:chOff x="1202" y="3521"/>
            <a:chExt cx="91" cy="454"/>
          </a:xfrm>
        </p:grpSpPr>
        <p:sp>
          <p:nvSpPr>
            <p:cNvPr id="69" name="Freeform 81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0" name="Freeform 82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1" name="Group 85"/>
          <p:cNvGrpSpPr>
            <a:grpSpLocks/>
          </p:cNvGrpSpPr>
          <p:nvPr/>
        </p:nvGrpSpPr>
        <p:grpSpPr bwMode="auto">
          <a:xfrm>
            <a:off x="5940425" y="4725988"/>
            <a:ext cx="144463" cy="720725"/>
            <a:chOff x="1202" y="3521"/>
            <a:chExt cx="91" cy="454"/>
          </a:xfrm>
        </p:grpSpPr>
        <p:sp>
          <p:nvSpPr>
            <p:cNvPr id="72" name="Freeform 86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" name="Freeform 87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4" name="Group 88"/>
          <p:cNvGrpSpPr>
            <a:grpSpLocks/>
          </p:cNvGrpSpPr>
          <p:nvPr/>
        </p:nvGrpSpPr>
        <p:grpSpPr bwMode="auto">
          <a:xfrm>
            <a:off x="3060700" y="4725988"/>
            <a:ext cx="144463" cy="720725"/>
            <a:chOff x="1202" y="3521"/>
            <a:chExt cx="91" cy="454"/>
          </a:xfrm>
        </p:grpSpPr>
        <p:sp>
          <p:nvSpPr>
            <p:cNvPr id="75" name="Freeform 89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6" name="Freeform 90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7" name="Group 91"/>
          <p:cNvGrpSpPr>
            <a:grpSpLocks/>
          </p:cNvGrpSpPr>
          <p:nvPr/>
        </p:nvGrpSpPr>
        <p:grpSpPr bwMode="auto">
          <a:xfrm>
            <a:off x="2268538" y="4508500"/>
            <a:ext cx="144462" cy="720725"/>
            <a:chOff x="1202" y="3521"/>
            <a:chExt cx="91" cy="454"/>
          </a:xfrm>
        </p:grpSpPr>
        <p:sp>
          <p:nvSpPr>
            <p:cNvPr id="78" name="Freeform 92"/>
            <p:cNvSpPr>
              <a:spLocks/>
            </p:cNvSpPr>
            <p:nvPr/>
          </p:nvSpPr>
          <p:spPr bwMode="auto">
            <a:xfrm>
              <a:off x="1202" y="3521"/>
              <a:ext cx="91" cy="227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227"/>
                </a:cxn>
                <a:cxn ang="0">
                  <a:pos x="91" y="227"/>
                </a:cxn>
                <a:cxn ang="0">
                  <a:pos x="45" y="0"/>
                </a:cxn>
              </a:cxnLst>
              <a:rect l="0" t="0" r="r" b="b"/>
              <a:pathLst>
                <a:path w="91" h="227">
                  <a:moveTo>
                    <a:pt x="45" y="0"/>
                  </a:moveTo>
                  <a:lnTo>
                    <a:pt x="0" y="227"/>
                  </a:lnTo>
                  <a:lnTo>
                    <a:pt x="91" y="2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9" name="Freeform 93"/>
            <p:cNvSpPr>
              <a:spLocks/>
            </p:cNvSpPr>
            <p:nvPr/>
          </p:nvSpPr>
          <p:spPr bwMode="auto">
            <a:xfrm>
              <a:off x="1202" y="3748"/>
              <a:ext cx="91" cy="227"/>
            </a:xfrm>
            <a:custGeom>
              <a:avLst/>
              <a:gdLst/>
              <a:ahLst/>
              <a:cxnLst>
                <a:cxn ang="0">
                  <a:pos x="45" y="227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45" y="227"/>
                </a:cxn>
              </a:cxnLst>
              <a:rect l="0" t="0" r="r" b="b"/>
              <a:pathLst>
                <a:path w="91" h="227">
                  <a:moveTo>
                    <a:pt x="45" y="227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45" y="227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080000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920000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760000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900000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920000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720000">
                                      <p:cBhvr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Magnetsko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je magnetsko djelovanje u svim točkama polja jednako i istog smjera, polje nazivamo </a:t>
            </a:r>
            <a:r>
              <a:rPr lang="hr-HR" u="sng" dirty="0"/>
              <a:t>HOMOGENIM</a:t>
            </a:r>
            <a:r>
              <a:rPr lang="hr-HR" dirty="0"/>
              <a:t> i predočujemo ga silnicama svuda jednake gustoće i istog smjera.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hr-HR" dirty="0"/>
              <a:t>Magnetska indukcija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26A52A-7251-4858-9F70-F55FC6E4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2" y="1705881"/>
            <a:ext cx="459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/>
              <a:t>Magnetska indukcija u zavojnici: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5F1CEEED-33D5-4A53-80C5-7893C183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600850"/>
              </p:ext>
            </p:extLst>
          </p:nvPr>
        </p:nvGraphicFramePr>
        <p:xfrm>
          <a:off x="5210076" y="1614251"/>
          <a:ext cx="12239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076" y="1614251"/>
                        <a:ext cx="12239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>
            <a:extLst>
              <a:ext uri="{FF2B5EF4-FFF2-40B4-BE49-F238E27FC236}">
                <a16:creationId xmlns:a16="http://schemas.microsoft.com/office/drawing/2014/main" id="{D9267F95-A398-4645-9499-70DB9DC2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2" y="2297056"/>
            <a:ext cx="37223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/>
              <a:t>- apsolutna permeabilnost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4E66B15-D859-49AF-A9DB-1CB87B82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2" y="2735206"/>
            <a:ext cx="2442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dirty="0"/>
              <a:t>– broj namotaja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067C98D-1A56-41E5-BDFB-B8F62399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145" y="2744890"/>
            <a:ext cx="263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dirty="0"/>
              <a:t>– duljina zavojnice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6746062-9DFC-456A-AEA0-14352B8D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145" y="2297491"/>
            <a:ext cx="2174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dirty="0"/>
              <a:t>– jakost struje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3F3074-89D6-4D96-950B-5EC5094F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60" y="353727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8B0B41E-681B-47AA-B940-9B164803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5" y="3556836"/>
            <a:ext cx="3594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Kada je u zavojnici vakuum:</a:t>
            </a: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9E616481-3CC6-4392-B6CE-7A6B36C61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71823"/>
              </p:ext>
            </p:extLst>
          </p:nvPr>
        </p:nvGraphicFramePr>
        <p:xfrm>
          <a:off x="4423778" y="3412373"/>
          <a:ext cx="14398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5" imgW="736560" imgH="393480" progId="Equation.3">
                  <p:embed/>
                </p:oleObj>
              </mc:Choice>
              <mc:Fallback>
                <p:oleObj name="Equation" r:id="rId5" imgW="736560" imgH="39348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778" y="3412373"/>
                        <a:ext cx="14398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9">
            <a:extLst>
              <a:ext uri="{FF2B5EF4-FFF2-40B4-BE49-F238E27FC236}">
                <a16:creationId xmlns:a16="http://schemas.microsoft.com/office/drawing/2014/main" id="{D0A95EE8-E79E-4121-901A-60DCA2028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5" y="4277561"/>
            <a:ext cx="7353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baseline="-25000" dirty="0">
                <a:latin typeface="Times New Roman" pitchFamily="18" charset="0"/>
                <a:sym typeface="Symbol" pitchFamily="18" charset="2"/>
              </a:rPr>
              <a:t>o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= 410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-7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T m A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dirty="0"/>
              <a:t>- apsolutna </a:t>
            </a:r>
            <a:r>
              <a:rPr lang="hr-HR" sz="2400" dirty="0" err="1"/>
              <a:t>permeabilnost</a:t>
            </a:r>
            <a:r>
              <a:rPr lang="hr-HR" sz="2400" dirty="0"/>
              <a:t> vakuuma </a:t>
            </a: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3400EEC1-8524-43F7-A035-D56784AF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5" y="4925261"/>
            <a:ext cx="4340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Kada je u zavojnici neko sredstvo: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B7FC6135-60CA-498C-81AC-04779E5D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065" y="4899861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B = 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baseline="-25000">
                <a:latin typeface="Times New Roman" pitchFamily="18" charset="0"/>
                <a:sym typeface="Symbol" pitchFamily="18" charset="2"/>
              </a:rPr>
              <a:t>o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o</a:t>
            </a:r>
            <a:endParaRPr lang="hr-HR" sz="2400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78617E9E-9A3B-46FF-BE37-68B866365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60" y="353727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6" name="Object 23">
            <a:extLst>
              <a:ext uri="{FF2B5EF4-FFF2-40B4-BE49-F238E27FC236}">
                <a16:creationId xmlns:a16="http://schemas.microsoft.com/office/drawing/2014/main" id="{82641455-47DE-49FF-9290-C41278449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925436"/>
              </p:ext>
            </p:extLst>
          </p:nvPr>
        </p:nvGraphicFramePr>
        <p:xfrm>
          <a:off x="5071478" y="5501523"/>
          <a:ext cx="15843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7" imgW="863225" imgH="393529" progId="Equation.3">
                  <p:embed/>
                </p:oleObj>
              </mc:Choice>
              <mc:Fallback>
                <p:oleObj name="Equation" r:id="rId7" imgW="863225" imgH="393529" progId="Equation.3">
                  <p:embed/>
                  <p:pic>
                    <p:nvPicPr>
                      <p:cNvPr id="61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478" y="5501523"/>
                        <a:ext cx="1584325" cy="712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5">
            <a:extLst>
              <a:ext uri="{FF2B5EF4-FFF2-40B4-BE49-F238E27FC236}">
                <a16:creationId xmlns:a16="http://schemas.microsoft.com/office/drawing/2014/main" id="{41A98ECC-8DF1-4255-8EC6-56E81737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57" y="7046466"/>
            <a:ext cx="4772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/>
              <a:t>- relativna permeabilnost sredstva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BDC62D19-BA90-49C5-A346-643FB8ED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770" y="7000429"/>
            <a:ext cx="1497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 = </a:t>
            </a:r>
            <a:r>
              <a:rPr lang="hr-HR" sz="2400" i="1" baseline="-25000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 </a:t>
            </a:r>
            <a:r>
              <a:rPr lang="hr-HR" sz="2400" i="1" baseline="-25000" dirty="0">
                <a:latin typeface="Times New Roman" pitchFamily="18" charset="0"/>
                <a:sym typeface="Symbol" pitchFamily="18" charset="2"/>
              </a:rPr>
              <a:t>r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95288" y="549275"/>
            <a:ext cx="981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/>
              <a:t> </a:t>
            </a:r>
            <a:r>
              <a:rPr lang="hr-HR" sz="2400">
                <a:sym typeface="Symbol" pitchFamily="18" charset="2"/>
              </a:rPr>
              <a:t> 1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47813" y="554038"/>
            <a:ext cx="3007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- paramagnetične tvari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5288" y="1125538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/>
              <a:t> </a:t>
            </a:r>
            <a:r>
              <a:rPr lang="hr-HR" sz="2400">
                <a:sym typeface="Symbol" pitchFamily="18" charset="2"/>
              </a:rPr>
              <a:t> 1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47813" y="1125538"/>
            <a:ext cx="2955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- feromagnetične tvari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68313" y="1700213"/>
            <a:ext cx="981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/>
              <a:t> </a:t>
            </a:r>
            <a:r>
              <a:rPr lang="hr-HR" sz="2400">
                <a:sym typeface="Symbol" pitchFamily="18" charset="2"/>
              </a:rPr>
              <a:t> 1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547813" y="1700213"/>
            <a:ext cx="29036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sym typeface="Symbol" pitchFamily="18" charset="2"/>
              </a:rPr>
              <a:t>- dijamagnetične tvari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786182" y="3929066"/>
          <a:ext cx="13684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672808" imgH="393529" progId="Equation.3">
                  <p:embed/>
                </p:oleObj>
              </mc:Choice>
              <mc:Fallback>
                <p:oleObj name="Equation" r:id="rId3" imgW="672808" imgH="393529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929066"/>
                        <a:ext cx="1368425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23850" y="2781300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/>
              <a:t>Magnetska indukcija na udaljenosti </a:t>
            </a:r>
            <a:r>
              <a:rPr lang="hr-HR" sz="2400" i="1" dirty="0">
                <a:latin typeface="Times New Roman" pitchFamily="18" charset="0"/>
              </a:rPr>
              <a:t>r </a:t>
            </a:r>
            <a:r>
              <a:rPr lang="hr-HR" sz="2400" dirty="0"/>
              <a:t>od ravnog vodiča: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478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Equation</vt:lpstr>
      <vt:lpstr>Magnetsko polje</vt:lpstr>
      <vt:lpstr>Magneti</vt:lpstr>
      <vt:lpstr>Magneti</vt:lpstr>
      <vt:lpstr>Magneti</vt:lpstr>
      <vt:lpstr>Magnetsko polje</vt:lpstr>
      <vt:lpstr>Silnice magnetskog polja</vt:lpstr>
      <vt:lpstr>Magnetsko polje</vt:lpstr>
      <vt:lpstr>Magnetska indukcija</vt:lpstr>
      <vt:lpstr>PowerPoint Presentation</vt:lpstr>
      <vt:lpstr>Jakost magnetskog polja</vt:lpstr>
      <vt:lpstr>Magnetski tok</vt:lpstr>
      <vt:lpstr>Magnetski tok</vt:lpstr>
      <vt:lpstr>PowerPoint Presentation</vt:lpstr>
      <vt:lpstr>Pitanja?</vt:lpstr>
      <vt:lpstr>Ponovimo…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MAGNETSKO POLJE</dc:title>
  <dc:creator>Vlatko</dc:creator>
  <cp:lastModifiedBy>Vlatko Vujnovac</cp:lastModifiedBy>
  <cp:revision>20</cp:revision>
  <dcterms:created xsi:type="dcterms:W3CDTF">2015-01-10T10:18:40Z</dcterms:created>
  <dcterms:modified xsi:type="dcterms:W3CDTF">2022-05-15T18:28:11Z</dcterms:modified>
</cp:coreProperties>
</file>