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7" r:id="rId1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F5B3-AE32-4788-BB2E-9DA64AD59AD1}" type="datetimeFigureOut">
              <a:rPr lang="sr-Latn-CS" smtClean="0"/>
              <a:t>13.2.2022.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41EE-EFE6-47AA-9C37-BAA887C2D1B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F5B3-AE32-4788-BB2E-9DA64AD59AD1}" type="datetimeFigureOut">
              <a:rPr lang="sr-Latn-CS" smtClean="0"/>
              <a:t>13.2.2022.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41EE-EFE6-47AA-9C37-BAA887C2D1B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F5B3-AE32-4788-BB2E-9DA64AD59AD1}" type="datetimeFigureOut">
              <a:rPr lang="sr-Latn-CS" smtClean="0"/>
              <a:t>13.2.2022.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41EE-EFE6-47AA-9C37-BAA887C2D1B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F5B3-AE32-4788-BB2E-9DA64AD59AD1}" type="datetimeFigureOut">
              <a:rPr lang="sr-Latn-CS" smtClean="0"/>
              <a:t>13.2.2022.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41EE-EFE6-47AA-9C37-BAA887C2D1B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F5B3-AE32-4788-BB2E-9DA64AD59AD1}" type="datetimeFigureOut">
              <a:rPr lang="sr-Latn-CS" smtClean="0"/>
              <a:t>13.2.2022.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41EE-EFE6-47AA-9C37-BAA887C2D1B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F5B3-AE32-4788-BB2E-9DA64AD59AD1}" type="datetimeFigureOut">
              <a:rPr lang="sr-Latn-CS" smtClean="0"/>
              <a:t>13.2.2022.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41EE-EFE6-47AA-9C37-BAA887C2D1B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F5B3-AE32-4788-BB2E-9DA64AD59AD1}" type="datetimeFigureOut">
              <a:rPr lang="sr-Latn-CS" smtClean="0"/>
              <a:t>13.2.2022.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41EE-EFE6-47AA-9C37-BAA887C2D1B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F5B3-AE32-4788-BB2E-9DA64AD59AD1}" type="datetimeFigureOut">
              <a:rPr lang="sr-Latn-CS" smtClean="0"/>
              <a:t>13.2.2022.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41EE-EFE6-47AA-9C37-BAA887C2D1B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F5B3-AE32-4788-BB2E-9DA64AD59AD1}" type="datetimeFigureOut">
              <a:rPr lang="sr-Latn-CS" smtClean="0"/>
              <a:t>13.2.2022.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41EE-EFE6-47AA-9C37-BAA887C2D1B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F5B3-AE32-4788-BB2E-9DA64AD59AD1}" type="datetimeFigureOut">
              <a:rPr lang="sr-Latn-CS" smtClean="0"/>
              <a:t>13.2.2022.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41EE-EFE6-47AA-9C37-BAA887C2D1B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F5B3-AE32-4788-BB2E-9DA64AD59AD1}" type="datetimeFigureOut">
              <a:rPr lang="sr-Latn-CS" smtClean="0"/>
              <a:t>13.2.2022.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41EE-EFE6-47AA-9C37-BAA887C2D1B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1F5B3-AE32-4788-BB2E-9DA64AD59AD1}" type="datetimeFigureOut">
              <a:rPr lang="sr-Latn-CS" smtClean="0"/>
              <a:t>13.2.2022.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141EE-EFE6-47AA-9C37-BAA887C2D1B2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Prisjetimo se...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Količina gibanja... što je to?</a:t>
            </a:r>
          </a:p>
          <a:p>
            <a:endParaRPr lang="hr-HR" dirty="0"/>
          </a:p>
          <a:p>
            <a:r>
              <a:rPr lang="hr-HR" dirty="0"/>
              <a:t>Količina gibanja je umnožak mase tijela i njegove brzine.</a:t>
            </a:r>
          </a:p>
          <a:p>
            <a:pPr algn="ctr">
              <a:buNone/>
            </a:pPr>
            <a:endParaRPr lang="hr-HR" dirty="0"/>
          </a:p>
          <a:p>
            <a:pPr algn="ctr">
              <a:buNone/>
            </a:pPr>
            <a:r>
              <a:rPr lang="hr-HR" dirty="0"/>
              <a:t>p = m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Moment količine gibanja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2264" y="5786454"/>
            <a:ext cx="2343144" cy="757246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Moment količine gibanja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/>
          <a:lstStyle/>
          <a:p>
            <a:r>
              <a:rPr lang="hr-HR" dirty="0"/>
              <a:t>Moment količine gibanja umnožak momenta tromosti i kutne brzine.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463001" y="3573016"/>
            <a:ext cx="2217998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GB" sz="2800" b="1" dirty="0">
                <a:latin typeface="Times New Roman" pitchFamily="18" charset="0"/>
              </a:rPr>
              <a:t>L = I</a:t>
            </a:r>
            <a:r>
              <a:rPr lang="en-GB" sz="2800" b="1" dirty="0">
                <a:latin typeface="Times New Roman" pitchFamily="18" charset="0"/>
                <a:sym typeface="Symbol" pitchFamily="18" charset="2"/>
              </a:rPr>
              <a:t>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1D369-5B83-4FE9-8FFE-C104EEEB4145}"/>
              </a:ext>
            </a:extLst>
          </p:cNvPr>
          <p:cNvSpPr txBox="1"/>
          <p:nvPr/>
        </p:nvSpPr>
        <p:spPr>
          <a:xfrm>
            <a:off x="6588224" y="3649960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dirty="0">
                <a:latin typeface="Times New Roman" pitchFamily="18" charset="0"/>
                <a:sym typeface="Symbol" pitchFamily="18" charset="2"/>
              </a:rPr>
              <a:t>[kg m</a:t>
            </a:r>
            <a:r>
              <a:rPr lang="hr-HR" sz="18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1800" dirty="0">
                <a:latin typeface="Times New Roman" pitchFamily="18" charset="0"/>
                <a:sym typeface="Symbol" pitchFamily="18" charset="2"/>
              </a:rPr>
              <a:t> s</a:t>
            </a:r>
            <a:r>
              <a:rPr lang="hr-HR" sz="1800" baseline="30000" dirty="0">
                <a:latin typeface="Times New Roman" pitchFamily="18" charset="0"/>
                <a:sym typeface="Symbol" pitchFamily="18" charset="2"/>
              </a:rPr>
              <a:t>-1</a:t>
            </a:r>
            <a:r>
              <a:rPr lang="hr-HR" sz="1800" dirty="0">
                <a:latin typeface="Times New Roman" pitchFamily="18" charset="0"/>
                <a:sym typeface="Symbol" pitchFamily="18" charset="2"/>
              </a:rPr>
              <a:t>]</a:t>
            </a:r>
            <a:r>
              <a:rPr lang="en-US" sz="1800" dirty="0">
                <a:sym typeface="Symbol" pitchFamily="18" charset="2"/>
              </a:rPr>
              <a:t> </a:t>
            </a:r>
            <a:endParaRPr lang="hr-H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Zakon očuvanja momenta količine gibanja</a:t>
            </a:r>
          </a:p>
        </p:txBody>
      </p:sp>
      <p:graphicFrame>
        <p:nvGraphicFramePr>
          <p:cNvPr id="4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3643306" y="2428868"/>
          <a:ext cx="20161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117440" imgH="393480" progId="Equation.3">
                  <p:embed/>
                </p:oleObj>
              </mc:Choice>
              <mc:Fallback>
                <p:oleObj name="Equation" r:id="rId3" imgW="11174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2428868"/>
                        <a:ext cx="20161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74881" y="2501893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tabLst>
                <a:tab pos="3448050" algn="l"/>
              </a:tabLst>
            </a:pPr>
            <a:r>
              <a:rPr lang="hr-HR" sz="2400" i="1">
                <a:latin typeface="Times New Roman" pitchFamily="18" charset="0"/>
              </a:rPr>
              <a:t>M = I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</a:t>
            </a: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5875331" y="2428868"/>
          <a:ext cx="10080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558720" imgH="393480" progId="Equation.3">
                  <p:embed/>
                </p:oleObj>
              </mc:Choice>
              <mc:Fallback>
                <p:oleObj name="Equation" r:id="rId5" imgW="55872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1" y="2428868"/>
                        <a:ext cx="100806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2276468" y="3436930"/>
            <a:ext cx="102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M = 0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787768" y="3436930"/>
            <a:ext cx="1127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  <a:sym typeface="Symbol" pitchFamily="18" charset="2"/>
              </a:rPr>
              <a:t></a:t>
            </a:r>
            <a:r>
              <a:rPr lang="en-GB" sz="2400" i="1">
                <a:latin typeface="Times New Roman" pitchFamily="18" charset="0"/>
              </a:rPr>
              <a:t>L = 0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5227631" y="3436930"/>
            <a:ext cx="1495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L = konst</a:t>
            </a:r>
            <a:r>
              <a:rPr lang="hr-HR" sz="2400" i="1">
                <a:latin typeface="Times New Roman" pitchFamily="18" charset="0"/>
              </a:rPr>
              <a:t>.</a:t>
            </a:r>
            <a:r>
              <a:rPr lang="en-US"/>
              <a:t> 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643306" y="4643446"/>
            <a:ext cx="2111475" cy="5847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3200" b="1" i="1" dirty="0">
                <a:latin typeface="Times New Roman" pitchFamily="18" charset="0"/>
              </a:rPr>
              <a:t>I</a:t>
            </a:r>
            <a:r>
              <a:rPr lang="en-GB" sz="3200" b="1" i="1" baseline="-25000" dirty="0">
                <a:latin typeface="Times New Roman" pitchFamily="18" charset="0"/>
              </a:rPr>
              <a:t>1</a:t>
            </a:r>
            <a:r>
              <a:rPr lang="en-GB" sz="3200" b="1" i="1" dirty="0">
                <a:latin typeface="Times New Roman" pitchFamily="18" charset="0"/>
                <a:sym typeface="Symbol" pitchFamily="18" charset="2"/>
              </a:rPr>
              <a:t></a:t>
            </a:r>
            <a:r>
              <a:rPr lang="en-GB" sz="3200" b="1" i="1" baseline="-25000" dirty="0">
                <a:latin typeface="Times New Roman" pitchFamily="18" charset="0"/>
              </a:rPr>
              <a:t>1</a:t>
            </a:r>
            <a:r>
              <a:rPr lang="en-GB" sz="3200" b="1" i="1" dirty="0">
                <a:latin typeface="Times New Roman" pitchFamily="18" charset="0"/>
                <a:sym typeface="Symbol" pitchFamily="18" charset="2"/>
              </a:rPr>
              <a:t> = I</a:t>
            </a:r>
            <a:r>
              <a:rPr lang="en-GB" sz="3200" b="1" i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GB" sz="3200" b="1" i="1" dirty="0">
                <a:latin typeface="Times New Roman" pitchFamily="18" charset="0"/>
                <a:sym typeface="Symbol" pitchFamily="18" charset="2"/>
              </a:rPr>
              <a:t></a:t>
            </a:r>
            <a:r>
              <a:rPr lang="en-GB" sz="3200" b="1" i="1" baseline="-25000" dirty="0">
                <a:latin typeface="Times New Roman" pitchFamily="18" charset="0"/>
              </a:rPr>
              <a:t>2</a:t>
            </a:r>
            <a:r>
              <a:rPr lang="en-US" sz="2400" b="1" dirty="0">
                <a:sym typeface="Symbol" pitchFamily="18" charset="2"/>
              </a:rPr>
              <a:t> 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3355968" y="250030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,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5661018" y="250030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,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284531" y="3436930"/>
            <a:ext cx="560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4795831" y="3436930"/>
            <a:ext cx="560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Zakon očuvanja momenta količine gibanja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Kad je ukupni moment vanjskih sila koje djeluju na sustav jednak nuli, moment količine gibanja sustava ne mijenja 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Pokus...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Udžbenik „Fizika 3”</a:t>
            </a:r>
          </a:p>
          <a:p>
            <a:r>
              <a:rPr lang="hr-HR" dirty="0"/>
              <a:t>Str. 62.</a:t>
            </a:r>
          </a:p>
          <a:p>
            <a:endParaRPr lang="hr-HR" dirty="0"/>
          </a:p>
          <a:p>
            <a:r>
              <a:rPr lang="hr-HR" dirty="0"/>
              <a:t>Očuvanje momenta količine gibanja:</a:t>
            </a:r>
          </a:p>
          <a:p>
            <a:pPr lvl="1"/>
            <a:r>
              <a:rPr lang="hr-HR" dirty="0"/>
              <a:t>Veći moment tromosti -&gt; manja kutna brzina</a:t>
            </a:r>
          </a:p>
          <a:p>
            <a:pPr lvl="1"/>
            <a:r>
              <a:rPr lang="hr-HR" dirty="0"/>
              <a:t>Manji moment tromosti -&gt; veća kutna brzina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50825" y="404813"/>
            <a:ext cx="87455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hr-HR" sz="2400" b="1"/>
              <a:t>Primjer: </a:t>
            </a:r>
            <a:r>
              <a:rPr lang="hr-HR" sz="2400"/>
              <a:t>Na vodoravnoj podlozi pokrivenom ledom leži </a:t>
            </a:r>
          </a:p>
          <a:p>
            <a:pPr algn="just"/>
            <a:r>
              <a:rPr lang="hr-HR" sz="2400"/>
              <a:t>okrugla ploča mase 50 kg i polumjera 60 cm. Na rubu ploče </a:t>
            </a:r>
          </a:p>
          <a:p>
            <a:pPr algn="just"/>
            <a:r>
              <a:rPr lang="hr-HR" sz="2400"/>
              <a:t>stoji čovjek mase 80 kg. Čovjek skoči s ploče u tangencijalnom </a:t>
            </a:r>
          </a:p>
          <a:p>
            <a:pPr algn="just"/>
            <a:r>
              <a:rPr lang="hr-HR" sz="2400"/>
              <a:t>smjeru brzinom 2 m s</a:t>
            </a:r>
            <a:r>
              <a:rPr lang="hr-HR" sz="2400" baseline="30000"/>
              <a:t>-1</a:t>
            </a:r>
            <a:r>
              <a:rPr lang="hr-HR" sz="2400"/>
              <a:t>. Kako se giba ploča nakon odskoka?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23850" y="2133600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95288" y="2663825"/>
            <a:ext cx="1677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50 kg</a:t>
            </a:r>
            <a:r>
              <a:rPr lang="hr-HR"/>
              <a:t>  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95288" y="3141663"/>
            <a:ext cx="280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R = </a:t>
            </a:r>
            <a:r>
              <a:rPr lang="hr-HR" sz="2400">
                <a:latin typeface="Times New Roman" pitchFamily="18" charset="0"/>
              </a:rPr>
              <a:t>60 cm = 0</a:t>
            </a:r>
            <a:r>
              <a:rPr lang="hr-HR" sz="2400" i="1">
                <a:latin typeface="Times New Roman" pitchFamily="18" charset="0"/>
              </a:rPr>
              <a:t>,</a:t>
            </a:r>
            <a:r>
              <a:rPr lang="hr-HR" sz="2400">
                <a:latin typeface="Times New Roman" pitchFamily="18" charset="0"/>
              </a:rPr>
              <a:t>60 m  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395288" y="3573463"/>
            <a:ext cx="1677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80 kg</a:t>
            </a:r>
            <a:r>
              <a:rPr lang="hr-HR"/>
              <a:t>  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95288" y="4005263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 </a:t>
            </a:r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2 m s</a:t>
            </a:r>
            <a:r>
              <a:rPr lang="hr-HR" sz="2400" baseline="30000">
                <a:latin typeface="Times New Roman" pitchFamily="18" charset="0"/>
              </a:rPr>
              <a:t>-1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348038" y="27813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m</a:t>
            </a:r>
            <a:r>
              <a:rPr lang="en-GB" sz="2400" i="1" baseline="-25000">
                <a:latin typeface="Times New Roman" pitchFamily="18" charset="0"/>
              </a:rPr>
              <a:t>2</a:t>
            </a:r>
            <a:r>
              <a:rPr lang="en-GB" sz="2400" i="1">
                <a:latin typeface="Times New Roman" pitchFamily="18" charset="0"/>
              </a:rPr>
              <a:t>v</a:t>
            </a:r>
            <a:r>
              <a:rPr lang="en-GB" sz="2400" i="1" baseline="-25000">
                <a:latin typeface="Times New Roman" pitchFamily="18" charset="0"/>
              </a:rPr>
              <a:t>2</a:t>
            </a:r>
            <a:r>
              <a:rPr lang="en-GB" sz="2400" i="1">
                <a:latin typeface="Times New Roman" pitchFamily="18" charset="0"/>
              </a:rPr>
              <a:t> = m</a:t>
            </a:r>
            <a:r>
              <a:rPr lang="en-GB" sz="2400" i="1" baseline="-25000">
                <a:latin typeface="Times New Roman" pitchFamily="18" charset="0"/>
              </a:rPr>
              <a:t>1</a:t>
            </a:r>
            <a:r>
              <a:rPr lang="en-GB" sz="2400" i="1">
                <a:latin typeface="Times New Roman" pitchFamily="18" charset="0"/>
              </a:rPr>
              <a:t>v</a:t>
            </a:r>
            <a:r>
              <a:rPr lang="en-GB" sz="2400" i="1" baseline="-25000">
                <a:latin typeface="Times New Roman" pitchFamily="18" charset="0"/>
              </a:rPr>
              <a:t>CM</a:t>
            </a:r>
            <a:r>
              <a:rPr lang="en-US"/>
              <a:t> </a:t>
            </a: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468313" y="45085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059113" y="5516563"/>
            <a:ext cx="207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v</a:t>
            </a:r>
            <a:r>
              <a:rPr lang="en-GB" sz="2400" i="1" baseline="-25000">
                <a:latin typeface="Times New Roman" pitchFamily="18" charset="0"/>
              </a:rPr>
              <a:t>CM</a:t>
            </a:r>
            <a:r>
              <a:rPr lang="en-GB" sz="2400">
                <a:latin typeface="Times New Roman" pitchFamily="18" charset="0"/>
              </a:rPr>
              <a:t> = 3,2 m s</a:t>
            </a:r>
            <a:r>
              <a:rPr lang="en-GB" sz="2400" baseline="30000">
                <a:latin typeface="Times New Roman" pitchFamily="18" charset="0"/>
              </a:rPr>
              <a:t>-1</a:t>
            </a:r>
            <a:r>
              <a:rPr lang="en-US"/>
              <a:t> 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867400" y="2808288"/>
            <a:ext cx="172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I</a:t>
            </a:r>
            <a:r>
              <a:rPr lang="en-GB" sz="2400" i="1" baseline="-25000">
                <a:latin typeface="Times New Roman" pitchFamily="18" charset="0"/>
              </a:rPr>
              <a:t>2</a:t>
            </a:r>
            <a:r>
              <a:rPr lang="en-GB" sz="2400" i="1">
                <a:latin typeface="Times New Roman" pitchFamily="18" charset="0"/>
              </a:rPr>
              <a:t> </a:t>
            </a:r>
            <a:r>
              <a:rPr lang="en-GB" sz="2400" i="1">
                <a:latin typeface="Times New Roman" pitchFamily="18" charset="0"/>
                <a:sym typeface="Symbol" pitchFamily="18" charset="2"/>
              </a:rPr>
              <a:t></a:t>
            </a:r>
            <a:r>
              <a:rPr lang="en-GB" sz="2400" i="1" baseline="-25000">
                <a:latin typeface="Times New Roman" pitchFamily="18" charset="0"/>
              </a:rPr>
              <a:t>2</a:t>
            </a:r>
            <a:r>
              <a:rPr lang="en-GB" sz="2400" i="1">
                <a:latin typeface="Times New Roman" pitchFamily="18" charset="0"/>
                <a:sym typeface="Symbol" pitchFamily="18" charset="2"/>
              </a:rPr>
              <a:t> = I</a:t>
            </a:r>
            <a:r>
              <a:rPr lang="en-GB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GB" sz="2400" i="1">
                <a:latin typeface="Times New Roman" pitchFamily="18" charset="0"/>
                <a:sym typeface="Symbol" pitchFamily="18" charset="2"/>
              </a:rPr>
              <a:t></a:t>
            </a:r>
            <a:r>
              <a:rPr lang="en-GB" sz="2400" i="1" baseline="-25000">
                <a:latin typeface="Times New Roman" pitchFamily="18" charset="0"/>
              </a:rPr>
              <a:t>1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3419475" y="3429000"/>
          <a:ext cx="15113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749160" imgH="431640" progId="Equation.3">
                  <p:embed/>
                </p:oleObj>
              </mc:Choice>
              <mc:Fallback>
                <p:oleObj name="Equation" r:id="rId3" imgW="749160" imgH="431640" progId="Equation.3">
                  <p:embed/>
                  <p:pic>
                    <p:nvPicPr>
                      <p:cNvPr id="61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429000"/>
                        <a:ext cx="15113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3348038" y="4508500"/>
          <a:ext cx="172878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5" imgW="990360" imgH="444240" progId="Equation.3">
                  <p:embed/>
                </p:oleObj>
              </mc:Choice>
              <mc:Fallback>
                <p:oleObj name="Equation" r:id="rId5" imgW="990360" imgH="444240" progId="Equation.3">
                  <p:embed/>
                  <p:pic>
                    <p:nvPicPr>
                      <p:cNvPr id="61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508500"/>
                        <a:ext cx="1728787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5940425" y="3500438"/>
          <a:ext cx="26638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7" imgW="1384300" imgH="419100" progId="Equation.3">
                  <p:embed/>
                </p:oleObj>
              </mc:Choice>
              <mc:Fallback>
                <p:oleObj name="Equation" r:id="rId7" imgW="1384300" imgH="419100" progId="Equation.3">
                  <p:embed/>
                  <p:pic>
                    <p:nvPicPr>
                      <p:cNvPr id="61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500438"/>
                        <a:ext cx="26638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5795963" y="5661025"/>
            <a:ext cx="181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  <a:sym typeface="Symbol" pitchFamily="18" charset="2"/>
              </a:rPr>
              <a:t></a:t>
            </a:r>
            <a:r>
              <a:rPr lang="en-GB" sz="2400" i="1" baseline="-25000">
                <a:latin typeface="Times New Roman" pitchFamily="18" charset="0"/>
              </a:rPr>
              <a:t>1</a:t>
            </a:r>
            <a:r>
              <a:rPr lang="en-GB" sz="2400" i="1">
                <a:latin typeface="Times New Roman" pitchFamily="18" charset="0"/>
                <a:sym typeface="Symbol" pitchFamily="18" charset="2"/>
              </a:rPr>
              <a:t> = </a:t>
            </a:r>
            <a:r>
              <a:rPr lang="en-GB" sz="2400">
                <a:latin typeface="Times New Roman" pitchFamily="18" charset="0"/>
                <a:sym typeface="Symbol" pitchFamily="18" charset="2"/>
              </a:rPr>
              <a:t>10,7 s</a:t>
            </a:r>
            <a:r>
              <a:rPr lang="en-GB" sz="2400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>
                <a:sym typeface="Symbol" pitchFamily="18" charset="2"/>
              </a:rPr>
              <a:t> </a:t>
            </a:r>
          </a:p>
        </p:txBody>
      </p:sp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5651500" y="4465638"/>
          <a:ext cx="14414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9" imgW="736560" imgH="431640" progId="Equation.3">
                  <p:embed/>
                </p:oleObj>
              </mc:Choice>
              <mc:Fallback>
                <p:oleObj name="Equation" r:id="rId9" imgW="736560" imgH="431640" progId="Equation.3">
                  <p:embed/>
                  <p:pic>
                    <p:nvPicPr>
                      <p:cNvPr id="61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465638"/>
                        <a:ext cx="144145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24"/>
          <p:cNvGraphicFramePr>
            <a:graphicFrameLocks noChangeAspect="1"/>
          </p:cNvGraphicFramePr>
          <p:nvPr/>
        </p:nvGraphicFramePr>
        <p:xfrm>
          <a:off x="7091363" y="4465638"/>
          <a:ext cx="18732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11" imgW="1143000" imgH="444240" progId="Equation.3">
                  <p:embed/>
                </p:oleObj>
              </mc:Choice>
              <mc:Fallback>
                <p:oleObj name="Equation" r:id="rId11" imgW="1143000" imgH="444240" progId="Equation.3">
                  <p:embed/>
                  <p:pic>
                    <p:nvPicPr>
                      <p:cNvPr id="61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3" y="4465638"/>
                        <a:ext cx="187325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  <p:bldP spid="6151" grpId="0"/>
      <p:bldP spid="6152" grpId="0"/>
      <p:bldP spid="6153" grpId="0"/>
      <p:bldP spid="6154" grpId="0"/>
      <p:bldP spid="6155" grpId="0" animBg="1"/>
      <p:bldP spid="6158" grpId="0"/>
      <p:bldP spid="6159" grpId="0"/>
      <p:bldP spid="61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8034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03B16-F72D-4F0D-A24D-E4F462412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44" y="3011605"/>
            <a:ext cx="2808312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BAC8-71B1-4065-92DE-8B2B3094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FB7F-D7C5-47A2-95E1-FB521B9A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moment količine gibanja.</a:t>
            </a:r>
          </a:p>
          <a:p>
            <a:endParaRPr lang="hr-HR" dirty="0"/>
          </a:p>
          <a:p>
            <a:r>
              <a:rPr lang="hr-HR" dirty="0"/>
              <a:t>Definiraj zakon očuvanja momenta količine gibanja.</a:t>
            </a:r>
          </a:p>
        </p:txBody>
      </p:sp>
    </p:spTree>
    <p:extLst>
      <p:ext uri="{BB962C8B-B14F-4D97-AF65-F5344CB8AC3E}">
        <p14:creationId xmlns:p14="http://schemas.microsoft.com/office/powerpoint/2010/main" val="24474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245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Equation</vt:lpstr>
      <vt:lpstr>Prisjetimo se...</vt:lpstr>
      <vt:lpstr>Moment količine gibanja</vt:lpstr>
      <vt:lpstr>Moment količine gibanja</vt:lpstr>
      <vt:lpstr>Zakon očuvanja momenta količine gibanja</vt:lpstr>
      <vt:lpstr>Zakon očuvanja momenta količine gibanja</vt:lpstr>
      <vt:lpstr>Pokus...</vt:lpstr>
      <vt:lpstr>PowerPoint Presentation</vt:lpstr>
      <vt:lpstr>Pitanja?</vt:lpstr>
      <vt:lpstr>Ponovimo...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 količine gibanja</dc:title>
  <dc:creator>Vlatko</dc:creator>
  <cp:lastModifiedBy>Vlatko Vujnovac</cp:lastModifiedBy>
  <cp:revision>10</cp:revision>
  <dcterms:created xsi:type="dcterms:W3CDTF">2015-01-25T10:26:23Z</dcterms:created>
  <dcterms:modified xsi:type="dcterms:W3CDTF">2022-02-13T14:55:01Z</dcterms:modified>
</cp:coreProperties>
</file>