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4" r:id="rId11"/>
    <p:sldId id="266" r:id="rId12"/>
    <p:sldId id="268" r:id="rId13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C37E-A66B-4CC4-B706-5278F41E5C45}" type="datetimeFigureOut">
              <a:rPr lang="sr-Latn-CS" smtClean="0"/>
              <a:pPr/>
              <a:t>31.1.2022.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23B-8544-49A9-98C5-CC0C6DA8C1C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C37E-A66B-4CC4-B706-5278F41E5C45}" type="datetimeFigureOut">
              <a:rPr lang="sr-Latn-CS" smtClean="0"/>
              <a:pPr/>
              <a:t>31.1.2022.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23B-8544-49A9-98C5-CC0C6DA8C1C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C37E-A66B-4CC4-B706-5278F41E5C45}" type="datetimeFigureOut">
              <a:rPr lang="sr-Latn-CS" smtClean="0"/>
              <a:pPr/>
              <a:t>31.1.2022.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23B-8544-49A9-98C5-CC0C6DA8C1C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C37E-A66B-4CC4-B706-5278F41E5C45}" type="datetimeFigureOut">
              <a:rPr lang="sr-Latn-CS" smtClean="0"/>
              <a:pPr/>
              <a:t>31.1.2022.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23B-8544-49A9-98C5-CC0C6DA8C1C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C37E-A66B-4CC4-B706-5278F41E5C45}" type="datetimeFigureOut">
              <a:rPr lang="sr-Latn-CS" smtClean="0"/>
              <a:pPr/>
              <a:t>31.1.2022.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23B-8544-49A9-98C5-CC0C6DA8C1C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C37E-A66B-4CC4-B706-5278F41E5C45}" type="datetimeFigureOut">
              <a:rPr lang="sr-Latn-CS" smtClean="0"/>
              <a:pPr/>
              <a:t>31.1.2022.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23B-8544-49A9-98C5-CC0C6DA8C1C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C37E-A66B-4CC4-B706-5278F41E5C45}" type="datetimeFigureOut">
              <a:rPr lang="sr-Latn-CS" smtClean="0"/>
              <a:pPr/>
              <a:t>31.1.2022.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23B-8544-49A9-98C5-CC0C6DA8C1C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C37E-A66B-4CC4-B706-5278F41E5C45}" type="datetimeFigureOut">
              <a:rPr lang="sr-Latn-CS" smtClean="0"/>
              <a:pPr/>
              <a:t>31.1.2022.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23B-8544-49A9-98C5-CC0C6DA8C1C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C37E-A66B-4CC4-B706-5278F41E5C45}" type="datetimeFigureOut">
              <a:rPr lang="sr-Latn-CS" smtClean="0"/>
              <a:pPr/>
              <a:t>31.1.2022.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23B-8544-49A9-98C5-CC0C6DA8C1C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C37E-A66B-4CC4-B706-5278F41E5C45}" type="datetimeFigureOut">
              <a:rPr lang="sr-Latn-CS" smtClean="0"/>
              <a:pPr/>
              <a:t>31.1.2022.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23B-8544-49A9-98C5-CC0C6DA8C1C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C37E-A66B-4CC4-B706-5278F41E5C45}" type="datetimeFigureOut">
              <a:rPr lang="sr-Latn-CS" smtClean="0"/>
              <a:pPr/>
              <a:t>31.1.2022.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023B-8544-49A9-98C5-CC0C6DA8C1C4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8C37E-A66B-4CC4-B706-5278F41E5C45}" type="datetimeFigureOut">
              <a:rPr lang="sr-Latn-CS" smtClean="0"/>
              <a:pPr/>
              <a:t>31.1.2022.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1023B-8544-49A9-98C5-CC0C6DA8C1C4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Moment sile</a:t>
            </a:r>
            <a:br>
              <a:rPr lang="hr-HR" dirty="0"/>
            </a:br>
            <a:r>
              <a:rPr lang="hr-HR" dirty="0"/>
              <a:t>(zakretni moment)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0826" y="5857892"/>
            <a:ext cx="2343144" cy="685808"/>
          </a:xfrm>
        </p:spPr>
        <p:txBody>
          <a:bodyPr>
            <a:normAutofit/>
          </a:bodyPr>
          <a:lstStyle/>
          <a:p>
            <a:r>
              <a:rPr lang="hr-HR" sz="1600" dirty="0"/>
              <a:t>Srednja škola Valpovo</a:t>
            </a:r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38895"/>
            <a:ext cx="7772400" cy="1470025"/>
          </a:xfrm>
        </p:spPr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9E478-64C5-43DC-B077-C829CB784B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540" y="2794621"/>
            <a:ext cx="2708920" cy="27089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Definiraj kruto tijelo.</a:t>
            </a:r>
          </a:p>
          <a:p>
            <a:endParaRPr lang="hr-HR" dirty="0"/>
          </a:p>
          <a:p>
            <a:r>
              <a:rPr lang="hr-HR" dirty="0"/>
              <a:t>Definiraj moment sile.</a:t>
            </a:r>
          </a:p>
          <a:p>
            <a:endParaRPr lang="hr-HR" dirty="0"/>
          </a:p>
          <a:p>
            <a:r>
              <a:rPr lang="hr-HR" dirty="0"/>
              <a:t>Opiši pravilo desne ruke.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23850" y="542836"/>
            <a:ext cx="855394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hr-HR" sz="2400" b="1" dirty="0">
                <a:latin typeface="Arial" charset="0"/>
              </a:rPr>
              <a:t>Zadatak:</a:t>
            </a:r>
            <a:r>
              <a:rPr lang="hr-HR" sz="2400" dirty="0">
                <a:latin typeface="Arial" charset="0"/>
              </a:rPr>
              <a:t> Sila od 2 N djeluje na obod diska polumjera 0,5 m </a:t>
            </a:r>
          </a:p>
          <a:p>
            <a:pPr>
              <a:tabLst>
                <a:tab pos="457200" algn="l"/>
              </a:tabLst>
            </a:pPr>
            <a:r>
              <a:rPr lang="hr-HR" sz="2400" dirty="0">
                <a:latin typeface="Arial" charset="0"/>
              </a:rPr>
              <a:t>kako prikazuju slike a) b) i c). Koliki je moment sile s obzirom </a:t>
            </a:r>
          </a:p>
          <a:p>
            <a:pPr>
              <a:tabLst>
                <a:tab pos="457200" algn="l"/>
              </a:tabLst>
            </a:pPr>
            <a:r>
              <a:rPr lang="hr-HR" sz="2400" dirty="0">
                <a:latin typeface="Arial" charset="0"/>
              </a:rPr>
              <a:t>na os diska u svakom</a:t>
            </a:r>
            <a:r>
              <a:rPr lang="hr-HR" i="1" dirty="0">
                <a:latin typeface="Arial" charset="0"/>
              </a:rPr>
              <a:t> </a:t>
            </a:r>
            <a:r>
              <a:rPr lang="hr-HR" sz="2400" dirty="0">
                <a:latin typeface="Arial" charset="0"/>
              </a:rPr>
              <a:t>od slučajeva?</a:t>
            </a:r>
          </a:p>
        </p:txBody>
      </p:sp>
      <p:pic>
        <p:nvPicPr>
          <p:cNvPr id="9221" name="Picture 5" descr="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475" y="1889125"/>
            <a:ext cx="5329238" cy="185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23850" y="1844675"/>
            <a:ext cx="176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b="1">
                <a:latin typeface="Arial" charset="0"/>
                <a:cs typeface="Times New Roman" pitchFamily="18" charset="0"/>
              </a:rPr>
              <a:t>Rješenje:</a:t>
            </a:r>
            <a:r>
              <a:rPr lang="hr-HR" sz="2400" b="1" i="1">
                <a:cs typeface="Times New Roman" pitchFamily="18" charset="0"/>
              </a:rPr>
              <a:t>   </a:t>
            </a:r>
            <a:endParaRPr lang="en-US" sz="2400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395288" y="327025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23850" y="4062413"/>
            <a:ext cx="1370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hr-HR" sz="2400"/>
              <a:t>a)</a:t>
            </a:r>
            <a:r>
              <a:rPr lang="hr-HR" sz="2400" i="1"/>
              <a:t> </a:t>
            </a:r>
            <a:r>
              <a:rPr lang="hr-HR" sz="2400" i="1">
                <a:sym typeface="Symbol" pitchFamily="18" charset="2"/>
              </a:rPr>
              <a:t></a:t>
            </a:r>
            <a:r>
              <a:rPr lang="hr-HR" sz="2400" i="1"/>
              <a:t>  </a:t>
            </a:r>
            <a:r>
              <a:rPr lang="hr-HR" sz="2400" i="1">
                <a:sym typeface="Symbol" pitchFamily="18" charset="2"/>
              </a:rPr>
              <a:t>= </a:t>
            </a:r>
            <a:r>
              <a:rPr lang="hr-HR" sz="2400">
                <a:sym typeface="Symbol" pitchFamily="18" charset="2"/>
              </a:rPr>
              <a:t>0</a:t>
            </a:r>
            <a:r>
              <a:rPr lang="hr-HR" sz="2400" baseline="30000">
                <a:sym typeface="Symbol" pitchFamily="18" charset="2"/>
              </a:rPr>
              <a:t>o</a:t>
            </a:r>
            <a:endParaRPr lang="en-US" sz="2400" baseline="30000">
              <a:sym typeface="Symbol" pitchFamily="18" charset="2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684213" y="4637088"/>
            <a:ext cx="1635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/>
              <a:t>M = </a:t>
            </a:r>
            <a:r>
              <a:rPr lang="en-GB" sz="2400"/>
              <a:t>0 N m</a:t>
            </a:r>
            <a:r>
              <a:rPr lang="en-US" sz="2400"/>
              <a:t> 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2987675" y="4133850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hr-HR" sz="2400"/>
              <a:t>b)</a:t>
            </a:r>
            <a:r>
              <a:rPr lang="hr-HR" sz="2400" i="1"/>
              <a:t> </a:t>
            </a:r>
            <a:r>
              <a:rPr lang="hr-HR" sz="2400" i="1">
                <a:sym typeface="Symbol" pitchFamily="18" charset="2"/>
              </a:rPr>
              <a:t></a:t>
            </a:r>
            <a:r>
              <a:rPr lang="hr-HR" sz="2400" i="1"/>
              <a:t>  </a:t>
            </a:r>
            <a:r>
              <a:rPr lang="hr-HR" sz="2400" i="1">
                <a:sym typeface="Symbol" pitchFamily="18" charset="2"/>
              </a:rPr>
              <a:t>= </a:t>
            </a:r>
            <a:r>
              <a:rPr lang="hr-HR" sz="2400">
                <a:sym typeface="Symbol" pitchFamily="18" charset="2"/>
              </a:rPr>
              <a:t>45</a:t>
            </a:r>
            <a:r>
              <a:rPr lang="hr-HR" sz="2400" baseline="30000">
                <a:sym typeface="Symbol" pitchFamily="18" charset="2"/>
              </a:rPr>
              <a:t>o</a:t>
            </a:r>
            <a:endParaRPr lang="en-US" sz="2400" baseline="30000">
              <a:sym typeface="Symbol" pitchFamily="18" charset="2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3276600" y="4652963"/>
            <a:ext cx="187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/>
              <a:t>M = F r sin</a:t>
            </a:r>
            <a:r>
              <a:rPr lang="en-GB" sz="2400" i="1">
                <a:sym typeface="Symbol" pitchFamily="18" charset="2"/>
              </a:rPr>
              <a:t></a:t>
            </a:r>
            <a:r>
              <a:rPr lang="en-GB" sz="2400" i="1"/>
              <a:t> </a:t>
            </a:r>
            <a:endParaRPr lang="en-GB" sz="2400" baseline="30000">
              <a:sym typeface="Symbol" pitchFamily="18" charset="2"/>
            </a:endParaRP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348038" y="5718175"/>
            <a:ext cx="186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/>
              <a:t>M = </a:t>
            </a:r>
            <a:r>
              <a:rPr lang="hr-HR" sz="2400"/>
              <a:t>0,7</a:t>
            </a:r>
            <a:r>
              <a:rPr lang="en-GB" sz="2400"/>
              <a:t> N m</a:t>
            </a:r>
            <a:r>
              <a:rPr lang="en-US" sz="2400"/>
              <a:t> 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804025" y="4062413"/>
            <a:ext cx="1370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hr-HR" sz="2400"/>
              <a:t>c)</a:t>
            </a:r>
            <a:r>
              <a:rPr lang="hr-HR" sz="2400" i="1"/>
              <a:t> </a:t>
            </a:r>
            <a:r>
              <a:rPr lang="hr-HR" sz="2400" i="1">
                <a:sym typeface="Symbol" pitchFamily="18" charset="2"/>
              </a:rPr>
              <a:t></a:t>
            </a:r>
            <a:r>
              <a:rPr lang="hr-HR" sz="2400" i="1"/>
              <a:t>  </a:t>
            </a:r>
            <a:r>
              <a:rPr lang="hr-HR" sz="2400" i="1">
                <a:sym typeface="Symbol" pitchFamily="18" charset="2"/>
              </a:rPr>
              <a:t>= </a:t>
            </a:r>
            <a:r>
              <a:rPr lang="hr-HR" sz="2400">
                <a:sym typeface="Symbol" pitchFamily="18" charset="2"/>
              </a:rPr>
              <a:t>0</a:t>
            </a:r>
            <a:r>
              <a:rPr lang="hr-HR" sz="2400" baseline="30000">
                <a:sym typeface="Symbol" pitchFamily="18" charset="2"/>
              </a:rPr>
              <a:t>o</a:t>
            </a:r>
            <a:endParaRPr lang="en-US" sz="2400" baseline="30000">
              <a:sym typeface="Symbol" pitchFamily="18" charset="2"/>
            </a:endParaRP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7092950" y="4710113"/>
            <a:ext cx="1635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/>
              <a:t>M = </a:t>
            </a:r>
            <a:r>
              <a:rPr lang="en-GB" sz="2400"/>
              <a:t>0 N m</a:t>
            </a:r>
            <a:r>
              <a:rPr lang="en-US" sz="2400"/>
              <a:t> 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479425" y="2755900"/>
            <a:ext cx="135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hr-HR" sz="2400" i="1"/>
              <a:t>r</a:t>
            </a:r>
            <a:r>
              <a:rPr lang="hr-HR" sz="2400" i="1">
                <a:cs typeface="Times New Roman" pitchFamily="18" charset="0"/>
              </a:rPr>
              <a:t> = </a:t>
            </a:r>
            <a:r>
              <a:rPr lang="hr-HR" sz="2400">
                <a:cs typeface="Times New Roman" pitchFamily="18" charset="0"/>
              </a:rPr>
              <a:t>0</a:t>
            </a:r>
            <a:r>
              <a:rPr lang="hr-HR" sz="2400"/>
              <a:t>,5</a:t>
            </a:r>
            <a:r>
              <a:rPr lang="hr-HR" sz="2400">
                <a:cs typeface="Times New Roman" pitchFamily="18" charset="0"/>
              </a:rPr>
              <a:t> </a:t>
            </a:r>
            <a:r>
              <a:rPr lang="hr-HR" sz="2400"/>
              <a:t>m</a:t>
            </a:r>
            <a:endParaRPr lang="en-US" sz="2400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395288" y="2387600"/>
            <a:ext cx="117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/>
              <a:t>F</a:t>
            </a:r>
            <a:r>
              <a:rPr lang="hr-HR" sz="2400" i="1">
                <a:cs typeface="Times New Roman" pitchFamily="18" charset="0"/>
              </a:rPr>
              <a:t> = </a:t>
            </a:r>
            <a:r>
              <a:rPr lang="hr-HR" sz="2400"/>
              <a:t>2</a:t>
            </a:r>
            <a:r>
              <a:rPr lang="hr-HR" sz="2400">
                <a:cs typeface="Times New Roman" pitchFamily="18" charset="0"/>
              </a:rPr>
              <a:t> </a:t>
            </a:r>
            <a:r>
              <a:rPr lang="hr-HR" sz="2400"/>
              <a:t>N</a:t>
            </a:r>
            <a:endParaRPr lang="en-US" sz="2400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3635375" y="5059363"/>
            <a:ext cx="2803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/>
              <a:t>= </a:t>
            </a:r>
            <a:r>
              <a:rPr lang="hr-HR" sz="2400">
                <a:sym typeface="Symbol" pitchFamily="18" charset="2"/>
              </a:rPr>
              <a:t>2</a:t>
            </a:r>
            <a:r>
              <a:rPr lang="en-GB" sz="2400">
                <a:sym typeface="Symbol" pitchFamily="18" charset="2"/>
              </a:rPr>
              <a:t> N</a:t>
            </a:r>
            <a:r>
              <a:rPr lang="hr-HR" sz="2400"/>
              <a:t>0,5</a:t>
            </a:r>
            <a:r>
              <a:rPr lang="en-GB" sz="2400"/>
              <a:t> m</a:t>
            </a:r>
            <a:r>
              <a:rPr lang="en-GB" sz="2400" i="1"/>
              <a:t> </a:t>
            </a:r>
            <a:r>
              <a:rPr lang="en-GB" sz="2400" i="1">
                <a:sym typeface="Symbol" pitchFamily="18" charset="2"/>
              </a:rPr>
              <a:t></a:t>
            </a:r>
            <a:r>
              <a:rPr lang="en-GB" sz="2400" i="1"/>
              <a:t> </a:t>
            </a:r>
            <a:r>
              <a:rPr lang="en-GB" sz="2400" i="1">
                <a:sym typeface="Symbol" pitchFamily="18" charset="2"/>
              </a:rPr>
              <a:t>sin </a:t>
            </a:r>
            <a:r>
              <a:rPr lang="hr-HR" sz="2400">
                <a:sym typeface="Symbol" pitchFamily="18" charset="2"/>
              </a:rPr>
              <a:t>45</a:t>
            </a:r>
            <a:r>
              <a:rPr lang="en-GB" sz="2400" baseline="30000">
                <a:sym typeface="Symbol" pitchFamily="18" charset="2"/>
              </a:rPr>
              <a:t>o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9223" grpId="0" animBg="1"/>
      <p:bldP spid="9224" grpId="0"/>
      <p:bldP spid="9225" grpId="0"/>
      <p:bldP spid="9226" grpId="0"/>
      <p:bldP spid="9227" grpId="0"/>
      <p:bldP spid="9228" grpId="0"/>
      <p:bldP spid="9229" grpId="0"/>
      <p:bldP spid="9230" grpId="0"/>
      <p:bldP spid="9231" grpId="0"/>
      <p:bldP spid="9232" grpId="0"/>
      <p:bldP spid="92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Kruto tijelo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Tijelo koje pri djelovanju vanjskih sila ne mijenja oblik nazivamo kruto tijelo.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Moment sile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Fizikalna veličina čiji je iznos jednak umnošku iznosa kraka sile (k) i sile (F).</a:t>
            </a:r>
          </a:p>
          <a:p>
            <a:pPr>
              <a:buNone/>
            </a:pPr>
            <a:endParaRPr lang="hr-HR" dirty="0"/>
          </a:p>
          <a:p>
            <a:r>
              <a:rPr lang="hr-HR" dirty="0"/>
              <a:t>Krak sile (k) je udaljenost između pravca duž kojeg sila djeluje i osi oko koje se tijelo zakreće.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Moment sile (zakretni moment)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 rot="2319497">
            <a:off x="250825" y="3116263"/>
            <a:ext cx="2305050" cy="215900"/>
            <a:chOff x="884" y="1344"/>
            <a:chExt cx="1452" cy="136"/>
          </a:xfrm>
        </p:grpSpPr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884" y="1344"/>
              <a:ext cx="1452" cy="136"/>
            </a:xfrm>
            <a:prstGeom prst="rect">
              <a:avLst/>
            </a:pr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4104" name="Oval 8"/>
            <p:cNvSpPr>
              <a:spLocks noChangeArrowheads="1"/>
            </p:cNvSpPr>
            <p:nvPr/>
          </p:nvSpPr>
          <p:spPr bwMode="auto">
            <a:xfrm>
              <a:off x="930" y="1389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4108" name="Line 12"/>
          <p:cNvSpPr>
            <a:spLocks noChangeShapeType="1"/>
          </p:cNvSpPr>
          <p:nvPr/>
        </p:nvSpPr>
        <p:spPr bwMode="auto">
          <a:xfrm flipV="1">
            <a:off x="2338388" y="3332163"/>
            <a:ext cx="431800" cy="5762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2554288" y="3476625"/>
            <a:ext cx="325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/>
              <a:t>F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395288" y="1892300"/>
            <a:ext cx="3866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/>
              <a:t>O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 rot="2319497">
            <a:off x="3492500" y="3116263"/>
            <a:ext cx="2305050" cy="215900"/>
            <a:chOff x="884" y="1344"/>
            <a:chExt cx="1452" cy="136"/>
          </a:xfrm>
        </p:grpSpPr>
        <p:sp>
          <p:nvSpPr>
            <p:cNvPr id="4113" name="Rectangle 17"/>
            <p:cNvSpPr>
              <a:spLocks noChangeArrowheads="1"/>
            </p:cNvSpPr>
            <p:nvPr/>
          </p:nvSpPr>
          <p:spPr bwMode="auto">
            <a:xfrm>
              <a:off x="884" y="1344"/>
              <a:ext cx="1452" cy="136"/>
            </a:xfrm>
            <a:prstGeom prst="rect">
              <a:avLst/>
            </a:pr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930" y="1389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4115" name="Line 19"/>
          <p:cNvSpPr>
            <a:spLocks noChangeShapeType="1"/>
          </p:cNvSpPr>
          <p:nvPr/>
        </p:nvSpPr>
        <p:spPr bwMode="auto">
          <a:xfrm flipV="1">
            <a:off x="5581650" y="3908425"/>
            <a:ext cx="7921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5724525" y="3476625"/>
            <a:ext cx="325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/>
              <a:t>F</a:t>
            </a:r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3635375" y="1892300"/>
            <a:ext cx="3866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/>
              <a:t>O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 rot="2319497">
            <a:off x="6011863" y="3116263"/>
            <a:ext cx="2305050" cy="215900"/>
            <a:chOff x="884" y="1344"/>
            <a:chExt cx="1452" cy="136"/>
          </a:xfrm>
        </p:grpSpPr>
        <p:sp>
          <p:nvSpPr>
            <p:cNvPr id="4119" name="Rectangle 23"/>
            <p:cNvSpPr>
              <a:spLocks noChangeArrowheads="1"/>
            </p:cNvSpPr>
            <p:nvPr/>
          </p:nvSpPr>
          <p:spPr bwMode="auto">
            <a:xfrm>
              <a:off x="884" y="1344"/>
              <a:ext cx="1452" cy="136"/>
            </a:xfrm>
            <a:prstGeom prst="rect">
              <a:avLst/>
            </a:pr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930" y="1389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4121" name="Line 25"/>
          <p:cNvSpPr>
            <a:spLocks noChangeShapeType="1"/>
          </p:cNvSpPr>
          <p:nvPr/>
        </p:nvSpPr>
        <p:spPr bwMode="auto">
          <a:xfrm>
            <a:off x="8027988" y="3908425"/>
            <a:ext cx="576262" cy="4333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4122" name="Rectangle 26"/>
          <p:cNvSpPr>
            <a:spLocks noChangeArrowheads="1"/>
          </p:cNvSpPr>
          <p:nvPr/>
        </p:nvSpPr>
        <p:spPr bwMode="auto">
          <a:xfrm>
            <a:off x="8316913" y="3765550"/>
            <a:ext cx="3257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/>
              <a:t>F</a:t>
            </a:r>
          </a:p>
        </p:txBody>
      </p:sp>
      <p:sp>
        <p:nvSpPr>
          <p:cNvPr id="4123" name="Rectangle 27"/>
          <p:cNvSpPr>
            <a:spLocks noChangeArrowheads="1"/>
          </p:cNvSpPr>
          <p:nvPr/>
        </p:nvSpPr>
        <p:spPr bwMode="auto">
          <a:xfrm>
            <a:off x="6156325" y="1892300"/>
            <a:ext cx="3866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/>
              <a:t>O</a:t>
            </a:r>
          </a:p>
        </p:txBody>
      </p:sp>
      <p:sp>
        <p:nvSpPr>
          <p:cNvPr id="4124" name="Rectangle 28"/>
          <p:cNvSpPr>
            <a:spLocks noChangeArrowheads="1"/>
          </p:cNvSpPr>
          <p:nvPr/>
        </p:nvSpPr>
        <p:spPr bwMode="auto">
          <a:xfrm>
            <a:off x="1258888" y="4124325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Arial" charset="0"/>
              </a:rPr>
              <a:t>a)</a:t>
            </a:r>
          </a:p>
        </p:txBody>
      </p:sp>
      <p:sp>
        <p:nvSpPr>
          <p:cNvPr id="4125" name="Rectangle 29"/>
          <p:cNvSpPr>
            <a:spLocks noChangeArrowheads="1"/>
          </p:cNvSpPr>
          <p:nvPr/>
        </p:nvSpPr>
        <p:spPr bwMode="auto">
          <a:xfrm>
            <a:off x="4859338" y="40513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Arial" charset="0"/>
              </a:rPr>
              <a:t>b)</a:t>
            </a:r>
          </a:p>
        </p:txBody>
      </p:sp>
      <p:sp>
        <p:nvSpPr>
          <p:cNvPr id="4126" name="Rectangle 30"/>
          <p:cNvSpPr>
            <a:spLocks noChangeArrowheads="1"/>
          </p:cNvSpPr>
          <p:nvPr/>
        </p:nvSpPr>
        <p:spPr bwMode="auto">
          <a:xfrm>
            <a:off x="7308850" y="405288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Arial" charset="0"/>
              </a:rPr>
              <a:t>c)</a:t>
            </a:r>
          </a:p>
        </p:txBody>
      </p:sp>
      <p:sp>
        <p:nvSpPr>
          <p:cNvPr id="4127" name="AutoShape 31"/>
          <p:cNvSpPr>
            <a:spLocks/>
          </p:cNvSpPr>
          <p:nvPr/>
        </p:nvSpPr>
        <p:spPr bwMode="auto">
          <a:xfrm rot="-3013347">
            <a:off x="1539875" y="1847851"/>
            <a:ext cx="223837" cy="2239962"/>
          </a:xfrm>
          <a:prstGeom prst="rightBrace">
            <a:avLst>
              <a:gd name="adj1" fmla="val 833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4128" name="Rectangle 32"/>
          <p:cNvSpPr>
            <a:spLocks noChangeArrowheads="1"/>
          </p:cNvSpPr>
          <p:nvPr/>
        </p:nvSpPr>
        <p:spPr bwMode="auto">
          <a:xfrm>
            <a:off x="1690688" y="2466975"/>
            <a:ext cx="7216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/>
              <a:t>r = k</a:t>
            </a:r>
          </a:p>
        </p:txBody>
      </p:sp>
      <p:sp>
        <p:nvSpPr>
          <p:cNvPr id="4129" name="Line 33"/>
          <p:cNvSpPr>
            <a:spLocks noChangeShapeType="1"/>
          </p:cNvSpPr>
          <p:nvPr/>
        </p:nvSpPr>
        <p:spPr bwMode="auto">
          <a:xfrm flipH="1">
            <a:off x="3635375" y="3908425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4130" name="Line 34"/>
          <p:cNvSpPr>
            <a:spLocks noChangeShapeType="1"/>
          </p:cNvSpPr>
          <p:nvPr/>
        </p:nvSpPr>
        <p:spPr bwMode="auto">
          <a:xfrm>
            <a:off x="3851275" y="2613025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4131" name="Rectangle 35"/>
          <p:cNvSpPr>
            <a:spLocks noChangeArrowheads="1"/>
          </p:cNvSpPr>
          <p:nvPr/>
        </p:nvSpPr>
        <p:spPr bwMode="auto">
          <a:xfrm>
            <a:off x="3851275" y="3044825"/>
            <a:ext cx="324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/>
              <a:t>k</a:t>
            </a:r>
          </a:p>
        </p:txBody>
      </p:sp>
      <p:sp>
        <p:nvSpPr>
          <p:cNvPr id="4132" name="AutoShape 36"/>
          <p:cNvSpPr>
            <a:spLocks/>
          </p:cNvSpPr>
          <p:nvPr/>
        </p:nvSpPr>
        <p:spPr bwMode="auto">
          <a:xfrm rot="-3013347">
            <a:off x="4787900" y="1820863"/>
            <a:ext cx="223838" cy="2239962"/>
          </a:xfrm>
          <a:prstGeom prst="rightBrace">
            <a:avLst>
              <a:gd name="adj1" fmla="val 833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4133" name="Rectangle 37"/>
          <p:cNvSpPr>
            <a:spLocks noChangeArrowheads="1"/>
          </p:cNvSpPr>
          <p:nvPr/>
        </p:nvSpPr>
        <p:spPr bwMode="auto">
          <a:xfrm>
            <a:off x="4932363" y="2541588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/>
              <a:t>r </a:t>
            </a:r>
          </a:p>
        </p:txBody>
      </p:sp>
      <p:sp>
        <p:nvSpPr>
          <p:cNvPr id="4134" name="Arc 38"/>
          <p:cNvSpPr>
            <a:spLocks/>
          </p:cNvSpPr>
          <p:nvPr/>
        </p:nvSpPr>
        <p:spPr bwMode="auto">
          <a:xfrm>
            <a:off x="4789488" y="3532188"/>
            <a:ext cx="757237" cy="376237"/>
          </a:xfrm>
          <a:custGeom>
            <a:avLst/>
            <a:gdLst>
              <a:gd name="G0" fmla="+- 21600 0 0"/>
              <a:gd name="G1" fmla="+- 9931 0 0"/>
              <a:gd name="G2" fmla="+- 21600 0 0"/>
              <a:gd name="T0" fmla="*/ 16 w 21600"/>
              <a:gd name="T1" fmla="*/ 10758 h 10758"/>
              <a:gd name="T2" fmla="*/ 2418 w 21600"/>
              <a:gd name="T3" fmla="*/ 0 h 10758"/>
              <a:gd name="T4" fmla="*/ 21600 w 21600"/>
              <a:gd name="T5" fmla="*/ 9931 h 10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0758" fill="none" extrusionOk="0">
                <a:moveTo>
                  <a:pt x="15" y="10758"/>
                </a:moveTo>
                <a:cubicBezTo>
                  <a:pt x="5" y="10482"/>
                  <a:pt x="0" y="10206"/>
                  <a:pt x="0" y="9931"/>
                </a:cubicBezTo>
                <a:cubicBezTo>
                  <a:pt x="-1" y="6474"/>
                  <a:pt x="829" y="3069"/>
                  <a:pt x="2418" y="0"/>
                </a:cubicBezTo>
              </a:path>
              <a:path w="21600" h="10758" stroke="0" extrusionOk="0">
                <a:moveTo>
                  <a:pt x="15" y="10758"/>
                </a:moveTo>
                <a:cubicBezTo>
                  <a:pt x="5" y="10482"/>
                  <a:pt x="0" y="10206"/>
                  <a:pt x="0" y="9931"/>
                </a:cubicBezTo>
                <a:cubicBezTo>
                  <a:pt x="-1" y="6474"/>
                  <a:pt x="829" y="3069"/>
                  <a:pt x="2418" y="0"/>
                </a:cubicBezTo>
                <a:lnTo>
                  <a:pt x="21600" y="993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4135" name="Rectangle 39"/>
          <p:cNvSpPr>
            <a:spLocks noChangeArrowheads="1"/>
          </p:cNvSpPr>
          <p:nvPr/>
        </p:nvSpPr>
        <p:spPr bwMode="auto">
          <a:xfrm>
            <a:off x="4716463" y="3476625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sym typeface="Symbol" pitchFamily="18" charset="2"/>
              </a:rPr>
              <a:t></a:t>
            </a:r>
          </a:p>
        </p:txBody>
      </p:sp>
      <p:sp>
        <p:nvSpPr>
          <p:cNvPr id="4136" name="AutoShape 40"/>
          <p:cNvSpPr>
            <a:spLocks/>
          </p:cNvSpPr>
          <p:nvPr/>
        </p:nvSpPr>
        <p:spPr bwMode="auto">
          <a:xfrm rot="-3013347">
            <a:off x="7308850" y="1820863"/>
            <a:ext cx="223838" cy="2239962"/>
          </a:xfrm>
          <a:prstGeom prst="rightBrace">
            <a:avLst>
              <a:gd name="adj1" fmla="val 833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4137" name="Rectangle 41"/>
          <p:cNvSpPr>
            <a:spLocks noChangeArrowheads="1"/>
          </p:cNvSpPr>
          <p:nvPr/>
        </p:nvSpPr>
        <p:spPr bwMode="auto">
          <a:xfrm>
            <a:off x="7451725" y="2468563"/>
            <a:ext cx="10688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/>
              <a:t>r,  k = </a:t>
            </a:r>
            <a:r>
              <a:rPr lang="hr-HR" sz="2400"/>
              <a:t>0</a:t>
            </a:r>
            <a:endParaRPr lang="hr-HR" sz="2400" i="1"/>
          </a:p>
        </p:txBody>
      </p:sp>
      <p:sp>
        <p:nvSpPr>
          <p:cNvPr id="4140" name="Rectangle 44"/>
          <p:cNvSpPr>
            <a:spLocks noChangeArrowheads="1"/>
          </p:cNvSpPr>
          <p:nvPr/>
        </p:nvSpPr>
        <p:spPr bwMode="auto">
          <a:xfrm>
            <a:off x="539750" y="5445125"/>
            <a:ext cx="19656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Arial" charset="0"/>
              </a:rPr>
              <a:t>Krak sile (</a:t>
            </a:r>
            <a:r>
              <a:rPr lang="hr-HR" sz="2400" i="1"/>
              <a:t>k</a:t>
            </a:r>
            <a:r>
              <a:rPr lang="hr-HR" sz="2400">
                <a:latin typeface="Arial" charset="0"/>
              </a:rPr>
              <a:t>):</a:t>
            </a:r>
            <a:r>
              <a:rPr lang="en-GB" sz="2400">
                <a:latin typeface="Arial" charset="0"/>
              </a:rPr>
              <a:t> </a:t>
            </a:r>
          </a:p>
        </p:txBody>
      </p:sp>
      <p:sp>
        <p:nvSpPr>
          <p:cNvPr id="4141" name="Rectangle 45"/>
          <p:cNvSpPr>
            <a:spLocks noChangeArrowheads="1"/>
          </p:cNvSpPr>
          <p:nvPr/>
        </p:nvSpPr>
        <p:spPr bwMode="auto">
          <a:xfrm>
            <a:off x="2484438" y="5442893"/>
            <a:ext cx="13901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/>
              <a:t>k = r sin</a:t>
            </a:r>
            <a:r>
              <a:rPr lang="en-GB" sz="2400" i="1">
                <a:sym typeface="Symbol" pitchFamily="18" charset="2"/>
              </a:rPr>
              <a:t></a:t>
            </a:r>
            <a:r>
              <a:rPr lang="hr-HR">
                <a:latin typeface="Arial" charset="0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 animBg="1"/>
      <p:bldP spid="4109" grpId="0"/>
      <p:bldP spid="4110" grpId="0"/>
      <p:bldP spid="4115" grpId="0" animBg="1"/>
      <p:bldP spid="4116" grpId="0"/>
      <p:bldP spid="4117" grpId="0"/>
      <p:bldP spid="4121" grpId="0" animBg="1"/>
      <p:bldP spid="4122" grpId="0"/>
      <p:bldP spid="4123" grpId="0"/>
      <p:bldP spid="4124" grpId="0"/>
      <p:bldP spid="4125" grpId="0"/>
      <p:bldP spid="4126" grpId="0"/>
      <p:bldP spid="4127" grpId="0" animBg="1"/>
      <p:bldP spid="4128" grpId="0"/>
      <p:bldP spid="4129" grpId="0" animBg="1"/>
      <p:bldP spid="4130" grpId="0" animBg="1"/>
      <p:bldP spid="4131" grpId="0"/>
      <p:bldP spid="4132" grpId="0" animBg="1"/>
      <p:bldP spid="4133" grpId="0"/>
      <p:bldP spid="4134" grpId="0" animBg="1"/>
      <p:bldP spid="4135" grpId="0"/>
      <p:bldP spid="4136" grpId="0" animBg="1"/>
      <p:bldP spid="4137" grpId="0"/>
      <p:bldP spid="4140" grpId="0"/>
      <p:bldP spid="41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Moment sile 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42910" y="1714488"/>
            <a:ext cx="540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hr-HR" sz="2400" dirty="0">
                <a:latin typeface="Arial" charset="0"/>
              </a:rPr>
              <a:t>Moment sile ili zakretni moment</a:t>
            </a:r>
            <a:r>
              <a:rPr lang="hr-HR" sz="2400" b="1" dirty="0">
                <a:latin typeface="Arial" charset="0"/>
              </a:rPr>
              <a:t> </a:t>
            </a:r>
            <a:r>
              <a:rPr lang="hr-HR" sz="2400" dirty="0">
                <a:latin typeface="Arial" charset="0"/>
              </a:rPr>
              <a:t>(</a:t>
            </a:r>
            <a:r>
              <a:rPr lang="hr-HR" sz="2400" i="1" dirty="0"/>
              <a:t>M</a:t>
            </a:r>
            <a:r>
              <a:rPr lang="hr-HR" sz="2400" dirty="0">
                <a:latin typeface="Arial" charset="0"/>
              </a:rPr>
              <a:t>):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000496" y="2928934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 dirty="0"/>
              <a:t>M = F k</a:t>
            </a:r>
            <a:r>
              <a:rPr lang="hr-HR" dirty="0">
                <a:latin typeface="Arial" charset="0"/>
              </a:rPr>
              <a:t>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000496" y="4500570"/>
            <a:ext cx="1870075" cy="4572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de-DE" sz="2400" i="1" dirty="0"/>
              <a:t>M = F</a:t>
            </a:r>
            <a:r>
              <a:rPr lang="hr-HR" sz="2400" i="1" dirty="0"/>
              <a:t> r sin</a:t>
            </a:r>
            <a:r>
              <a:rPr lang="hr-HR" sz="2400" i="1" dirty="0">
                <a:sym typeface="Symbol" pitchFamily="18" charset="2"/>
              </a:rPr>
              <a:t></a:t>
            </a:r>
            <a:r>
              <a:rPr lang="de-DE" sz="2400" i="1" dirty="0"/>
              <a:t>.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857884" y="2928934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dirty="0"/>
              <a:t>[N m]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Određivanje smjera momenta sile desnom rukom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  <a:p>
            <a:r>
              <a:rPr lang="hr-HR" dirty="0"/>
              <a:t>Ako su prsti desne ruke savijeni u smjeru zakretanja, tada ispruženi palac, koji je okomit na ostale prste, pokazuje smjer momenta sile.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Zbrajanje momenata sila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976573" y="2082790"/>
          <a:ext cx="25908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168400" imgH="241300" progId="Equation.3">
                  <p:embed/>
                </p:oleObj>
              </mc:Choice>
              <mc:Fallback>
                <p:oleObj name="Equation" r:id="rId3" imgW="1168400" imgH="241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73" y="2082790"/>
                        <a:ext cx="25908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571868" y="3571876"/>
          <a:ext cx="139382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723600" imgH="431640" progId="Equation.3">
                  <p:embed/>
                </p:oleObj>
              </mc:Choice>
              <mc:Fallback>
                <p:oleObj name="Equation" r:id="rId5" imgW="72360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3571876"/>
                        <a:ext cx="1393825" cy="8207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4414" y="5072074"/>
            <a:ext cx="6858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/>
              <a:t>Kad je ukupni moment svih sila koje djeluju na tijelo jednak nuli, tijelo se neće zakrenuti.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 sila</a:t>
            </a: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2987675" y="2205038"/>
            <a:ext cx="2663825" cy="1368425"/>
          </a:xfrm>
          <a:custGeom>
            <a:avLst/>
            <a:gdLst/>
            <a:ahLst/>
            <a:cxnLst>
              <a:cxn ang="0">
                <a:pos x="312" y="13"/>
              </a:cxn>
              <a:cxn ang="0">
                <a:pos x="221" y="132"/>
              </a:cxn>
              <a:cxn ang="0">
                <a:pos x="139" y="169"/>
              </a:cxn>
              <a:cxn ang="0">
                <a:pos x="20" y="251"/>
              </a:cxn>
              <a:cxn ang="0">
                <a:pos x="2" y="306"/>
              </a:cxn>
              <a:cxn ang="0">
                <a:pos x="20" y="407"/>
              </a:cxn>
              <a:cxn ang="0">
                <a:pos x="93" y="480"/>
              </a:cxn>
              <a:cxn ang="0">
                <a:pos x="358" y="580"/>
              </a:cxn>
              <a:cxn ang="0">
                <a:pos x="440" y="599"/>
              </a:cxn>
              <a:cxn ang="0">
                <a:pos x="541" y="608"/>
              </a:cxn>
              <a:cxn ang="0">
                <a:pos x="815" y="599"/>
              </a:cxn>
              <a:cxn ang="0">
                <a:pos x="934" y="507"/>
              </a:cxn>
              <a:cxn ang="0">
                <a:pos x="971" y="461"/>
              </a:cxn>
              <a:cxn ang="0">
                <a:pos x="980" y="434"/>
              </a:cxn>
              <a:cxn ang="0">
                <a:pos x="998" y="407"/>
              </a:cxn>
              <a:cxn ang="0">
                <a:pos x="1007" y="379"/>
              </a:cxn>
              <a:cxn ang="0">
                <a:pos x="1026" y="361"/>
              </a:cxn>
              <a:cxn ang="0">
                <a:pos x="971" y="187"/>
              </a:cxn>
              <a:cxn ang="0">
                <a:pos x="870" y="114"/>
              </a:cxn>
              <a:cxn ang="0">
                <a:pos x="669" y="50"/>
              </a:cxn>
              <a:cxn ang="0">
                <a:pos x="440" y="13"/>
              </a:cxn>
              <a:cxn ang="0">
                <a:pos x="331" y="23"/>
              </a:cxn>
              <a:cxn ang="0">
                <a:pos x="312" y="13"/>
              </a:cxn>
            </a:cxnLst>
            <a:rect l="0" t="0" r="r" b="b"/>
            <a:pathLst>
              <a:path w="1031" h="630">
                <a:moveTo>
                  <a:pt x="312" y="13"/>
                </a:moveTo>
                <a:cubicBezTo>
                  <a:pt x="277" y="49"/>
                  <a:pt x="257" y="95"/>
                  <a:pt x="221" y="132"/>
                </a:cubicBezTo>
                <a:cubicBezTo>
                  <a:pt x="200" y="153"/>
                  <a:pt x="139" y="169"/>
                  <a:pt x="139" y="169"/>
                </a:cubicBezTo>
                <a:cubicBezTo>
                  <a:pt x="107" y="199"/>
                  <a:pt x="62" y="237"/>
                  <a:pt x="20" y="251"/>
                </a:cubicBezTo>
                <a:cubicBezTo>
                  <a:pt x="14" y="269"/>
                  <a:pt x="0" y="287"/>
                  <a:pt x="2" y="306"/>
                </a:cubicBezTo>
                <a:cubicBezTo>
                  <a:pt x="5" y="330"/>
                  <a:pt x="6" y="379"/>
                  <a:pt x="20" y="407"/>
                </a:cubicBezTo>
                <a:cubicBezTo>
                  <a:pt x="37" y="441"/>
                  <a:pt x="66" y="457"/>
                  <a:pt x="93" y="480"/>
                </a:cubicBezTo>
                <a:cubicBezTo>
                  <a:pt x="177" y="551"/>
                  <a:pt x="251" y="563"/>
                  <a:pt x="358" y="580"/>
                </a:cubicBezTo>
                <a:cubicBezTo>
                  <a:pt x="386" y="585"/>
                  <a:pt x="412" y="595"/>
                  <a:pt x="440" y="599"/>
                </a:cubicBezTo>
                <a:cubicBezTo>
                  <a:pt x="473" y="604"/>
                  <a:pt x="507" y="605"/>
                  <a:pt x="541" y="608"/>
                </a:cubicBezTo>
                <a:cubicBezTo>
                  <a:pt x="631" y="630"/>
                  <a:pt x="727" y="628"/>
                  <a:pt x="815" y="599"/>
                </a:cubicBezTo>
                <a:cubicBezTo>
                  <a:pt x="848" y="566"/>
                  <a:pt x="894" y="533"/>
                  <a:pt x="934" y="507"/>
                </a:cubicBezTo>
                <a:cubicBezTo>
                  <a:pt x="945" y="491"/>
                  <a:pt x="961" y="478"/>
                  <a:pt x="971" y="461"/>
                </a:cubicBezTo>
                <a:cubicBezTo>
                  <a:pt x="976" y="453"/>
                  <a:pt x="976" y="442"/>
                  <a:pt x="980" y="434"/>
                </a:cubicBezTo>
                <a:cubicBezTo>
                  <a:pt x="985" y="424"/>
                  <a:pt x="992" y="416"/>
                  <a:pt x="998" y="407"/>
                </a:cubicBezTo>
                <a:cubicBezTo>
                  <a:pt x="1001" y="398"/>
                  <a:pt x="1002" y="387"/>
                  <a:pt x="1007" y="379"/>
                </a:cubicBezTo>
                <a:cubicBezTo>
                  <a:pt x="1012" y="372"/>
                  <a:pt x="1025" y="370"/>
                  <a:pt x="1026" y="361"/>
                </a:cubicBezTo>
                <a:cubicBezTo>
                  <a:pt x="1031" y="299"/>
                  <a:pt x="1025" y="223"/>
                  <a:pt x="971" y="187"/>
                </a:cubicBezTo>
                <a:cubicBezTo>
                  <a:pt x="944" y="149"/>
                  <a:pt x="913" y="128"/>
                  <a:pt x="870" y="114"/>
                </a:cubicBezTo>
                <a:cubicBezTo>
                  <a:pt x="811" y="75"/>
                  <a:pt x="739" y="60"/>
                  <a:pt x="669" y="50"/>
                </a:cubicBezTo>
                <a:cubicBezTo>
                  <a:pt x="598" y="26"/>
                  <a:pt x="514" y="23"/>
                  <a:pt x="440" y="13"/>
                </a:cubicBezTo>
                <a:cubicBezTo>
                  <a:pt x="401" y="0"/>
                  <a:pt x="369" y="9"/>
                  <a:pt x="331" y="23"/>
                </a:cubicBezTo>
                <a:cubicBezTo>
                  <a:pt x="305" y="47"/>
                  <a:pt x="312" y="50"/>
                  <a:pt x="312" y="13"/>
                </a:cubicBezTo>
                <a:close/>
              </a:path>
            </a:pathLst>
          </a:custGeom>
          <a:solidFill>
            <a:srgbClr val="FFCC00"/>
          </a:solidFill>
          <a:ln w="9525">
            <a:solidFill>
              <a:srgbClr val="9966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348038" y="2852738"/>
            <a:ext cx="0" cy="936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5148263" y="1916113"/>
            <a:ext cx="0" cy="936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3348038" y="2852738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843213" y="3357563"/>
            <a:ext cx="4299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/>
              <a:t>F</a:t>
            </a:r>
            <a:r>
              <a:rPr lang="hr-HR" sz="2400" i="1" baseline="-25000"/>
              <a:t>1</a:t>
            </a:r>
            <a:endParaRPr lang="hr-HR" sz="2400" i="1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5148263" y="1773238"/>
            <a:ext cx="4299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/>
              <a:t>F</a:t>
            </a:r>
            <a:r>
              <a:rPr lang="hr-HR" sz="2400" i="1" baseline="-25000"/>
              <a:t>2</a:t>
            </a:r>
            <a:endParaRPr lang="hr-HR" sz="2400" i="1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3348038" y="28527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492500" y="2420938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/>
              <a:t>x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4284663" y="2420938"/>
            <a:ext cx="725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/>
              <a:t>d - x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3995738" y="3068638"/>
            <a:ext cx="343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/>
              <a:t>d</a:t>
            </a:r>
          </a:p>
        </p:txBody>
      </p:sp>
      <p:sp>
        <p:nvSpPr>
          <p:cNvPr id="14" name="AutoShape 18"/>
          <p:cNvSpPr>
            <a:spLocks/>
          </p:cNvSpPr>
          <p:nvPr/>
        </p:nvSpPr>
        <p:spPr bwMode="auto">
          <a:xfrm rot="5400000">
            <a:off x="4140201" y="2133600"/>
            <a:ext cx="215900" cy="1800225"/>
          </a:xfrm>
          <a:prstGeom prst="rightBrace">
            <a:avLst>
              <a:gd name="adj1" fmla="val 69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3851275" y="2420938"/>
            <a:ext cx="3866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/>
              <a:t>O</a:t>
            </a:r>
          </a:p>
        </p:txBody>
      </p:sp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3929058" y="6000768"/>
            <a:ext cx="1357322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hr-HR" sz="2800" i="1" dirty="0"/>
              <a:t>M = F d</a:t>
            </a:r>
            <a:r>
              <a:rPr lang="hr-HR" sz="2800" dirty="0"/>
              <a:t> </a:t>
            </a: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468313" y="436562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hr-HR" sz="2400" i="1"/>
              <a:t>M = M</a:t>
            </a:r>
            <a:r>
              <a:rPr lang="hr-HR" sz="2400" i="1" baseline="-25000"/>
              <a:t>1 </a:t>
            </a:r>
            <a:r>
              <a:rPr lang="hr-HR" sz="2400" i="1"/>
              <a:t>+ M</a:t>
            </a:r>
            <a:r>
              <a:rPr lang="hr-HR" sz="2400" i="1" baseline="-25000"/>
              <a:t>2</a:t>
            </a:r>
            <a:endParaRPr lang="hr-HR" i="1">
              <a:latin typeface="Arial" charset="0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6659563" y="4365625"/>
            <a:ext cx="1966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/>
              <a:t>,  </a:t>
            </a:r>
            <a:r>
              <a:rPr lang="en-GB" sz="2400" i="1"/>
              <a:t>F</a:t>
            </a:r>
            <a:r>
              <a:rPr lang="en-GB" sz="2400" i="1" baseline="-25000"/>
              <a:t>1</a:t>
            </a:r>
            <a:r>
              <a:rPr lang="en-GB" sz="2400" i="1"/>
              <a:t> = F</a:t>
            </a:r>
            <a:r>
              <a:rPr lang="en-GB" sz="2400" i="1" baseline="-25000"/>
              <a:t>2</a:t>
            </a:r>
            <a:r>
              <a:rPr lang="en-GB" sz="2400" i="1"/>
              <a:t> = F</a:t>
            </a:r>
            <a:r>
              <a:rPr lang="hr-HR" sz="2400"/>
              <a:t> </a:t>
            </a: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890588" y="5040313"/>
            <a:ext cx="2439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hr-HR" sz="2400" i="1"/>
              <a:t>M = Fx + Fd – Fx</a:t>
            </a: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4211638" y="4365625"/>
            <a:ext cx="2363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hr-HR" sz="2400" i="1"/>
              <a:t>= F</a:t>
            </a:r>
            <a:r>
              <a:rPr lang="hr-HR" sz="2400" i="1" baseline="-25000"/>
              <a:t>1</a:t>
            </a:r>
            <a:r>
              <a:rPr lang="hr-HR" sz="2400" i="1"/>
              <a:t>x + F</a:t>
            </a:r>
            <a:r>
              <a:rPr lang="hr-HR" sz="2400" i="1" baseline="-25000"/>
              <a:t>2</a:t>
            </a:r>
            <a:r>
              <a:rPr lang="hr-HR" sz="2400" i="1"/>
              <a:t>d - F</a:t>
            </a:r>
            <a:r>
              <a:rPr lang="hr-HR" sz="2400" i="1" baseline="-25000"/>
              <a:t>2</a:t>
            </a:r>
            <a:r>
              <a:rPr lang="hr-HR" sz="2400" i="1"/>
              <a:t>x</a:t>
            </a:r>
            <a:endParaRPr lang="hr-HR" i="1">
              <a:latin typeface="Arial" charset="0"/>
            </a:endParaRP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2195513" y="4365625"/>
            <a:ext cx="220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hr-HR" sz="2400" i="1"/>
              <a:t>= F</a:t>
            </a:r>
            <a:r>
              <a:rPr lang="hr-HR" sz="2400" i="1" baseline="-25000"/>
              <a:t>1</a:t>
            </a:r>
            <a:r>
              <a:rPr lang="hr-HR" sz="2400" i="1"/>
              <a:t>x + F</a:t>
            </a:r>
            <a:r>
              <a:rPr lang="hr-HR" sz="2400" i="1" baseline="-25000"/>
              <a:t>2</a:t>
            </a:r>
            <a:r>
              <a:rPr lang="hr-HR" sz="2400" i="1"/>
              <a:t> (d-x)</a:t>
            </a:r>
            <a:endParaRPr lang="hr-HR" i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 animBg="1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  <p:bldP spid="18" grpId="0"/>
      <p:bldP spid="19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3500" y="333375"/>
            <a:ext cx="90805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752475" algn="l"/>
              </a:tabLst>
            </a:pPr>
            <a:r>
              <a:rPr lang="hr-HR" sz="2400" b="1">
                <a:latin typeface="Arial" charset="0"/>
              </a:rPr>
              <a:t>Primjer: </a:t>
            </a:r>
            <a:r>
              <a:rPr lang="hr-HR" sz="2400">
                <a:latin typeface="Arial" charset="0"/>
              </a:rPr>
              <a:t>Otvaramo vrata široka  1 m gurajući ih silom 10 N. Koliki </a:t>
            </a:r>
          </a:p>
          <a:p>
            <a:pPr>
              <a:tabLst>
                <a:tab pos="752475" algn="l"/>
              </a:tabLst>
            </a:pPr>
            <a:r>
              <a:rPr lang="hr-HR" sz="2400">
                <a:latin typeface="Arial" charset="0"/>
              </a:rPr>
              <a:t>je zakretni moment:</a:t>
            </a:r>
          </a:p>
          <a:p>
            <a:pPr>
              <a:tabLst>
                <a:tab pos="752475" algn="l"/>
              </a:tabLst>
            </a:pPr>
            <a:r>
              <a:rPr lang="hr-HR" sz="2400">
                <a:latin typeface="Arial" charset="0"/>
              </a:rPr>
              <a:t>a) ako je  sila kojom djelujemo okomita  na ravninu vrata,</a:t>
            </a:r>
            <a:endParaRPr lang="en-US" sz="2400">
              <a:latin typeface="Arial" charset="0"/>
            </a:endParaRPr>
          </a:p>
          <a:p>
            <a:pPr>
              <a:tabLst>
                <a:tab pos="752475" algn="l"/>
              </a:tabLst>
            </a:pPr>
            <a:r>
              <a:rPr lang="hr-HR" sz="2400">
                <a:latin typeface="Arial" charset="0"/>
              </a:rPr>
              <a:t>b) ako sila kojom djelujemo zatvara kut 60</a:t>
            </a:r>
            <a:r>
              <a:rPr lang="hr-HR" sz="2400" baseline="30000">
                <a:latin typeface="Arial" charset="0"/>
              </a:rPr>
              <a:t>o</a:t>
            </a:r>
            <a:r>
              <a:rPr lang="hr-HR" sz="2400">
                <a:latin typeface="Arial" charset="0"/>
              </a:rPr>
              <a:t> s ravninom vrata?</a:t>
            </a:r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V="1">
            <a:off x="323850" y="3067050"/>
            <a:ext cx="12239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79388" y="1916113"/>
            <a:ext cx="176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b="1">
                <a:latin typeface="Arial" charset="0"/>
                <a:cs typeface="Times New Roman" pitchFamily="18" charset="0"/>
              </a:rPr>
              <a:t>Rješenje:</a:t>
            </a:r>
            <a:r>
              <a:rPr lang="hr-HR" sz="2400" b="1" i="1">
                <a:cs typeface="Times New Roman" pitchFamily="18" charset="0"/>
              </a:rPr>
              <a:t>   </a:t>
            </a:r>
            <a:endParaRPr lang="en-US" sz="2400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908175" y="3128963"/>
            <a:ext cx="1841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br>
              <a:rPr lang="en-US">
                <a:latin typeface="Arial" charset="0"/>
              </a:rPr>
            </a:br>
            <a:endParaRPr lang="en-US">
              <a:latin typeface="Arial" charset="0"/>
            </a:endParaRPr>
          </a:p>
          <a:p>
            <a:pPr eaLnBrk="0" hangingPunct="0"/>
            <a:endParaRPr lang="en-US" sz="1200" i="1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2195513" y="2755900"/>
            <a:ext cx="1522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hr-HR" sz="2400"/>
              <a:t>a)</a:t>
            </a:r>
            <a:r>
              <a:rPr lang="hr-HR" sz="2400" i="1"/>
              <a:t> </a:t>
            </a:r>
            <a:r>
              <a:rPr lang="hr-HR" sz="2400" i="1">
                <a:sym typeface="Symbol" pitchFamily="18" charset="2"/>
              </a:rPr>
              <a:t></a:t>
            </a:r>
            <a:r>
              <a:rPr lang="hr-HR" sz="2400" i="1"/>
              <a:t>  </a:t>
            </a:r>
            <a:r>
              <a:rPr lang="hr-HR" sz="2400" i="1">
                <a:sym typeface="Symbol" pitchFamily="18" charset="2"/>
              </a:rPr>
              <a:t>= </a:t>
            </a:r>
            <a:r>
              <a:rPr lang="hr-HR" sz="2400">
                <a:sym typeface="Symbol" pitchFamily="18" charset="2"/>
              </a:rPr>
              <a:t>90</a:t>
            </a:r>
            <a:r>
              <a:rPr lang="hr-HR" sz="2400" baseline="30000">
                <a:sym typeface="Symbol" pitchFamily="18" charset="2"/>
              </a:rPr>
              <a:t>o</a:t>
            </a:r>
            <a:endParaRPr lang="en-US" sz="2400" baseline="30000">
              <a:sym typeface="Symbol" pitchFamily="18" charset="2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2339975" y="5060950"/>
            <a:ext cx="187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/>
              <a:t>M = F r sin</a:t>
            </a:r>
            <a:r>
              <a:rPr lang="hr-HR" sz="2400" i="1">
                <a:sym typeface="Symbol" pitchFamily="18" charset="2"/>
              </a:rPr>
              <a:t></a:t>
            </a:r>
            <a:r>
              <a:rPr lang="hr-HR" sz="2400" i="1"/>
              <a:t> </a:t>
            </a:r>
            <a:endParaRPr lang="hr-HR" sz="2400" baseline="30000">
              <a:sym typeface="Symbol" pitchFamily="18" charset="2"/>
            </a:endParaRP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2352675" y="6140450"/>
            <a:ext cx="178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/>
              <a:t>M = </a:t>
            </a:r>
            <a:r>
              <a:rPr lang="en-GB" sz="2400"/>
              <a:t>10 N m</a:t>
            </a:r>
            <a:r>
              <a:rPr lang="en-US" sz="2400"/>
              <a:t> 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6084888" y="2798763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hr-HR" sz="2400"/>
              <a:t>b)</a:t>
            </a:r>
            <a:r>
              <a:rPr lang="hr-HR" sz="2400" i="1"/>
              <a:t> </a:t>
            </a:r>
            <a:r>
              <a:rPr lang="hr-HR" sz="2400" i="1">
                <a:sym typeface="Symbol" pitchFamily="18" charset="2"/>
              </a:rPr>
              <a:t></a:t>
            </a:r>
            <a:r>
              <a:rPr lang="hr-HR" sz="2400" i="1"/>
              <a:t>  </a:t>
            </a:r>
            <a:r>
              <a:rPr lang="hr-HR" sz="2400" i="1">
                <a:sym typeface="Symbol" pitchFamily="18" charset="2"/>
              </a:rPr>
              <a:t>= </a:t>
            </a:r>
            <a:r>
              <a:rPr lang="hr-HR" sz="2400">
                <a:sym typeface="Symbol" pitchFamily="18" charset="2"/>
              </a:rPr>
              <a:t>60</a:t>
            </a:r>
            <a:r>
              <a:rPr lang="hr-HR" sz="2400" baseline="30000">
                <a:sym typeface="Symbol" pitchFamily="18" charset="2"/>
              </a:rPr>
              <a:t>o</a:t>
            </a:r>
            <a:endParaRPr lang="en-US" sz="2400" baseline="30000">
              <a:sym typeface="Symbol" pitchFamily="18" charset="2"/>
            </a:endParaRPr>
          </a:p>
        </p:txBody>
      </p:sp>
      <p:pic>
        <p:nvPicPr>
          <p:cNvPr id="10253" name="Picture 13" descr="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988" y="3446463"/>
            <a:ext cx="2808287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5795963" y="5059363"/>
            <a:ext cx="187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/>
              <a:t>M = F r sin</a:t>
            </a:r>
            <a:r>
              <a:rPr lang="en-GB" sz="2400" i="1">
                <a:sym typeface="Symbol" pitchFamily="18" charset="2"/>
              </a:rPr>
              <a:t></a:t>
            </a:r>
            <a:r>
              <a:rPr lang="en-GB" sz="2400" i="1"/>
              <a:t> </a:t>
            </a:r>
            <a:endParaRPr lang="en-GB" sz="2400" baseline="30000">
              <a:sym typeface="Symbol" pitchFamily="18" charset="2"/>
            </a:endParaRP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5795963" y="6065193"/>
            <a:ext cx="18646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 dirty="0"/>
              <a:t>M = </a:t>
            </a:r>
            <a:r>
              <a:rPr lang="en-GB" sz="2400" dirty="0"/>
              <a:t>8,66 N</a:t>
            </a:r>
            <a:r>
              <a:rPr lang="hr-HR" sz="2400" dirty="0"/>
              <a:t> m</a:t>
            </a:r>
            <a:endParaRPr lang="en-GB" sz="2400" dirty="0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179388" y="2635250"/>
            <a:ext cx="1330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hr-HR" sz="2400" i="1">
                <a:cs typeface="Times New Roman" pitchFamily="18" charset="0"/>
              </a:rPr>
              <a:t>F = </a:t>
            </a:r>
            <a:r>
              <a:rPr lang="hr-HR" sz="2400">
                <a:cs typeface="Times New Roman" pitchFamily="18" charset="0"/>
              </a:rPr>
              <a:t>10 N</a:t>
            </a:r>
            <a:endParaRPr lang="en-US" sz="2400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250825" y="2274888"/>
            <a:ext cx="1127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cs typeface="Times New Roman" pitchFamily="18" charset="0"/>
              </a:rPr>
              <a:t>r = </a:t>
            </a:r>
            <a:r>
              <a:rPr lang="hr-HR" sz="2400">
                <a:cs typeface="Times New Roman" pitchFamily="18" charset="0"/>
              </a:rPr>
              <a:t>1 m</a:t>
            </a:r>
            <a:endParaRPr lang="en-US" sz="2400"/>
          </a:p>
        </p:txBody>
      </p:sp>
      <p:pic>
        <p:nvPicPr>
          <p:cNvPr id="10258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6950" y="3476625"/>
            <a:ext cx="2232025" cy="1325563"/>
          </a:xfrm>
          <a:prstGeom prst="rect">
            <a:avLst/>
          </a:prstGeom>
          <a:noFill/>
        </p:spPr>
      </p:pic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2687638" y="5421313"/>
            <a:ext cx="2676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/>
              <a:t>= </a:t>
            </a:r>
            <a:r>
              <a:rPr lang="hr-HR" sz="2400">
                <a:sym typeface="Symbol" pitchFamily="18" charset="2"/>
              </a:rPr>
              <a:t>10 N</a:t>
            </a:r>
            <a:r>
              <a:rPr lang="hr-HR" sz="2400"/>
              <a:t>1</a:t>
            </a:r>
            <a:r>
              <a:rPr lang="hr-HR" sz="2400" i="1"/>
              <a:t> </a:t>
            </a:r>
            <a:r>
              <a:rPr lang="hr-HR" sz="2400"/>
              <a:t>m </a:t>
            </a:r>
            <a:r>
              <a:rPr lang="hr-HR" sz="2400" i="1">
                <a:sym typeface="Symbol" pitchFamily="18" charset="2"/>
              </a:rPr>
              <a:t></a:t>
            </a:r>
            <a:r>
              <a:rPr lang="hr-HR" sz="2400" i="1"/>
              <a:t> </a:t>
            </a:r>
            <a:r>
              <a:rPr lang="hr-HR" sz="2400" i="1">
                <a:sym typeface="Symbol" pitchFamily="18" charset="2"/>
              </a:rPr>
              <a:t>sin </a:t>
            </a:r>
            <a:r>
              <a:rPr lang="hr-HR" sz="2400">
                <a:sym typeface="Symbol" pitchFamily="18" charset="2"/>
              </a:rPr>
              <a:t>90</a:t>
            </a:r>
            <a:r>
              <a:rPr lang="hr-HR" sz="2400" baseline="30000">
                <a:sym typeface="Symbol" pitchFamily="18" charset="2"/>
              </a:rPr>
              <a:t>o</a:t>
            </a: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5895975" y="5464175"/>
            <a:ext cx="3032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hr-HR" sz="2400" i="1"/>
              <a:t>    </a:t>
            </a:r>
            <a:r>
              <a:rPr lang="en-GB" sz="2400" i="1"/>
              <a:t>= </a:t>
            </a:r>
            <a:r>
              <a:rPr lang="en-GB" sz="2400">
                <a:sym typeface="Symbol" pitchFamily="18" charset="2"/>
              </a:rPr>
              <a:t>10 N</a:t>
            </a:r>
            <a:r>
              <a:rPr lang="en-GB" sz="2400"/>
              <a:t>1 m</a:t>
            </a:r>
            <a:r>
              <a:rPr lang="en-GB" sz="2400" i="1"/>
              <a:t> </a:t>
            </a:r>
            <a:r>
              <a:rPr lang="en-GB" sz="2400" i="1">
                <a:sym typeface="Symbol" pitchFamily="18" charset="2"/>
              </a:rPr>
              <a:t></a:t>
            </a:r>
            <a:r>
              <a:rPr lang="en-GB" sz="2400" i="1"/>
              <a:t> </a:t>
            </a:r>
            <a:r>
              <a:rPr lang="en-GB" sz="2400" i="1">
                <a:sym typeface="Symbol" pitchFamily="18" charset="2"/>
              </a:rPr>
              <a:t>sin </a:t>
            </a:r>
            <a:r>
              <a:rPr lang="en-GB" sz="2400">
                <a:sym typeface="Symbol" pitchFamily="18" charset="2"/>
              </a:rPr>
              <a:t>60</a:t>
            </a:r>
            <a:r>
              <a:rPr lang="en-GB" sz="2400" baseline="30000">
                <a:sym typeface="Symbol" pitchFamily="18" charset="2"/>
              </a:rPr>
              <a:t>o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nimBg="1"/>
      <p:bldP spid="10247" grpId="0"/>
      <p:bldP spid="10249" grpId="0"/>
      <p:bldP spid="10250" grpId="0"/>
      <p:bldP spid="10251" grpId="0"/>
      <p:bldP spid="10252" grpId="0"/>
      <p:bldP spid="10254" grpId="0"/>
      <p:bldP spid="10255" grpId="0"/>
      <p:bldP spid="10256" grpId="0"/>
      <p:bldP spid="10257" grpId="0"/>
      <p:bldP spid="10259" grpId="0"/>
      <p:bldP spid="1026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439</Words>
  <Application>Microsoft Office PowerPoint</Application>
  <PresentationFormat>Prikaz na zaslonu (4:3)</PresentationFormat>
  <Paragraphs>86</Paragraphs>
  <Slides>12</Slides>
  <Notes>0</Notes>
  <HiddenSlides>0</HiddenSlides>
  <MMClips>0</MMClips>
  <ScaleCrop>false</ScaleCrop>
  <HeadingPairs>
    <vt:vector size="8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Uloženi OLE poslužitelji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Office Theme</vt:lpstr>
      <vt:lpstr>Equation</vt:lpstr>
      <vt:lpstr>Moment sile (zakretni moment)</vt:lpstr>
      <vt:lpstr>Kruto tijelo</vt:lpstr>
      <vt:lpstr>Moment sile </vt:lpstr>
      <vt:lpstr>Moment sile (zakretni moment)</vt:lpstr>
      <vt:lpstr>Moment sile </vt:lpstr>
      <vt:lpstr>Određivanje smjera momenta sile desnom rukom </vt:lpstr>
      <vt:lpstr>Zbrajanje momenata sila</vt:lpstr>
      <vt:lpstr>Par sila</vt:lpstr>
      <vt:lpstr>PowerPoint prezentacija</vt:lpstr>
      <vt:lpstr>Pitanja?</vt:lpstr>
      <vt:lpstr>Ponovimo...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 sile</dc:title>
  <dc:creator>Vlatko</dc:creator>
  <cp:lastModifiedBy>Nastava</cp:lastModifiedBy>
  <cp:revision>17</cp:revision>
  <dcterms:created xsi:type="dcterms:W3CDTF">2014-12-20T11:50:07Z</dcterms:created>
  <dcterms:modified xsi:type="dcterms:W3CDTF">2022-01-31T09:58:38Z</dcterms:modified>
</cp:coreProperties>
</file>