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59" r:id="rId7"/>
    <p:sldId id="264" r:id="rId8"/>
    <p:sldId id="266" r:id="rId9"/>
    <p:sldId id="262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0FFF-1ABC-4316-A4D9-2F118D0A741A}" type="datetimeFigureOut">
              <a:rPr lang="sr-Latn-CS" smtClean="0"/>
              <a:pPr/>
              <a:t>17.2.2021.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2293-489C-4BC5-A213-5DE82CF98833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Moment tromosti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64" y="5929330"/>
            <a:ext cx="2271706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 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8D01ED-D7A3-4CA4-B953-116D1C0C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Moment tromosti (moment inercije)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05EDD7-2085-48A8-8E6B-C6B84D00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 lnSpcReduction="10000"/>
          </a:bodyPr>
          <a:lstStyle/>
          <a:p>
            <a:r>
              <a:rPr lang="hr-HR" dirty="0"/>
              <a:t>Kvocijent momenta sile i kutne akceleracije.</a:t>
            </a:r>
          </a:p>
          <a:p>
            <a:r>
              <a:rPr lang="hr-HR" dirty="0"/>
              <a:t>Oznaka: I</a:t>
            </a:r>
          </a:p>
          <a:p>
            <a:r>
              <a:rPr lang="hr-HR" dirty="0"/>
              <a:t>Pokazuje u kolikoj se mjeri tijelo opire promjeni kutne brzine.</a:t>
            </a:r>
          </a:p>
          <a:p>
            <a:r>
              <a:rPr lang="hr-HR" dirty="0"/>
              <a:t>Jednadžba rotacije: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68391739-3B30-4587-AD16-A05985E0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724" y="4988495"/>
            <a:ext cx="1404552" cy="5386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3200" i="1" dirty="0">
                <a:latin typeface="Times New Roman" pitchFamily="18" charset="0"/>
                <a:sym typeface="Symbol" pitchFamily="18" charset="2"/>
              </a:rPr>
              <a:t>M = I</a:t>
            </a:r>
            <a:endParaRPr lang="hr-HR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29600" cy="1143000"/>
          </a:xfrm>
        </p:spPr>
        <p:txBody>
          <a:bodyPr/>
          <a:lstStyle/>
          <a:p>
            <a:r>
              <a:rPr lang="hr-HR" sz="3600" dirty="0"/>
              <a:t>Moment tromosti</a:t>
            </a:r>
            <a:r>
              <a:rPr lang="en-US" dirty="0"/>
              <a:t> </a:t>
            </a:r>
          </a:p>
        </p:txBody>
      </p:sp>
      <p:graphicFrame>
        <p:nvGraphicFramePr>
          <p:cNvPr id="4103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908175" y="1557338"/>
          <a:ext cx="28813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409400" imgH="228600" progId="Equation.3">
                  <p:embed/>
                </p:oleObj>
              </mc:Choice>
              <mc:Fallback>
                <p:oleObj name="Equation" r:id="rId3" imgW="1409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57338"/>
                        <a:ext cx="28813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2901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4105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5003800" y="1412875"/>
          <a:ext cx="15843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812520" imgH="431640" progId="Equation.3">
                  <p:embed/>
                </p:oleObj>
              </mc:Choice>
              <mc:Fallback>
                <p:oleObj name="Equation" r:id="rId5" imgW="8125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412875"/>
                        <a:ext cx="15843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706813" y="3860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10" name="Arc 14"/>
          <p:cNvSpPr>
            <a:spLocks/>
          </p:cNvSpPr>
          <p:nvPr/>
        </p:nvSpPr>
        <p:spPr bwMode="auto">
          <a:xfrm flipV="1">
            <a:off x="3419475" y="4652963"/>
            <a:ext cx="576263" cy="2873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036 w 43200"/>
              <a:gd name="T1" fmla="*/ 40967 h 40967"/>
              <a:gd name="T2" fmla="*/ 33704 w 43200"/>
              <a:gd name="T3" fmla="*/ 39490 h 40967"/>
              <a:gd name="T4" fmla="*/ 21600 w 43200"/>
              <a:gd name="T5" fmla="*/ 21600 h 40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67" fill="none" extrusionOk="0">
                <a:moveTo>
                  <a:pt x="12035" y="40967"/>
                </a:moveTo>
                <a:cubicBezTo>
                  <a:pt x="4665" y="37327"/>
                  <a:pt x="0" y="298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769"/>
                  <a:pt x="39642" y="35472"/>
                  <a:pt x="33704" y="39490"/>
                </a:cubicBezTo>
              </a:path>
              <a:path w="43200" h="40967" stroke="0" extrusionOk="0">
                <a:moveTo>
                  <a:pt x="12035" y="40967"/>
                </a:moveTo>
                <a:cubicBezTo>
                  <a:pt x="4665" y="37327"/>
                  <a:pt x="0" y="298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769"/>
                  <a:pt x="39642" y="35472"/>
                  <a:pt x="33704" y="3949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3275013" y="37893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O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4787900" y="4437063"/>
            <a:ext cx="2593975" cy="142875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6083300" y="3860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4114" name="Arc 18"/>
          <p:cNvSpPr>
            <a:spLocks/>
          </p:cNvSpPr>
          <p:nvPr/>
        </p:nvSpPr>
        <p:spPr bwMode="auto">
          <a:xfrm flipV="1">
            <a:off x="5795963" y="4652963"/>
            <a:ext cx="576262" cy="2873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036 w 43200"/>
              <a:gd name="T1" fmla="*/ 40967 h 40967"/>
              <a:gd name="T2" fmla="*/ 33704 w 43200"/>
              <a:gd name="T3" fmla="*/ 39490 h 40967"/>
              <a:gd name="T4" fmla="*/ 21600 w 43200"/>
              <a:gd name="T5" fmla="*/ 21600 h 40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67" fill="none" extrusionOk="0">
                <a:moveTo>
                  <a:pt x="12035" y="40967"/>
                </a:moveTo>
                <a:cubicBezTo>
                  <a:pt x="4665" y="37327"/>
                  <a:pt x="0" y="298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769"/>
                  <a:pt x="39642" y="35472"/>
                  <a:pt x="33704" y="39490"/>
                </a:cubicBezTo>
              </a:path>
              <a:path w="43200" h="40967" stroke="0" extrusionOk="0">
                <a:moveTo>
                  <a:pt x="12035" y="40967"/>
                </a:moveTo>
                <a:cubicBezTo>
                  <a:pt x="4665" y="37327"/>
                  <a:pt x="0" y="298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769"/>
                  <a:pt x="39642" y="35472"/>
                  <a:pt x="33704" y="39490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5580063" y="38608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O</a:t>
            </a:r>
            <a:endParaRPr lang="en-US" sz="2400" i="1">
              <a:latin typeface="Times New Roman" pitchFamily="18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2124075" y="5084763"/>
            <a:ext cx="436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a)</a:t>
            </a:r>
            <a:endParaRPr lang="en-US" sz="2400" i="1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5867400" y="5157788"/>
            <a:ext cx="436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b)</a:t>
            </a:r>
            <a:endParaRPr lang="en-US" sz="2400" i="1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4716463" y="1557338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/>
              <a:t>,</a:t>
            </a:r>
            <a:endParaRPr lang="en-US" sz="2400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1116013" y="4437063"/>
            <a:ext cx="2593975" cy="142875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374650" y="2405489"/>
            <a:ext cx="71155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Moment tromosti ovisi o masi tijela i o rasporedu masa </a:t>
            </a:r>
          </a:p>
          <a:p>
            <a:r>
              <a:rPr lang="hr-HR" sz="2400"/>
              <a:t>pojedinih dijelova tijela u odnosu na os rotacije.</a:t>
            </a:r>
            <a:r>
              <a:rPr lang="hr-HR"/>
              <a:t> 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3851275" y="5734050"/>
            <a:ext cx="94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I</a:t>
            </a:r>
            <a:r>
              <a:rPr lang="hr-HR" sz="2400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en-GB" sz="2400" i="1">
                <a:latin typeface="Times New Roman" pitchFamily="18" charset="0"/>
              </a:rPr>
              <a:t>&gt; </a:t>
            </a:r>
            <a:r>
              <a:rPr lang="hr-HR" sz="2400" i="1">
                <a:latin typeface="Times New Roman" pitchFamily="18" charset="0"/>
              </a:rPr>
              <a:t>I</a:t>
            </a:r>
            <a:r>
              <a:rPr lang="hr-HR" sz="2400" i="1" baseline="-25000">
                <a:latin typeface="Times New Roman" pitchFamily="18" charset="0"/>
              </a:rPr>
              <a:t>b</a:t>
            </a:r>
            <a:endParaRPr lang="en-GB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 animBg="1"/>
      <p:bldP spid="4110" grpId="0" animBg="1"/>
      <p:bldP spid="4111" grpId="0"/>
      <p:bldP spid="4112" grpId="0" animBg="1"/>
      <p:bldP spid="4113" grpId="0" animBg="1"/>
      <p:bldP spid="4114" grpId="0" animBg="1"/>
      <p:bldP spid="4115" grpId="0"/>
      <p:bldP spid="4116" grpId="0"/>
      <p:bldP spid="4117" grpId="0"/>
      <p:bldP spid="4118" grpId="0"/>
      <p:bldP spid="4120" grpId="0" animBg="1"/>
      <p:bldP spid="4121" grpId="0"/>
      <p:bldP spid="4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850" y="249238"/>
            <a:ext cx="7999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Moment tromosti materijalne točke koja se giba po krivulji </a:t>
            </a:r>
          </a:p>
          <a:p>
            <a:r>
              <a:rPr lang="hr-HR" sz="2400"/>
              <a:t>polumjera </a:t>
            </a:r>
            <a:r>
              <a:rPr lang="hr-HR" sz="2400" i="1"/>
              <a:t>r: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059113" y="836613"/>
            <a:ext cx="114935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 dirty="0">
                <a:latin typeface="Times New Roman" pitchFamily="18" charset="0"/>
              </a:rPr>
              <a:t>I = mr</a:t>
            </a:r>
            <a:r>
              <a:rPr lang="en-GB" sz="2400" i="1" baseline="30000" dirty="0">
                <a:latin typeface="Times New Roman" pitchFamily="18" charset="0"/>
              </a:rPr>
              <a:t>2</a:t>
            </a:r>
            <a:r>
              <a:rPr lang="en-US" dirty="0"/>
              <a:t> 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125" y="1301750"/>
            <a:ext cx="8948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Moment tromosti prstena oko osi koja prolazi njegovim središtem</a:t>
            </a:r>
          </a:p>
          <a:p>
            <a:r>
              <a:rPr lang="hr-HR" sz="2400"/>
              <a:t>okomito na ravninu prstena:</a:t>
            </a:r>
            <a:endParaRPr lang="hr-HR" sz="2400" i="1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79388" y="2133600"/>
            <a:ext cx="5481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I = </a:t>
            </a:r>
            <a:r>
              <a:rPr lang="en-GB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en-GB" sz="2400" i="1">
                <a:latin typeface="Times New Roman" pitchFamily="18" charset="0"/>
              </a:rPr>
              <a:t>m</a:t>
            </a:r>
            <a:r>
              <a:rPr lang="en-GB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GB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 + </a:t>
            </a:r>
            <a:r>
              <a:rPr lang="en-GB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en-GB" sz="2400" i="1">
                <a:latin typeface="Times New Roman" pitchFamily="18" charset="0"/>
              </a:rPr>
              <a:t>m</a:t>
            </a:r>
            <a:r>
              <a:rPr lang="en-GB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GB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 +...= R</a:t>
            </a:r>
            <a:r>
              <a:rPr lang="en-GB" sz="2400" i="1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(</a:t>
            </a:r>
            <a:r>
              <a:rPr lang="en-GB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en-GB" sz="2400" i="1">
                <a:latin typeface="Times New Roman" pitchFamily="18" charset="0"/>
              </a:rPr>
              <a:t>m</a:t>
            </a:r>
            <a:r>
              <a:rPr lang="en-GB" sz="2400" i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 + </a:t>
            </a:r>
            <a:r>
              <a:rPr lang="en-GB" sz="2400">
                <a:latin typeface="Times New Roman" pitchFamily="18" charset="0"/>
                <a:sym typeface="Symbol" pitchFamily="18" charset="2"/>
              </a:rPr>
              <a:t></a:t>
            </a:r>
            <a:r>
              <a:rPr lang="en-GB" sz="2400" i="1">
                <a:latin typeface="Times New Roman" pitchFamily="18" charset="0"/>
              </a:rPr>
              <a:t>m</a:t>
            </a:r>
            <a:r>
              <a:rPr lang="en-GB" sz="2400" i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GB" sz="2400" i="1">
                <a:latin typeface="Times New Roman" pitchFamily="18" charset="0"/>
                <a:sym typeface="Symbol" pitchFamily="18" charset="2"/>
              </a:rPr>
              <a:t>...)</a:t>
            </a:r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372225" y="2205038"/>
            <a:ext cx="1236663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 dirty="0">
                <a:latin typeface="Times New Roman" pitchFamily="18" charset="0"/>
              </a:rPr>
              <a:t>I = mR</a:t>
            </a:r>
            <a:r>
              <a:rPr lang="en-GB" sz="2400" i="1" baseline="30000" dirty="0">
                <a:latin typeface="Times New Roman" pitchFamily="18" charset="0"/>
              </a:rPr>
              <a:t>2</a:t>
            </a:r>
            <a:r>
              <a:rPr lang="en-US" sz="2400" dirty="0"/>
              <a:t> </a:t>
            </a:r>
          </a:p>
        </p:txBody>
      </p:sp>
      <p:sp>
        <p:nvSpPr>
          <p:cNvPr id="8201" name="AutoShape 9"/>
          <p:cNvSpPr>
            <a:spLocks/>
          </p:cNvSpPr>
          <p:nvPr/>
        </p:nvSpPr>
        <p:spPr bwMode="auto">
          <a:xfrm rot="16200000">
            <a:off x="4571207" y="1916906"/>
            <a:ext cx="144462" cy="1584325"/>
          </a:xfrm>
          <a:prstGeom prst="leftBrace">
            <a:avLst>
              <a:gd name="adj1" fmla="val 913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7538" y="2708275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m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23850" y="3502025"/>
            <a:ext cx="469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Momenti tromosti još nekih tijela: </a:t>
            </a:r>
            <a:endParaRPr lang="en-GB" sz="2400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7596188" y="3789363"/>
          <a:ext cx="11525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596900" imgH="419100" progId="Equation.3">
                  <p:embed/>
                </p:oleObj>
              </mc:Choice>
              <mc:Fallback>
                <p:oleObj name="Equation" r:id="rId3" imgW="5969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789363"/>
                        <a:ext cx="1152525" cy="804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3852863" y="4797425"/>
          <a:ext cx="13668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672808" imgH="393529" progId="Equation.3">
                  <p:embed/>
                </p:oleObj>
              </mc:Choice>
              <mc:Fallback>
                <p:oleObj name="Equation" r:id="rId5" imgW="672808" imgH="39352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797425"/>
                        <a:ext cx="1366837" cy="7889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23850" y="4868863"/>
            <a:ext cx="354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- kugle oko središnje osi</a:t>
            </a:r>
            <a:r>
              <a:rPr lang="en-GB" sz="2400"/>
              <a:t> 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323850" y="4076700"/>
            <a:ext cx="728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- kružne ploče i valjka polumjera </a:t>
            </a:r>
            <a:r>
              <a:rPr lang="hr-HR" sz="2400" i="1"/>
              <a:t>R</a:t>
            </a:r>
            <a:r>
              <a:rPr lang="hr-HR" sz="2400"/>
              <a:t> oko središnje osi</a:t>
            </a:r>
            <a:r>
              <a:rPr lang="en-GB" sz="2400"/>
              <a:t> </a:t>
            </a: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6229350" y="5734050"/>
          <a:ext cx="1295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685800" imgH="393700" progId="Equation.3">
                  <p:embed/>
                </p:oleObj>
              </mc:Choice>
              <mc:Fallback>
                <p:oleObj name="Equation" r:id="rId7" imgW="6858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5734050"/>
                        <a:ext cx="1295400" cy="73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23850" y="5805488"/>
            <a:ext cx="579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/>
              <a:t>- štapa oko središnje osi okomite na štap</a:t>
            </a:r>
            <a:r>
              <a:rPr lang="en-GB" sz="2400"/>
              <a:t> 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5940425" y="2205038"/>
            <a:ext cx="35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/>
              <a:t>,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0" grpId="0" animBg="1"/>
      <p:bldP spid="8201" grpId="0" animBg="1"/>
      <p:bldP spid="8202" grpId="0"/>
      <p:bldP spid="8203" grpId="0"/>
      <p:bldP spid="8208" grpId="0"/>
      <p:bldP spid="8209" grpId="0"/>
      <p:bldP spid="8212" grpId="0"/>
      <p:bldP spid="8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786050" y="428604"/>
            <a:ext cx="3513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3600" dirty="0">
                <a:latin typeface="+mj-lt"/>
                <a:ea typeface="+mj-ea"/>
                <a:cs typeface="+mj-cs"/>
              </a:rPr>
              <a:t>Steinerov poučak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357554" y="1714488"/>
            <a:ext cx="2222083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800" i="1" dirty="0">
                <a:latin typeface="Times New Roman" pitchFamily="18" charset="0"/>
              </a:rPr>
              <a:t>I = I</a:t>
            </a:r>
            <a:r>
              <a:rPr lang="en-GB" sz="2800" i="1" baseline="-25000" dirty="0">
                <a:latin typeface="Times New Roman" pitchFamily="18" charset="0"/>
              </a:rPr>
              <a:t>CM</a:t>
            </a:r>
            <a:r>
              <a:rPr lang="en-GB" sz="2800" i="1" dirty="0">
                <a:latin typeface="Times New Roman" pitchFamily="18" charset="0"/>
              </a:rPr>
              <a:t> + md</a:t>
            </a:r>
            <a:r>
              <a:rPr lang="en-GB" sz="2800" i="1" baseline="30000" dirty="0">
                <a:latin typeface="Times New Roman" pitchFamily="18" charset="0"/>
              </a:rPr>
              <a:t>2</a:t>
            </a:r>
            <a:r>
              <a:rPr lang="en-US" sz="2000" baseline="30000" dirty="0"/>
              <a:t> 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71472" y="3286124"/>
            <a:ext cx="551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 dirty="0">
                <a:latin typeface="Times New Roman" pitchFamily="18" charset="0"/>
              </a:rPr>
              <a:t>I</a:t>
            </a:r>
            <a:r>
              <a:rPr lang="en-GB" sz="2400" i="1" baseline="-25000" dirty="0">
                <a:latin typeface="Times New Roman" pitchFamily="18" charset="0"/>
              </a:rPr>
              <a:t>CM</a:t>
            </a:r>
            <a:r>
              <a:rPr lang="en-GB" sz="2400" i="1" dirty="0">
                <a:latin typeface="Times New Roman" pitchFamily="18" charset="0"/>
              </a:rPr>
              <a:t> </a:t>
            </a:r>
            <a:r>
              <a:rPr lang="hr-HR" sz="2400" dirty="0"/>
              <a:t>– moment tromosti s obzirom na os </a:t>
            </a:r>
          </a:p>
          <a:p>
            <a:r>
              <a:rPr lang="hr-HR" sz="2400" dirty="0"/>
              <a:t>         kroz središte mase</a:t>
            </a:r>
            <a:r>
              <a:rPr lang="en-US" baseline="30000" dirty="0"/>
              <a:t> 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71472" y="4643446"/>
            <a:ext cx="6159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d</a:t>
            </a:r>
            <a:r>
              <a:rPr lang="en-GB" sz="2400" i="1" dirty="0">
                <a:latin typeface="Times New Roman" pitchFamily="18" charset="0"/>
              </a:rPr>
              <a:t> </a:t>
            </a:r>
            <a:r>
              <a:rPr lang="hr-HR" sz="2400" dirty="0"/>
              <a:t>– udaljenost osi vrtnje od osi kroz središte </a:t>
            </a:r>
          </a:p>
          <a:p>
            <a:r>
              <a:rPr lang="hr-HR" sz="2400" dirty="0"/>
              <a:t>      mase</a:t>
            </a:r>
            <a:r>
              <a:rPr lang="en-US" baseline="30000" dirty="0"/>
              <a:t> 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/>
      <p:bldP spid="102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41313" y="404813"/>
            <a:ext cx="88026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3448050" algn="l"/>
              </a:tabLst>
            </a:pPr>
            <a:r>
              <a:rPr lang="hr-HR" sz="2400" b="1"/>
              <a:t>Primjer: </a:t>
            </a:r>
            <a:r>
              <a:rPr lang="hr-HR" sz="2400"/>
              <a:t>Na kotač polumjera 50 cm, koji se može okretati oko </a:t>
            </a:r>
          </a:p>
          <a:p>
            <a:pPr algn="just">
              <a:tabLst>
                <a:tab pos="3448050" algn="l"/>
              </a:tabLst>
            </a:pPr>
            <a:r>
              <a:rPr lang="hr-HR" sz="2400"/>
              <a:t>nepomične središnje osi, djeluje tangencijalno sila 2 N. Koliki je </a:t>
            </a:r>
          </a:p>
          <a:p>
            <a:pPr algn="just">
              <a:tabLst>
                <a:tab pos="3448050" algn="l"/>
              </a:tabLst>
            </a:pPr>
            <a:r>
              <a:rPr lang="hr-HR" sz="2400"/>
              <a:t>moment tromosti kotača ako on za 4 s napravi 2 okretaja?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5288" y="1655763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hr-HR" sz="2400" b="1"/>
              <a:t>Rješenje: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95288" y="2060575"/>
            <a:ext cx="117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  <a:tab pos="1905000" algn="l"/>
              </a:tabLst>
            </a:pPr>
            <a:r>
              <a:rPr lang="hr-HR" sz="2400" i="1">
                <a:latin typeface="Times New Roman" pitchFamily="18" charset="0"/>
              </a:rPr>
              <a:t>F = </a:t>
            </a:r>
            <a:r>
              <a:rPr lang="hr-HR" sz="2400">
                <a:latin typeface="Times New Roman" pitchFamily="18" charset="0"/>
              </a:rPr>
              <a:t>2 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95288" y="3644900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61963" y="3644900"/>
            <a:ext cx="7969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I = ?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hr-HR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95288" y="3141663"/>
            <a:ext cx="89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  <a:tab pos="1905000" algn="l"/>
              </a:tabLst>
            </a:pPr>
            <a:r>
              <a:rPr lang="hr-HR" sz="2400" i="1">
                <a:latin typeface="Times New Roman" pitchFamily="18" charset="0"/>
              </a:rPr>
              <a:t>N = </a:t>
            </a:r>
            <a:r>
              <a:rPr lang="hr-HR" sz="2400">
                <a:latin typeface="Times New Roman" pitchFamily="18" charset="0"/>
              </a:rPr>
              <a:t>2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395288" y="2419350"/>
            <a:ext cx="1481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  <a:tab pos="1905000" algn="l"/>
              </a:tabLst>
            </a:pPr>
            <a:r>
              <a:rPr lang="hr-HR" sz="2400" i="1" dirty="0">
                <a:latin typeface="Times New Roman" pitchFamily="18" charset="0"/>
              </a:rPr>
              <a:t>r = </a:t>
            </a:r>
            <a:r>
              <a:rPr lang="hr-HR" sz="2400" dirty="0">
                <a:latin typeface="Times New Roman" pitchFamily="18" charset="0"/>
              </a:rPr>
              <a:t>50 cm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395288" y="278130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  <a:tab pos="1905000" algn="l"/>
              </a:tabLst>
            </a:pPr>
            <a:r>
              <a:rPr lang="hr-HR" sz="2400" i="1">
                <a:latin typeface="Times New Roman" pitchFamily="18" charset="0"/>
              </a:rPr>
              <a:t>t = </a:t>
            </a:r>
            <a:r>
              <a:rPr lang="hr-HR" sz="2400">
                <a:latin typeface="Times New Roman" pitchFamily="18" charset="0"/>
              </a:rPr>
              <a:t>4 s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1781175" y="2466975"/>
            <a:ext cx="127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  <a:tab pos="1905000" algn="l"/>
              </a:tabLst>
            </a:pPr>
            <a:r>
              <a:rPr lang="hr-HR" sz="2400">
                <a:latin typeface="Times New Roman" pitchFamily="18" charset="0"/>
              </a:rPr>
              <a:t>= 0,50 m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3490913" y="3933825"/>
            <a:ext cx="109061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i="1" dirty="0">
                <a:latin typeface="Times New Roman" pitchFamily="18" charset="0"/>
                <a:sym typeface="Symbol" pitchFamily="18" charset="2"/>
              </a:rPr>
              <a:t>M = I</a:t>
            </a:r>
            <a:endParaRPr lang="hr-HR" sz="2400" dirty="0">
              <a:latin typeface="Times New Roman" pitchFamily="18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68313" y="4652963"/>
            <a:ext cx="1449387" cy="1223962"/>
            <a:chOff x="295" y="2931"/>
            <a:chExt cx="913" cy="771"/>
          </a:xfrm>
        </p:grpSpPr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295" y="2931"/>
              <a:ext cx="680" cy="6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975" y="3294"/>
              <a:ext cx="0" cy="40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 flipH="1">
              <a:off x="612" y="329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r-HR"/>
            </a:p>
          </p:txBody>
        </p:sp>
        <p:sp>
          <p:nvSpPr>
            <p:cNvPr id="9247" name="Rectangle 31"/>
            <p:cNvSpPr>
              <a:spLocks noChangeArrowheads="1"/>
            </p:cNvSpPr>
            <p:nvPr/>
          </p:nvSpPr>
          <p:spPr bwMode="auto">
            <a:xfrm>
              <a:off x="694" y="302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57200" algn="l"/>
                  <a:tab pos="1905000" algn="l"/>
                </a:tabLst>
              </a:pPr>
              <a:r>
                <a:rPr lang="hr-HR" sz="2400" i="1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975" y="333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57200" algn="l"/>
                  <a:tab pos="1905000" algn="l"/>
                </a:tabLst>
              </a:pPr>
              <a:r>
                <a:rPr lang="hr-HR" sz="2400" i="1">
                  <a:latin typeface="Times New Roman" pitchFamily="18" charset="0"/>
                </a:rPr>
                <a:t>F</a:t>
              </a: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4356100" y="5084763"/>
          <a:ext cx="16573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901440" imgH="419040" progId="Equation.3">
                  <p:embed/>
                </p:oleObj>
              </mc:Choice>
              <mc:Fallback>
                <p:oleObj name="Equation" r:id="rId3" imgW="9014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084763"/>
                        <a:ext cx="16573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348038" y="5897563"/>
            <a:ext cx="19732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I = </a:t>
            </a:r>
            <a:r>
              <a:rPr lang="hr-HR" sz="2400">
                <a:latin typeface="Times New Roman" pitchFamily="18" charset="0"/>
              </a:rPr>
              <a:t>0,64 kg m</a:t>
            </a:r>
            <a:r>
              <a:rPr lang="hr-HR" sz="2400" baseline="30000">
                <a:latin typeface="Times New Roman" pitchFamily="18" charset="0"/>
              </a:rPr>
              <a:t>2</a:t>
            </a:r>
            <a:endParaRPr lang="hr-HR" sz="2400">
              <a:latin typeface="Times New Roman" pitchFamily="18" charset="0"/>
            </a:endParaRPr>
          </a:p>
        </p:txBody>
      </p:sp>
      <p:graphicFrame>
        <p:nvGraphicFramePr>
          <p:cNvPr id="9253" name="Object 37"/>
          <p:cNvGraphicFramePr>
            <a:graphicFrameLocks noChangeAspect="1"/>
          </p:cNvGraphicFramePr>
          <p:nvPr/>
        </p:nvGraphicFramePr>
        <p:xfrm>
          <a:off x="6731000" y="2873375"/>
          <a:ext cx="11509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596880" imgH="419040" progId="Equation.3">
                  <p:embed/>
                </p:oleObj>
              </mc:Choice>
              <mc:Fallback>
                <p:oleObj name="Equation" r:id="rId5" imgW="5968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873375"/>
                        <a:ext cx="11509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6731000" y="3665538"/>
          <a:ext cx="12160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7" imgW="558720" imgH="203040" progId="Equation.3">
                  <p:embed/>
                </p:oleObj>
              </mc:Choice>
              <mc:Fallback>
                <p:oleObj name="Equation" r:id="rId7" imgW="55872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3665538"/>
                        <a:ext cx="12160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>
            <a:graphicFrameLocks noChangeAspect="1"/>
          </p:cNvGraphicFramePr>
          <p:nvPr/>
        </p:nvGraphicFramePr>
        <p:xfrm>
          <a:off x="6659563" y="4170363"/>
          <a:ext cx="13684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9" imgW="698400" imgH="419040" progId="Equation.3">
                  <p:embed/>
                </p:oleObj>
              </mc:Choice>
              <mc:Fallback>
                <p:oleObj name="Equation" r:id="rId9" imgW="6984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170363"/>
                        <a:ext cx="13684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6661150" y="5019675"/>
          <a:ext cx="12239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1" imgW="596880" imgH="393480" progId="Equation.3">
                  <p:embed/>
                </p:oleObj>
              </mc:Choice>
              <mc:Fallback>
                <p:oleObj name="Equation" r:id="rId11" imgW="5968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5019675"/>
                        <a:ext cx="12239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>
            <a:graphicFrameLocks noChangeAspect="1"/>
          </p:cNvGraphicFramePr>
          <p:nvPr/>
        </p:nvGraphicFramePr>
        <p:xfrm>
          <a:off x="7812088" y="5059363"/>
          <a:ext cx="10080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3" imgW="520560" imgH="431640" progId="Equation.3">
                  <p:embed/>
                </p:oleObj>
              </mc:Choice>
              <mc:Fallback>
                <p:oleObj name="Equation" r:id="rId13" imgW="5205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059363"/>
                        <a:ext cx="10080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6588125" y="5897563"/>
            <a:ext cx="20986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i="1">
                <a:latin typeface="Times New Roman" pitchFamily="18" charset="0"/>
                <a:sym typeface="Symbol" pitchFamily="18" charset="2"/>
              </a:rPr>
              <a:t>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1,57 rad s</a:t>
            </a:r>
            <a:r>
              <a:rPr lang="hr-HR" sz="2400" baseline="30000">
                <a:latin typeface="Times New Roman" pitchFamily="18" charset="0"/>
              </a:rPr>
              <a:t>-2</a:t>
            </a:r>
            <a:endParaRPr lang="hr-HR" sz="2400">
              <a:latin typeface="Times New Roman" pitchFamily="18" charset="0"/>
            </a:endParaRPr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3492500" y="4434895"/>
            <a:ext cx="11512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bIns="0" anchor="ctr">
            <a:spAutoFit/>
          </a:bodyPr>
          <a:lstStyle/>
          <a:p>
            <a:r>
              <a:rPr lang="hr-HR" sz="2400" i="1" dirty="0">
                <a:latin typeface="Times New Roman" pitchFamily="18" charset="0"/>
              </a:rPr>
              <a:t>Fr = I</a:t>
            </a:r>
            <a:r>
              <a:rPr lang="hr-HR" sz="2400" i="1" dirty="0">
                <a:latin typeface="Times New Roman" pitchFamily="18" charset="0"/>
                <a:sym typeface="Symbol" pitchFamily="18" charset="2"/>
              </a:rPr>
              <a:t></a:t>
            </a:r>
            <a:endParaRPr lang="hr-HR" sz="24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9260" name="Object 44"/>
          <p:cNvGraphicFramePr>
            <a:graphicFrameLocks noChangeAspect="1"/>
          </p:cNvGraphicFramePr>
          <p:nvPr/>
        </p:nvGraphicFramePr>
        <p:xfrm>
          <a:off x="3373438" y="5057775"/>
          <a:ext cx="9556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5" imgW="469800" imgH="393480" progId="Equation.3">
                  <p:embed/>
                </p:oleObj>
              </mc:Choice>
              <mc:Fallback>
                <p:oleObj name="Equation" r:id="rId15" imgW="4698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5057775"/>
                        <a:ext cx="9556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3" grpId="0" animBg="1"/>
      <p:bldP spid="9224" grpId="0"/>
      <p:bldP spid="9236" grpId="0"/>
      <p:bldP spid="9237" grpId="0"/>
      <p:bldP spid="9238" grpId="0"/>
      <p:bldP spid="9239" grpId="0"/>
      <p:bldP spid="9243" grpId="0"/>
      <p:bldP spid="9252" grpId="0"/>
      <p:bldP spid="9258" grpId="0"/>
      <p:bldP spid="92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8895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9E478-64C5-43DC-B077-C829CB784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40" y="2794621"/>
            <a:ext cx="2708920" cy="2708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moment tromosti.</a:t>
            </a:r>
          </a:p>
          <a:p>
            <a:endParaRPr lang="hr-HR" dirty="0"/>
          </a:p>
          <a:p>
            <a:r>
              <a:rPr lang="hr-HR" dirty="0"/>
              <a:t>Definiraj Steinerov poučak.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5288" y="364247"/>
            <a:ext cx="77214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tabLst>
                <a:tab pos="457200" algn="l"/>
                <a:tab pos="3448050" algn="l"/>
              </a:tabLst>
            </a:pPr>
            <a:r>
              <a:rPr lang="hr-HR" sz="2400" b="1" dirty="0"/>
              <a:t>Zadatak:</a:t>
            </a:r>
            <a:r>
              <a:rPr lang="hr-HR" sz="2400" dirty="0"/>
              <a:t> Koliki je moment tromosti obruča mase </a:t>
            </a:r>
            <a:r>
              <a:rPr lang="hr-HR" sz="2400" i="1" dirty="0"/>
              <a:t>m</a:t>
            </a:r>
            <a:r>
              <a:rPr lang="hr-HR" sz="2400" dirty="0"/>
              <a:t> i  </a:t>
            </a:r>
          </a:p>
          <a:p>
            <a:pPr algn="just">
              <a:tabLst>
                <a:tab pos="457200" algn="l"/>
                <a:tab pos="3448050" algn="l"/>
              </a:tabLst>
            </a:pPr>
            <a:r>
              <a:rPr lang="hr-HR" sz="2400" dirty="0"/>
              <a:t>polumjera </a:t>
            </a:r>
            <a:r>
              <a:rPr lang="hr-HR" sz="2400" i="1" dirty="0"/>
              <a:t>R</a:t>
            </a:r>
            <a:r>
              <a:rPr lang="hr-HR" sz="2400" dirty="0"/>
              <a:t> s obzirom na horizontalnu os o koju je ovješen?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5288" y="1268413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hr-HR" sz="2400" b="1"/>
              <a:t>Rješenje: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1042988" y="2420938"/>
            <a:ext cx="1728787" cy="1657350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692275" y="1987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O</a:t>
            </a:r>
            <a:endParaRPr lang="en-US" sz="2400" i="1"/>
          </a:p>
        </p:txBody>
      </p:sp>
      <p:sp>
        <p:nvSpPr>
          <p:cNvPr id="13324" name="Arc 12"/>
          <p:cNvSpPr>
            <a:spLocks/>
          </p:cNvSpPr>
          <p:nvPr/>
        </p:nvSpPr>
        <p:spPr bwMode="auto">
          <a:xfrm>
            <a:off x="1265238" y="3225800"/>
            <a:ext cx="641350" cy="641350"/>
          </a:xfrm>
          <a:custGeom>
            <a:avLst/>
            <a:gdLst>
              <a:gd name="G0" fmla="+- 0 0 0"/>
              <a:gd name="G1" fmla="+- 16015 0 0"/>
              <a:gd name="G2" fmla="+- 21600 0 0"/>
              <a:gd name="T0" fmla="*/ 14494 w 14611"/>
              <a:gd name="T1" fmla="*/ 0 h 16015"/>
              <a:gd name="T2" fmla="*/ 14611 w 14611"/>
              <a:gd name="T3" fmla="*/ 107 h 16015"/>
              <a:gd name="T4" fmla="*/ 0 w 14611"/>
              <a:gd name="T5" fmla="*/ 16015 h 16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11" h="16015" fill="none" extrusionOk="0">
                <a:moveTo>
                  <a:pt x="14494" y="-1"/>
                </a:moveTo>
                <a:cubicBezTo>
                  <a:pt x="14533" y="35"/>
                  <a:pt x="14572" y="71"/>
                  <a:pt x="14611" y="106"/>
                </a:cubicBezTo>
              </a:path>
              <a:path w="14611" h="16015" stroke="0" extrusionOk="0">
                <a:moveTo>
                  <a:pt x="14494" y="-1"/>
                </a:moveTo>
                <a:cubicBezTo>
                  <a:pt x="14533" y="35"/>
                  <a:pt x="14572" y="71"/>
                  <a:pt x="14611" y="106"/>
                </a:cubicBezTo>
                <a:lnTo>
                  <a:pt x="0" y="160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V="1">
            <a:off x="1908175" y="24923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908175" y="2708275"/>
            <a:ext cx="290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 dirty="0"/>
              <a:t>r</a:t>
            </a:r>
            <a:endParaRPr lang="en-US" sz="2400" i="1" dirty="0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635375" y="2420938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>
                <a:latin typeface="Times New Roman" pitchFamily="18" charset="0"/>
              </a:rPr>
              <a:t>I = I</a:t>
            </a:r>
            <a:r>
              <a:rPr lang="en-GB" sz="2400" i="1" baseline="-25000">
                <a:latin typeface="Times New Roman" pitchFamily="18" charset="0"/>
              </a:rPr>
              <a:t>CM</a:t>
            </a:r>
            <a:r>
              <a:rPr lang="en-GB" sz="2400" i="1">
                <a:latin typeface="Times New Roman" pitchFamily="18" charset="0"/>
              </a:rPr>
              <a:t> + md</a:t>
            </a:r>
            <a:r>
              <a:rPr lang="en-GB" sz="2400" i="1" baseline="30000">
                <a:latin typeface="Times New Roman" pitchFamily="18" charset="0"/>
              </a:rPr>
              <a:t>2</a:t>
            </a:r>
            <a:r>
              <a:rPr lang="en-US" baseline="30000"/>
              <a:t> 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635375" y="2921943"/>
            <a:ext cx="1826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 dirty="0">
                <a:latin typeface="Times New Roman" pitchFamily="18" charset="0"/>
              </a:rPr>
              <a:t>I = </a:t>
            </a:r>
            <a:r>
              <a:rPr lang="hr-HR" sz="2400" i="1" dirty="0">
                <a:latin typeface="Times New Roman" pitchFamily="18" charset="0"/>
              </a:rPr>
              <a:t>mr</a:t>
            </a:r>
            <a:r>
              <a:rPr lang="hr-HR" sz="2400" i="1" baseline="30000" dirty="0">
                <a:latin typeface="Times New Roman" pitchFamily="18" charset="0"/>
              </a:rPr>
              <a:t>2</a:t>
            </a:r>
            <a:r>
              <a:rPr lang="en-GB" sz="2400" i="1" dirty="0">
                <a:latin typeface="Times New Roman" pitchFamily="18" charset="0"/>
              </a:rPr>
              <a:t> +</a:t>
            </a:r>
            <a:r>
              <a:rPr lang="hr-HR" sz="2400" i="1" dirty="0">
                <a:latin typeface="Times New Roman" pitchFamily="18" charset="0"/>
              </a:rPr>
              <a:t>mr</a:t>
            </a:r>
            <a:r>
              <a:rPr lang="hr-HR" sz="2400" i="1" baseline="30000" dirty="0">
                <a:latin typeface="Times New Roman" pitchFamily="18" charset="0"/>
              </a:rPr>
              <a:t>2</a:t>
            </a:r>
            <a:endParaRPr lang="en-US" baseline="30000" dirty="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635375" y="3498206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GB" sz="2400" i="1" dirty="0">
                <a:latin typeface="Times New Roman" pitchFamily="18" charset="0"/>
              </a:rPr>
              <a:t>I = </a:t>
            </a:r>
            <a:r>
              <a:rPr lang="hr-HR" sz="2400" i="1" dirty="0">
                <a:latin typeface="Times New Roman" pitchFamily="18" charset="0"/>
              </a:rPr>
              <a:t>2mr</a:t>
            </a:r>
            <a:r>
              <a:rPr lang="hr-HR" sz="2400" i="1" baseline="30000" dirty="0">
                <a:latin typeface="Times New Roman" pitchFamily="18" charset="0"/>
              </a:rPr>
              <a:t>2</a:t>
            </a:r>
            <a:endParaRPr lang="en-US" baseline="30000" dirty="0"/>
          </a:p>
        </p:txBody>
      </p:sp>
      <p:sp>
        <p:nvSpPr>
          <p:cNvPr id="13333" name="Arc 21"/>
          <p:cNvSpPr>
            <a:spLocks/>
          </p:cNvSpPr>
          <p:nvPr/>
        </p:nvSpPr>
        <p:spPr bwMode="auto">
          <a:xfrm>
            <a:off x="1116013" y="2474913"/>
            <a:ext cx="792162" cy="522287"/>
          </a:xfrm>
          <a:custGeom>
            <a:avLst/>
            <a:gdLst>
              <a:gd name="G0" fmla="+- 0 0 0"/>
              <a:gd name="G1" fmla="+- 13018 0 0"/>
              <a:gd name="G2" fmla="+- 21600 0 0"/>
              <a:gd name="T0" fmla="*/ 17237 w 17261"/>
              <a:gd name="T1" fmla="*/ 0 h 13018"/>
              <a:gd name="T2" fmla="*/ 17261 w 17261"/>
              <a:gd name="T3" fmla="*/ 33 h 13018"/>
              <a:gd name="T4" fmla="*/ 0 w 17261"/>
              <a:gd name="T5" fmla="*/ 13018 h 13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61" h="13018" fill="none" extrusionOk="0">
                <a:moveTo>
                  <a:pt x="17236" y="0"/>
                </a:moveTo>
                <a:cubicBezTo>
                  <a:pt x="17244" y="11"/>
                  <a:pt x="17252" y="22"/>
                  <a:pt x="17261" y="32"/>
                </a:cubicBezTo>
              </a:path>
              <a:path w="17261" h="13018" stroke="0" extrusionOk="0">
                <a:moveTo>
                  <a:pt x="17236" y="0"/>
                </a:moveTo>
                <a:cubicBezTo>
                  <a:pt x="17244" y="11"/>
                  <a:pt x="17252" y="22"/>
                  <a:pt x="17261" y="32"/>
                </a:cubicBezTo>
                <a:lnTo>
                  <a:pt x="0" y="130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 wrap="none" anchor="ctr"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 animBg="1"/>
      <p:bldP spid="13321" grpId="0"/>
      <p:bldP spid="13324" grpId="0" animBg="1"/>
      <p:bldP spid="13325" grpId="0" animBg="1"/>
      <p:bldP spid="13328" grpId="0"/>
      <p:bldP spid="13331" grpId="0"/>
      <p:bldP spid="13332" grpId="0"/>
      <p:bldP spid="133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312</Words>
  <Application>Microsoft Office PowerPoint</Application>
  <PresentationFormat>Prikaz na zaslonu (4:3)</PresentationFormat>
  <Paragraphs>66</Paragraphs>
  <Slides>9</Slides>
  <Notes>0</Notes>
  <HiddenSlides>0</HiddenSlides>
  <MMClips>0</MMClips>
  <ScaleCrop>false</ScaleCrop>
  <HeadingPairs>
    <vt:vector size="8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Office Theme</vt:lpstr>
      <vt:lpstr>Equation</vt:lpstr>
      <vt:lpstr>Moment tromosti</vt:lpstr>
      <vt:lpstr>Moment tromosti (moment inercije)</vt:lpstr>
      <vt:lpstr>Moment tromosti </vt:lpstr>
      <vt:lpstr>PowerPoint prezentacija</vt:lpstr>
      <vt:lpstr>PowerPoint prezentacija</vt:lpstr>
      <vt:lpstr>PowerPoint prezentacija</vt:lpstr>
      <vt:lpstr>Pitanja?</vt:lpstr>
      <vt:lpstr>Ponovimo...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 tromosti</dc:title>
  <dc:creator>Vlatko</dc:creator>
  <cp:lastModifiedBy>Nastava</cp:lastModifiedBy>
  <cp:revision>9</cp:revision>
  <dcterms:created xsi:type="dcterms:W3CDTF">2015-01-10T10:54:27Z</dcterms:created>
  <dcterms:modified xsi:type="dcterms:W3CDTF">2021-02-17T07:33:52Z</dcterms:modified>
</cp:coreProperties>
</file>