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3" r:id="rId7"/>
    <p:sldId id="262" r:id="rId8"/>
    <p:sldId id="260" r:id="rId9"/>
    <p:sldId id="265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8" d="100"/>
          <a:sy n="108" d="100"/>
        </p:scale>
        <p:origin x="20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499C-0854-4FD8-940E-5F4B1A5515E3}" type="datetimeFigureOut">
              <a:rPr lang="sr-Latn-CS" smtClean="0"/>
              <a:pPr/>
              <a:t>9.1.2022.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F587-E8B5-4D91-AC65-564D68739BD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Opći zakon gravitacije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64" y="5929330"/>
            <a:ext cx="2414582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>
            <a:spLocks noChangeArrowheads="1"/>
          </p:cNvSpPr>
          <p:nvPr/>
        </p:nvSpPr>
        <p:spPr bwMode="auto">
          <a:xfrm>
            <a:off x="500034" y="785794"/>
            <a:ext cx="3529012" cy="5256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pic>
        <p:nvPicPr>
          <p:cNvPr id="3" name="Picture 71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928669"/>
            <a:ext cx="431800" cy="395287"/>
          </a:xfrm>
          <a:prstGeom prst="rect">
            <a:avLst/>
          </a:prstGeom>
          <a:noFill/>
        </p:spPr>
      </p:pic>
      <p:pic>
        <p:nvPicPr>
          <p:cNvPr id="4" name="Picture 73" descr="ear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09" y="2970194"/>
            <a:ext cx="3024187" cy="2998787"/>
          </a:xfrm>
          <a:prstGeom prst="rect">
            <a:avLst/>
          </a:prstGeom>
          <a:noFill/>
        </p:spPr>
      </p:pic>
      <p:pic>
        <p:nvPicPr>
          <p:cNvPr id="5" name="Picture 74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965181"/>
            <a:ext cx="431800" cy="395288"/>
          </a:xfrm>
          <a:prstGeom prst="rect">
            <a:avLst/>
          </a:prstGeom>
          <a:noFill/>
        </p:spPr>
      </p:pic>
      <p:pic>
        <p:nvPicPr>
          <p:cNvPr id="6" name="Picture 75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1182669"/>
            <a:ext cx="431800" cy="395287"/>
          </a:xfrm>
          <a:prstGeom prst="rect">
            <a:avLst/>
          </a:prstGeom>
          <a:noFill/>
        </p:spPr>
      </p:pic>
      <p:pic>
        <p:nvPicPr>
          <p:cNvPr id="7" name="Picture 76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1541444"/>
            <a:ext cx="431800" cy="395287"/>
          </a:xfrm>
          <a:prstGeom prst="rect">
            <a:avLst/>
          </a:prstGeom>
          <a:noFill/>
        </p:spPr>
      </p:pic>
      <p:pic>
        <p:nvPicPr>
          <p:cNvPr id="8" name="Picture 77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2044681"/>
            <a:ext cx="431800" cy="395288"/>
          </a:xfrm>
          <a:prstGeom prst="rect">
            <a:avLst/>
          </a:prstGeom>
          <a:noFill/>
        </p:spPr>
      </p:pic>
      <p:pic>
        <p:nvPicPr>
          <p:cNvPr id="9" name="Picture 78" descr="think_greener"/>
          <p:cNvPicPr>
            <a:picLocks noChangeAspect="1" noChangeArrowheads="1"/>
          </p:cNvPicPr>
          <p:nvPr/>
        </p:nvPicPr>
        <p:blipFill>
          <a:blip r:embed="rId2" cstate="print"/>
          <a:srcRect l="23541" t="8844" r="31084" b="34581"/>
          <a:stretch>
            <a:fillRect/>
          </a:stretch>
        </p:blipFill>
        <p:spPr bwMode="auto">
          <a:xfrm>
            <a:off x="1939896" y="2693969"/>
            <a:ext cx="431800" cy="395287"/>
          </a:xfrm>
          <a:prstGeom prst="rect">
            <a:avLst/>
          </a:prstGeom>
          <a:noFill/>
        </p:spPr>
      </p:pic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4675159" y="1433494"/>
            <a:ext cx="4249737" cy="403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5035521" y="3267056"/>
            <a:ext cx="3478213" cy="398463"/>
            <a:chOff x="2653" y="1842"/>
            <a:chExt cx="1951" cy="227"/>
          </a:xfrm>
        </p:grpSpPr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>
              <a:off x="3651" y="197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pic>
          <p:nvPicPr>
            <p:cNvPr id="13" name="Picture 83" descr="Earth_Moon_size"/>
            <p:cNvPicPr>
              <a:picLocks noChangeAspect="1" noChangeArrowheads="1"/>
            </p:cNvPicPr>
            <p:nvPr/>
          </p:nvPicPr>
          <p:blipFill>
            <a:blip r:embed="rId4" cstate="print"/>
            <a:srcRect l="-2336" t="66859" r="76982"/>
            <a:stretch>
              <a:fillRect/>
            </a:stretch>
          </p:blipFill>
          <p:spPr bwMode="auto">
            <a:xfrm>
              <a:off x="4385" y="1842"/>
              <a:ext cx="219" cy="227"/>
            </a:xfrm>
            <a:prstGeom prst="rect">
              <a:avLst/>
            </a:prstGeom>
            <a:noFill/>
          </p:spPr>
        </p:pic>
        <p:sp>
          <p:nvSpPr>
            <p:cNvPr id="14" name="Line 84"/>
            <p:cNvSpPr>
              <a:spLocks noChangeShapeType="1"/>
            </p:cNvSpPr>
            <p:nvPr/>
          </p:nvSpPr>
          <p:spPr bwMode="auto">
            <a:xfrm flipH="1">
              <a:off x="2789" y="197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pic>
          <p:nvPicPr>
            <p:cNvPr id="15" name="Picture 85" descr="Earth_Moon_size"/>
            <p:cNvPicPr>
              <a:picLocks noChangeAspect="1" noChangeArrowheads="1"/>
            </p:cNvPicPr>
            <p:nvPr/>
          </p:nvPicPr>
          <p:blipFill>
            <a:blip r:embed="rId4" cstate="print"/>
            <a:srcRect l="-2336" t="66859" r="76982"/>
            <a:stretch>
              <a:fillRect/>
            </a:stretch>
          </p:blipFill>
          <p:spPr bwMode="auto">
            <a:xfrm>
              <a:off x="2653" y="1842"/>
              <a:ext cx="219" cy="227"/>
            </a:xfrm>
            <a:prstGeom prst="rect">
              <a:avLst/>
            </a:prstGeom>
            <a:solidFill>
              <a:srgbClr val="66FFFF"/>
            </a:solidFill>
          </p:spPr>
        </p:pic>
        <p:sp>
          <p:nvSpPr>
            <p:cNvPr id="16" name="Rectangle 86"/>
            <p:cNvSpPr>
              <a:spLocks noChangeArrowheads="1"/>
            </p:cNvSpPr>
            <p:nvPr/>
          </p:nvSpPr>
          <p:spPr bwMode="auto">
            <a:xfrm>
              <a:off x="2653" y="1842"/>
              <a:ext cx="227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7" name="Line 91"/>
          <p:cNvSpPr>
            <a:spLocks noChangeShapeType="1"/>
          </p:cNvSpPr>
          <p:nvPr/>
        </p:nvSpPr>
        <p:spPr bwMode="auto">
          <a:xfrm>
            <a:off x="2155796" y="1217594"/>
            <a:ext cx="0" cy="360362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" name="Line 92"/>
          <p:cNvSpPr>
            <a:spLocks noChangeShapeType="1"/>
          </p:cNvSpPr>
          <p:nvPr/>
        </p:nvSpPr>
        <p:spPr bwMode="auto">
          <a:xfrm>
            <a:off x="2155796" y="1433494"/>
            <a:ext cx="0" cy="360362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2155796" y="1793856"/>
            <a:ext cx="0" cy="360363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" name="Line 94"/>
          <p:cNvSpPr>
            <a:spLocks noChangeShapeType="1"/>
          </p:cNvSpPr>
          <p:nvPr/>
        </p:nvSpPr>
        <p:spPr bwMode="auto">
          <a:xfrm>
            <a:off x="2155796" y="2225656"/>
            <a:ext cx="0" cy="360363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" name="Line 95"/>
          <p:cNvSpPr>
            <a:spLocks noChangeShapeType="1"/>
          </p:cNvSpPr>
          <p:nvPr/>
        </p:nvSpPr>
        <p:spPr bwMode="auto">
          <a:xfrm>
            <a:off x="2155796" y="2944794"/>
            <a:ext cx="0" cy="360362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155796" y="1433494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rgbClr val="CCFF33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hr-HR" sz="2400">
              <a:solidFill>
                <a:srgbClr val="CCFF33"/>
              </a:solidFill>
              <a:latin typeface="Times New Roman" pitchFamily="18" charset="0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2155796" y="1144569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rgbClr val="CCFF33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hr-HR" sz="2400">
              <a:solidFill>
                <a:srgbClr val="CCFF33"/>
              </a:solidFill>
              <a:latin typeface="Times New Roman" pitchFamily="18" charset="0"/>
            </a:endParaRPr>
          </a:p>
        </p:txBody>
      </p:sp>
      <p:sp>
        <p:nvSpPr>
          <p:cNvPr id="24" name="Rectangle 98"/>
          <p:cNvSpPr>
            <a:spLocks noChangeArrowheads="1"/>
          </p:cNvSpPr>
          <p:nvPr/>
        </p:nvSpPr>
        <p:spPr bwMode="auto">
          <a:xfrm>
            <a:off x="2155796" y="1720831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rgbClr val="CCFF33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hr-HR" sz="2400">
              <a:solidFill>
                <a:srgbClr val="CCFF33"/>
              </a:solidFill>
              <a:latin typeface="Times New Roman" pitchFamily="18" charset="0"/>
            </a:endParaRPr>
          </a:p>
        </p:txBody>
      </p:sp>
      <p:sp>
        <p:nvSpPr>
          <p:cNvPr id="25" name="Rectangle 99"/>
          <p:cNvSpPr>
            <a:spLocks noChangeArrowheads="1"/>
          </p:cNvSpPr>
          <p:nvPr/>
        </p:nvSpPr>
        <p:spPr bwMode="auto">
          <a:xfrm>
            <a:off x="2155796" y="2200256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rgbClr val="CCFF33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hr-HR" sz="2400">
              <a:solidFill>
                <a:srgbClr val="CCFF33"/>
              </a:solidFill>
              <a:latin typeface="Times New Roman" pitchFamily="18" charset="0"/>
            </a:endParaRPr>
          </a:p>
        </p:txBody>
      </p:sp>
      <p:sp>
        <p:nvSpPr>
          <p:cNvPr id="26" name="Rectangle 100"/>
          <p:cNvSpPr>
            <a:spLocks noChangeArrowheads="1"/>
          </p:cNvSpPr>
          <p:nvPr/>
        </p:nvSpPr>
        <p:spPr bwMode="auto">
          <a:xfrm>
            <a:off x="2155796" y="2873356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rgbClr val="CCFF33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hr-HR" sz="2400">
              <a:solidFill>
                <a:srgbClr val="CCFF33"/>
              </a:solidFill>
              <a:latin typeface="Times New Roman" pitchFamily="18" charset="0"/>
            </a:endParaRPr>
          </a:p>
        </p:txBody>
      </p:sp>
      <p:grpSp>
        <p:nvGrpSpPr>
          <p:cNvPr id="27" name="Group 114"/>
          <p:cNvGrpSpPr>
            <a:grpSpLocks/>
          </p:cNvGrpSpPr>
          <p:nvPr/>
        </p:nvGrpSpPr>
        <p:grpSpPr bwMode="auto">
          <a:xfrm>
            <a:off x="5057746" y="3063856"/>
            <a:ext cx="3478213" cy="817563"/>
            <a:chOff x="3198" y="3097"/>
            <a:chExt cx="2191" cy="515"/>
          </a:xfrm>
        </p:grpSpPr>
        <p:grpSp>
          <p:nvGrpSpPr>
            <p:cNvPr id="28" name="Group 103"/>
            <p:cNvGrpSpPr>
              <a:grpSpLocks/>
            </p:cNvGrpSpPr>
            <p:nvPr/>
          </p:nvGrpSpPr>
          <p:grpSpPr bwMode="auto">
            <a:xfrm>
              <a:off x="3198" y="3038"/>
              <a:ext cx="2191" cy="227"/>
              <a:chOff x="2653" y="1842"/>
              <a:chExt cx="1951" cy="227"/>
            </a:xfrm>
          </p:grpSpPr>
          <p:sp>
            <p:nvSpPr>
              <p:cNvPr id="33" name="Line 104"/>
              <p:cNvSpPr>
                <a:spLocks noChangeShapeType="1"/>
              </p:cNvSpPr>
              <p:nvPr/>
            </p:nvSpPr>
            <p:spPr bwMode="auto">
              <a:xfrm flipH="1">
                <a:off x="3651" y="197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pic>
            <p:nvPicPr>
              <p:cNvPr id="34" name="Picture 105" descr="Earth_Moon_siz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-2336" t="66859" r="76982"/>
              <a:stretch>
                <a:fillRect/>
              </a:stretch>
            </p:blipFill>
            <p:spPr bwMode="auto">
              <a:xfrm>
                <a:off x="4385" y="1842"/>
                <a:ext cx="219" cy="227"/>
              </a:xfrm>
              <a:prstGeom prst="rect">
                <a:avLst/>
              </a:prstGeom>
              <a:noFill/>
            </p:spPr>
          </p:pic>
          <p:sp>
            <p:nvSpPr>
              <p:cNvPr id="35" name="Line 106"/>
              <p:cNvSpPr>
                <a:spLocks noChangeShapeType="1"/>
              </p:cNvSpPr>
              <p:nvPr/>
            </p:nvSpPr>
            <p:spPr bwMode="auto">
              <a:xfrm flipH="1">
                <a:off x="2789" y="197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pic>
            <p:nvPicPr>
              <p:cNvPr id="36" name="Picture 107" descr="Earth_Moon_siz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-2336" t="66859" r="76982"/>
              <a:stretch>
                <a:fillRect/>
              </a:stretch>
            </p:blipFill>
            <p:spPr bwMode="auto">
              <a:xfrm>
                <a:off x="2653" y="1842"/>
                <a:ext cx="219" cy="227"/>
              </a:xfrm>
              <a:prstGeom prst="rect">
                <a:avLst/>
              </a:prstGeom>
              <a:solidFill>
                <a:srgbClr val="66FFFF"/>
              </a:solidFill>
            </p:spPr>
          </p:pic>
          <p:sp>
            <p:nvSpPr>
              <p:cNvPr id="37" name="Rectangle 108"/>
              <p:cNvSpPr>
                <a:spLocks noChangeArrowheads="1"/>
              </p:cNvSpPr>
              <p:nvPr/>
            </p:nvSpPr>
            <p:spPr bwMode="auto">
              <a:xfrm>
                <a:off x="2653" y="1842"/>
                <a:ext cx="227" cy="22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9" name="AutoShape 109"/>
            <p:cNvSpPr>
              <a:spLocks noChangeArrowheads="1"/>
            </p:cNvSpPr>
            <p:nvPr/>
          </p:nvSpPr>
          <p:spPr bwMode="auto">
            <a:xfrm>
              <a:off x="4876" y="3324"/>
              <a:ext cx="409" cy="61"/>
            </a:xfrm>
            <a:prstGeom prst="leftArrow">
              <a:avLst>
                <a:gd name="adj1" fmla="val 50000"/>
                <a:gd name="adj2" fmla="val 167623"/>
              </a:avLst>
            </a:prstGeom>
            <a:solidFill>
              <a:srgbClr val="FFFF0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0" name="Rectangle 110"/>
            <p:cNvSpPr>
              <a:spLocks noChangeArrowheads="1"/>
            </p:cNvSpPr>
            <p:nvPr/>
          </p:nvSpPr>
          <p:spPr bwMode="auto">
            <a:xfrm>
              <a:off x="4902" y="3324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olidFill>
                    <a:srgbClr val="CCFF33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endParaRPr lang="hr-HR" sz="2400">
                <a:solidFill>
                  <a:srgbClr val="CCFF33"/>
                </a:solidFill>
                <a:latin typeface="Times New Roman" pitchFamily="18" charset="0"/>
              </a:endParaRPr>
            </a:p>
          </p:txBody>
        </p:sp>
        <p:sp>
          <p:nvSpPr>
            <p:cNvPr id="31" name="AutoShape 111"/>
            <p:cNvSpPr>
              <a:spLocks noChangeArrowheads="1"/>
            </p:cNvSpPr>
            <p:nvPr/>
          </p:nvSpPr>
          <p:spPr bwMode="auto">
            <a:xfrm rot="10800000">
              <a:off x="3330" y="3369"/>
              <a:ext cx="412" cy="61"/>
            </a:xfrm>
            <a:prstGeom prst="leftArrow">
              <a:avLst>
                <a:gd name="adj1" fmla="val 50000"/>
                <a:gd name="adj2" fmla="val 168852"/>
              </a:avLst>
            </a:prstGeom>
            <a:solidFill>
              <a:schemeClr val="tx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" name="Rectangle 112"/>
            <p:cNvSpPr>
              <a:spLocks noChangeArrowheads="1"/>
            </p:cNvSpPr>
            <p:nvPr/>
          </p:nvSpPr>
          <p:spPr bwMode="auto">
            <a:xfrm>
              <a:off x="3440" y="3097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a</a:t>
              </a:r>
              <a:endParaRPr lang="hr-HR" sz="2400">
                <a:latin typeface="Times New Roman" pitchFamily="18" charset="0"/>
              </a:endParaRPr>
            </a:p>
          </p:txBody>
        </p:sp>
      </p:grpSp>
      <p:pic>
        <p:nvPicPr>
          <p:cNvPr id="38" name="Picture 90" descr="goodearth20050422NorthPole"/>
          <p:cNvPicPr>
            <a:picLocks noChangeAspect="1" noChangeArrowheads="1"/>
          </p:cNvPicPr>
          <p:nvPr/>
        </p:nvPicPr>
        <p:blipFill>
          <a:blip r:embed="rId5" cstate="print">
            <a:lum bright="12000"/>
          </a:blip>
          <a:srcRect/>
          <a:stretch>
            <a:fillRect/>
          </a:stretch>
        </p:blipFill>
        <p:spPr bwMode="auto">
          <a:xfrm>
            <a:off x="6259484" y="2890819"/>
            <a:ext cx="1081087" cy="1062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"/>
                            </p:stCondLst>
                            <p:childTnLst>
                              <p:par>
                                <p:cTn id="7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28888" y="5876925"/>
            <a:ext cx="661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 =</a:t>
            </a:r>
            <a:r>
              <a:rPr lang="hr-HR" sz="2400">
                <a:latin typeface="Times New Roman" pitchFamily="18" charset="0"/>
              </a:rPr>
              <a:t> 6,67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-11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N m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kg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hr-HR" sz="2400">
                <a:latin typeface="Times New Roman" pitchFamily="18" charset="0"/>
              </a:rPr>
              <a:t>– </a:t>
            </a:r>
            <a:r>
              <a:rPr lang="hr-HR" sz="2400"/>
              <a:t>gravitacijska konstanta</a:t>
            </a:r>
            <a:r>
              <a:rPr lang="hr-HR"/>
              <a:t>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435600" y="4365625"/>
          <a:ext cx="1727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736560" imgH="380880" progId="Equation.3">
                  <p:embed/>
                </p:oleObj>
              </mc:Choice>
              <mc:Fallback>
                <p:oleObj name="Equation" r:id="rId3" imgW="73656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65625"/>
                        <a:ext cx="1727200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27088" y="698500"/>
          <a:ext cx="11525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622030" imgH="418918" progId="Equation.3">
                  <p:embed/>
                </p:oleObj>
              </mc:Choice>
              <mc:Fallback>
                <p:oleObj name="Equation" r:id="rId5" imgW="622030" imgH="41891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8500"/>
                        <a:ext cx="11525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55650" y="1652588"/>
          <a:ext cx="26638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435100" imgH="457200" progId="Equation.3">
                  <p:embed/>
                </p:oleObj>
              </mc:Choice>
              <mc:Fallback>
                <p:oleObj name="Equation" r:id="rId7" imgW="14351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52588"/>
                        <a:ext cx="26638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755650" y="2714625"/>
          <a:ext cx="2016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1079032" imgH="444307" progId="Equation.3">
                  <p:embed/>
                </p:oleObj>
              </mc:Choice>
              <mc:Fallback>
                <p:oleObj name="Equation" r:id="rId9" imgW="1079032" imgH="44430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14625"/>
                        <a:ext cx="20161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827088" y="3862388"/>
          <a:ext cx="19446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1" imgW="1016000" imgH="228600" progId="Equation.3">
                  <p:embed/>
                </p:oleObj>
              </mc:Choice>
              <mc:Fallback>
                <p:oleObj name="Equation" r:id="rId11" imgW="1016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2388"/>
                        <a:ext cx="194468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27088" y="4587875"/>
          <a:ext cx="25923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1624895" imgH="444307" progId="Equation.3">
                  <p:embed/>
                </p:oleObj>
              </mc:Choice>
              <mc:Fallback>
                <p:oleObj name="Equation" r:id="rId13" imgW="1624895" imgH="444307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7875"/>
                        <a:ext cx="2592387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6259513" y="620713"/>
          <a:ext cx="4175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5" imgW="203040" imgH="393480" progId="Equation.3">
                  <p:embed/>
                </p:oleObj>
              </mc:Choice>
              <mc:Fallback>
                <p:oleObj name="Equation" r:id="rId15" imgW="20304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620713"/>
                        <a:ext cx="4175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719763" y="765175"/>
            <a:ext cx="579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</a:t>
            </a:r>
            <a:endParaRPr lang="hr-HR">
              <a:sym typeface="Symbol" pitchFamily="18" charset="2"/>
            </a:endParaRP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6227763" y="1341438"/>
          <a:ext cx="4175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7" imgW="203040" imgH="393480" progId="Equation.3">
                  <p:embed/>
                </p:oleObj>
              </mc:Choice>
              <mc:Fallback>
                <p:oleObj name="Equation" r:id="rId17" imgW="2030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341438"/>
                        <a:ext cx="4175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651500" y="14843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</a:t>
            </a:r>
            <a:endParaRPr lang="hr-HR">
              <a:sym typeface="Symbol" pitchFamily="18" charset="2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651500" y="2133600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p</a:t>
            </a:r>
            <a:endParaRPr lang="hr-HR">
              <a:sym typeface="Symbol" pitchFamily="18" charset="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651500" y="2708275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s</a:t>
            </a:r>
            <a:endParaRPr lang="hr-HR">
              <a:sym typeface="Symbol" pitchFamily="18" charset="2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3034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6227763" y="3429000"/>
          <a:ext cx="7921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9" imgW="431613" imgH="418918" progId="Equation.3">
                  <p:embed/>
                </p:oleObj>
              </mc:Choice>
              <mc:Fallback>
                <p:oleObj name="Equation" r:id="rId19" imgW="431613" imgH="4189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429000"/>
                        <a:ext cx="79216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651500" y="357346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</a:t>
            </a:r>
            <a:endParaRPr lang="hr-HR">
              <a:sym typeface="Symbol" pitchFamily="18" charset="2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5364163" y="5300663"/>
            <a:ext cx="2930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Opći zakon gravitacije</a:t>
            </a:r>
            <a:r>
              <a:rPr lang="hr-H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  <p:bldP spid="18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Opći zakon gravitacije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r>
              <a:rPr lang="hr-HR" dirty="0"/>
              <a:t>Sila kojom se međusobno privlače dva tijela razmjerna je umnošku njihovih masa, a obrnuto razmjerna kvadratu njihove udaljenosti.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14744" y="4572008"/>
          <a:ext cx="1727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736560" imgH="380880" progId="Equation.3">
                  <p:embed/>
                </p:oleObj>
              </mc:Choice>
              <mc:Fallback>
                <p:oleObj name="Equation" r:id="rId3" imgW="73656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572008"/>
                        <a:ext cx="1727200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Težina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Težina je posljedica gravitacijskog djelovanja između Zemlje i nekog tijela.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9750" y="615950"/>
            <a:ext cx="78434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Izračunajmo masu </a:t>
            </a:r>
            <a:r>
              <a:rPr lang="hr-HR" sz="2400" i="1" dirty="0"/>
              <a:t>(M) </a:t>
            </a:r>
            <a:r>
              <a:rPr lang="hr-HR" sz="2400" dirty="0"/>
              <a:t>i srednju gustoću </a:t>
            </a:r>
            <a:r>
              <a:rPr lang="hr-HR" sz="2400" i="1" dirty="0"/>
              <a:t>(</a:t>
            </a:r>
            <a:r>
              <a:rPr lang="hr-HR" sz="2400" i="1" dirty="0">
                <a:sym typeface="Symbol" pitchFamily="18" charset="2"/>
              </a:rPr>
              <a:t></a:t>
            </a:r>
            <a:r>
              <a:rPr lang="hr-HR" sz="2400" i="1" dirty="0"/>
              <a:t>)</a:t>
            </a:r>
            <a:r>
              <a:rPr lang="hr-HR" sz="2400" dirty="0"/>
              <a:t> Zemlje</a:t>
            </a:r>
          </a:p>
          <a:p>
            <a:r>
              <a:rPr lang="hr-HR" sz="2400" dirty="0"/>
              <a:t>iz njezina polumjera </a:t>
            </a:r>
            <a:r>
              <a:rPr lang="hr-HR" sz="2400" i="1" dirty="0">
                <a:latin typeface="Times New Roman" pitchFamily="18" charset="0"/>
              </a:rPr>
              <a:t>(R = </a:t>
            </a:r>
            <a:r>
              <a:rPr lang="hr-HR" sz="2400" dirty="0">
                <a:latin typeface="Times New Roman" pitchFamily="18" charset="0"/>
              </a:rPr>
              <a:t>6,4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hr-HR" sz="240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hr-HR" sz="2400" i="1" dirty="0">
                <a:latin typeface="Times New Roman" pitchFamily="18" charset="0"/>
              </a:rPr>
              <a:t>) </a:t>
            </a:r>
            <a:r>
              <a:rPr lang="hr-HR" sz="2400" dirty="0"/>
              <a:t>i akceleracije slobodnog </a:t>
            </a:r>
          </a:p>
          <a:p>
            <a:r>
              <a:rPr lang="hr-HR" sz="2400" dirty="0"/>
              <a:t>pada na njezinoj površini </a:t>
            </a:r>
            <a:r>
              <a:rPr lang="hr-HR" sz="2400" i="1" dirty="0"/>
              <a:t>(</a:t>
            </a:r>
            <a:r>
              <a:rPr lang="hr-HR" sz="2400" i="1" dirty="0">
                <a:latin typeface="Times New Roman" pitchFamily="18" charset="0"/>
              </a:rPr>
              <a:t>g </a:t>
            </a:r>
            <a:r>
              <a:rPr lang="hr-HR" sz="2400" i="1" dirty="0"/>
              <a:t>= </a:t>
            </a:r>
            <a:r>
              <a:rPr lang="hr-HR" sz="2400" dirty="0">
                <a:latin typeface="Times New Roman" pitchFamily="18" charset="0"/>
              </a:rPr>
              <a:t>9,81 m s</a:t>
            </a:r>
            <a:r>
              <a:rPr lang="hr-HR" sz="2400" baseline="30000" dirty="0">
                <a:latin typeface="Times New Roman" pitchFamily="18" charset="0"/>
              </a:rPr>
              <a:t>-2</a:t>
            </a:r>
            <a:r>
              <a:rPr lang="hr-HR" sz="2400" i="1" dirty="0"/>
              <a:t>).</a:t>
            </a:r>
            <a:r>
              <a:rPr lang="hr-HR" sz="2400" dirty="0">
                <a:latin typeface="Times New Roman" pitchFamily="18" charset="0"/>
              </a:rPr>
              <a:t> </a:t>
            </a:r>
            <a:r>
              <a:rPr lang="hr-HR" dirty="0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8313" y="199390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hr-H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9750" y="2636838"/>
            <a:ext cx="1947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 = </a:t>
            </a:r>
            <a:r>
              <a:rPr lang="hr-HR" sz="2400">
                <a:latin typeface="Times New Roman" pitchFamily="18" charset="0"/>
              </a:rPr>
              <a:t>6,4</a:t>
            </a:r>
            <a:r>
              <a:rPr lang="en-US" sz="2400">
                <a:latin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</a:rPr>
              <a:t>6</a:t>
            </a:r>
            <a:r>
              <a:rPr lang="hr-HR" sz="2400">
                <a:latin typeface="Times New Roman" pitchFamily="18" charset="0"/>
              </a:rPr>
              <a:t> m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9750" y="3068638"/>
            <a:ext cx="190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 = </a:t>
            </a:r>
            <a:r>
              <a:rPr lang="hr-HR" sz="2400">
                <a:latin typeface="Times New Roman" pitchFamily="18" charset="0"/>
              </a:rPr>
              <a:t>9,81 m s</a:t>
            </a:r>
            <a:r>
              <a:rPr lang="hr-HR" sz="2400" baseline="30000">
                <a:latin typeface="Times New Roman" pitchFamily="18" charset="0"/>
              </a:rPr>
              <a:t>-2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39750" y="36449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68313" y="3716338"/>
            <a:ext cx="94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 = ?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68313" y="494188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mg,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692275" y="4797425"/>
          <a:ext cx="1584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736560" imgH="380880" progId="Equation.3">
                  <p:embed/>
                </p:oleObj>
              </mc:Choice>
              <mc:Fallback>
                <p:oleObj name="Equation" r:id="rId3" imgW="73656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15843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684213" y="5661025"/>
          <a:ext cx="15986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749160" imgH="380880" progId="Equation.3">
                  <p:embed/>
                </p:oleObj>
              </mc:Choice>
              <mc:Fallback>
                <p:oleObj name="Equation" r:id="rId5" imgW="74916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15986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3419475" y="2565400"/>
          <a:ext cx="42481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2095200" imgH="431640" progId="Equation.3">
                  <p:embed/>
                </p:oleObj>
              </mc:Choice>
              <mc:Fallback>
                <p:oleObj name="Equation" r:id="rId7" imgW="2095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65400"/>
                        <a:ext cx="42481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067175" y="3573463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 = </a:t>
            </a:r>
            <a:r>
              <a:rPr lang="hr-HR" sz="2400">
                <a:latin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kg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859338" y="4305300"/>
          <a:ext cx="10096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9" imgW="444240" imgH="368280" progId="Equation.3">
                  <p:embed/>
                </p:oleObj>
              </mc:Choice>
              <mc:Fallback>
                <p:oleObj name="Equation" r:id="rId9" imgW="44424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05300"/>
                        <a:ext cx="10096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6300788" y="4292600"/>
          <a:ext cx="13668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1" imgW="622080" imgH="368280" progId="Equation.3">
                  <p:embed/>
                </p:oleObj>
              </mc:Choice>
              <mc:Fallback>
                <p:oleObj name="Equation" r:id="rId11" imgW="62208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92600"/>
                        <a:ext cx="13668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940425" y="443706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4643438" y="5157788"/>
          <a:ext cx="36004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3" imgW="1803240" imgH="431640" progId="Equation.3">
                  <p:embed/>
                </p:oleObj>
              </mc:Choice>
              <mc:Fallback>
                <p:oleObj name="Equation" r:id="rId13" imgW="180324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57788"/>
                        <a:ext cx="36004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4716463" y="6086475"/>
            <a:ext cx="218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5467 kg m</a:t>
            </a:r>
            <a:r>
              <a:rPr lang="hr-HR" sz="2400" baseline="30000">
                <a:latin typeface="Times New Roman" pitchFamily="18" charset="0"/>
              </a:rPr>
              <a:t>-3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68313" y="4143375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>
                <a:latin typeface="Times New Roman" pitchFamily="18" charset="0"/>
              </a:rPr>
              <a:t> = ?</a:t>
            </a:r>
            <a:endParaRPr lang="hr-H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2" grpId="0" animBg="1"/>
      <p:bldP spid="6153" grpId="0"/>
      <p:bldP spid="6154" grpId="0"/>
      <p:bldP spid="6160" grpId="0"/>
      <p:bldP spid="6168" grpId="0"/>
      <p:bldP spid="6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23554" name="Picture 2" descr="https://encrypted-tbn3.gstatic.com/images?q=tbn:ANd9GcSn4flSSH3S1f0MbUfQgDQilf2M5W9oepYdc-AnlQuOIjQfehBx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291" y="3284984"/>
            <a:ext cx="1839418" cy="2074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19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opći zakon gravitacije.</a:t>
            </a:r>
          </a:p>
          <a:p>
            <a:endParaRPr lang="hr-HR" dirty="0"/>
          </a:p>
          <a:p>
            <a:r>
              <a:rPr lang="hr-HR" dirty="0"/>
              <a:t>Definiraj težinu.</a:t>
            </a:r>
          </a:p>
          <a:p>
            <a:endParaRPr lang="hr-HR" dirty="0"/>
          </a:p>
          <a:p>
            <a:r>
              <a:rPr lang="hr-HR" dirty="0"/>
              <a:t>Opiši razliku između mase i težine tijela.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39750" y="620713"/>
            <a:ext cx="8135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Kolika je akceleracija slobodnog pada na asteroidu polumjera 5 km i gustoće 5500 kg m</a:t>
            </a:r>
            <a:r>
              <a:rPr lang="hr-HR" sz="2400" baseline="30000" dirty="0"/>
              <a:t>-3</a:t>
            </a:r>
            <a:r>
              <a:rPr lang="hr-HR" sz="2400" dirty="0"/>
              <a:t>?</a:t>
            </a:r>
            <a:endParaRPr lang="hr-HR" i="1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11188" y="1628775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hr-HR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9750" y="2276475"/>
            <a:ext cx="2667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 = </a:t>
            </a:r>
            <a:r>
              <a:rPr lang="hr-HR" sz="2400">
                <a:latin typeface="Times New Roman" pitchFamily="18" charset="0"/>
              </a:rPr>
              <a:t>5 km = 5</a:t>
            </a:r>
            <a:r>
              <a:rPr lang="en-US" sz="2400">
                <a:latin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</a:rPr>
              <a:t>3</a:t>
            </a:r>
            <a:r>
              <a:rPr lang="hr-HR" sz="2400">
                <a:latin typeface="Times New Roman" pitchFamily="18" charset="0"/>
              </a:rPr>
              <a:t> m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11188" y="2852738"/>
            <a:ext cx="218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5500 kg m</a:t>
            </a:r>
            <a:r>
              <a:rPr lang="hr-HR" sz="2400" baseline="30000">
                <a:latin typeface="Times New Roman" pitchFamily="18" charset="0"/>
              </a:rPr>
              <a:t>-3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68313" y="335756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211638" y="2781300"/>
          <a:ext cx="18272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774360" imgH="380880" progId="Equation.3">
                  <p:embed/>
                </p:oleObj>
              </mc:Choice>
              <mc:Fallback>
                <p:oleObj name="Equation" r:id="rId3" imgW="77436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81300"/>
                        <a:ext cx="18272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39750" y="3435350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hr-HR" sz="2400" i="1">
                <a:latin typeface="Times New Roman" pitchFamily="18" charset="0"/>
              </a:rPr>
              <a:t> = ?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995738" y="3716338"/>
          <a:ext cx="28082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1396800" imgH="545760" progId="Equation.3">
                  <p:embed/>
                </p:oleObj>
              </mc:Choice>
              <mc:Fallback>
                <p:oleObj name="Equation" r:id="rId5" imgW="1396800" imgH="545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16338"/>
                        <a:ext cx="280828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611188" y="4941888"/>
          <a:ext cx="8064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3517560" imgH="368280" progId="Equation.3">
                  <p:embed/>
                </p:oleObj>
              </mc:Choice>
              <mc:Fallback>
                <p:oleObj name="Equation" r:id="rId7" imgW="35175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80645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827088" y="5949950"/>
            <a:ext cx="2428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7,7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m 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hr-HR" sz="2400" i="1">
                <a:latin typeface="Times New Roman" pitchFamily="18" charset="0"/>
              </a:rPr>
              <a:t> </a:t>
            </a:r>
            <a:endParaRPr lang="hr-H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 animBg="1"/>
      <p:bldP spid="8203" grpId="0"/>
      <p:bldP spid="820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Opći zakon gravitacije</vt:lpstr>
      <vt:lpstr>PowerPoint Presentation</vt:lpstr>
      <vt:lpstr>PowerPoint Presentation</vt:lpstr>
      <vt:lpstr>Opći zakon gravitacije</vt:lpstr>
      <vt:lpstr>Težina</vt:lpstr>
      <vt:lpstr>PowerPoint Presentation</vt:lpstr>
      <vt:lpstr>Pitanja?</vt:lpstr>
      <vt:lpstr>Ponovimo...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Opći zakon gravitacije</dc:title>
  <dc:creator>Vlatko</dc:creator>
  <cp:lastModifiedBy>Vlatko Vujnovac</cp:lastModifiedBy>
  <cp:revision>12</cp:revision>
  <dcterms:created xsi:type="dcterms:W3CDTF">2015-03-13T09:28:06Z</dcterms:created>
  <dcterms:modified xsi:type="dcterms:W3CDTF">2022-01-09T09:47:59Z</dcterms:modified>
</cp:coreProperties>
</file>