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57" r:id="rId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5226-99B8-4787-8BB4-966C8B9A22B3}" type="datetimeFigureOut">
              <a:rPr lang="sr-Latn-CS" smtClean="0"/>
              <a:pPr/>
              <a:t>8.11.2021.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CFA-1B42-47A8-973F-AE9219FA51B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5226-99B8-4787-8BB4-966C8B9A22B3}" type="datetimeFigureOut">
              <a:rPr lang="sr-Latn-CS" smtClean="0"/>
              <a:pPr/>
              <a:t>8.11.2021.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CFA-1B42-47A8-973F-AE9219FA51B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5226-99B8-4787-8BB4-966C8B9A22B3}" type="datetimeFigureOut">
              <a:rPr lang="sr-Latn-CS" smtClean="0"/>
              <a:pPr/>
              <a:t>8.11.2021.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CFA-1B42-47A8-973F-AE9219FA51B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5226-99B8-4787-8BB4-966C8B9A22B3}" type="datetimeFigureOut">
              <a:rPr lang="sr-Latn-CS" smtClean="0"/>
              <a:pPr/>
              <a:t>8.11.2021.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CFA-1B42-47A8-973F-AE9219FA51B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5226-99B8-4787-8BB4-966C8B9A22B3}" type="datetimeFigureOut">
              <a:rPr lang="sr-Latn-CS" smtClean="0"/>
              <a:pPr/>
              <a:t>8.11.2021.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CFA-1B42-47A8-973F-AE9219FA51B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5226-99B8-4787-8BB4-966C8B9A22B3}" type="datetimeFigureOut">
              <a:rPr lang="sr-Latn-CS" smtClean="0"/>
              <a:pPr/>
              <a:t>8.11.2021.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CFA-1B42-47A8-973F-AE9219FA51B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5226-99B8-4787-8BB4-966C8B9A22B3}" type="datetimeFigureOut">
              <a:rPr lang="sr-Latn-CS" smtClean="0"/>
              <a:pPr/>
              <a:t>8.11.2021.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CFA-1B42-47A8-973F-AE9219FA51B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5226-99B8-4787-8BB4-966C8B9A22B3}" type="datetimeFigureOut">
              <a:rPr lang="sr-Latn-CS" smtClean="0"/>
              <a:pPr/>
              <a:t>8.11.2021.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CFA-1B42-47A8-973F-AE9219FA51B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5226-99B8-4787-8BB4-966C8B9A22B3}" type="datetimeFigureOut">
              <a:rPr lang="sr-Latn-CS" smtClean="0"/>
              <a:pPr/>
              <a:t>8.11.2021.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CFA-1B42-47A8-973F-AE9219FA51B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5226-99B8-4787-8BB4-966C8B9A22B3}" type="datetimeFigureOut">
              <a:rPr lang="sr-Latn-CS" smtClean="0"/>
              <a:pPr/>
              <a:t>8.11.2021.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CFA-1B42-47A8-973F-AE9219FA51B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5226-99B8-4787-8BB4-966C8B9A22B3}" type="datetimeFigureOut">
              <a:rPr lang="sr-Latn-CS" smtClean="0"/>
              <a:pPr/>
              <a:t>8.11.2021.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CFA-1B42-47A8-973F-AE9219FA51B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65226-99B8-4787-8BB4-966C8B9A22B3}" type="datetimeFigureOut">
              <a:rPr lang="sr-Latn-CS" smtClean="0"/>
              <a:pPr/>
              <a:t>8.11.2021.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7CFA-1B42-47A8-973F-AE9219FA51B4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Prvi </a:t>
            </a:r>
            <a:r>
              <a:rPr lang="hr-HR"/>
              <a:t>Newtonov zakon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192" y="5733256"/>
            <a:ext cx="2700334" cy="614370"/>
          </a:xfrm>
        </p:spPr>
        <p:txBody>
          <a:bodyPr>
            <a:normAutofit lnSpcReduction="10000"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/>
              <a:t>Prvi Newtonov zakon (zakon inercije)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900113" y="1700213"/>
            <a:ext cx="3142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dirty="0"/>
              <a:t>Drugi </a:t>
            </a:r>
            <a:r>
              <a:rPr lang="hr-HR" sz="2400" dirty="0" err="1"/>
              <a:t>Newtonov</a:t>
            </a:r>
            <a:r>
              <a:rPr lang="hr-HR" sz="2400" dirty="0"/>
              <a:t> zakon:</a:t>
            </a:r>
            <a:r>
              <a:rPr lang="hr-HR" dirty="0"/>
              <a:t> 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139952" y="1700213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F</a:t>
            </a:r>
            <a:r>
              <a:rPr lang="hr-HR" sz="2400" i="1" baseline="-25000" dirty="0">
                <a:latin typeface="Times New Roman" pitchFamily="18" charset="0"/>
              </a:rPr>
              <a:t>R </a:t>
            </a:r>
            <a:r>
              <a:rPr lang="hr-HR" sz="2400" i="1" dirty="0">
                <a:latin typeface="Times New Roman" pitchFamily="18" charset="0"/>
              </a:rPr>
              <a:t>= ma</a:t>
            </a:r>
            <a:r>
              <a:rPr lang="hr-HR" dirty="0"/>
              <a:t> 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900113" y="3510261"/>
            <a:ext cx="1042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F</a:t>
            </a:r>
            <a:r>
              <a:rPr lang="hr-HR" sz="2400" i="1" baseline="-25000" dirty="0">
                <a:latin typeface="Times New Roman" pitchFamily="18" charset="0"/>
              </a:rPr>
              <a:t>R </a:t>
            </a:r>
            <a:r>
              <a:rPr lang="hr-HR" sz="2400" i="1" dirty="0">
                <a:latin typeface="Times New Roman" pitchFamily="18" charset="0"/>
              </a:rPr>
              <a:t>= </a:t>
            </a:r>
            <a:r>
              <a:rPr lang="hr-HR" sz="2400" dirty="0">
                <a:latin typeface="Times New Roman" pitchFamily="18" charset="0"/>
              </a:rPr>
              <a:t>0</a:t>
            </a:r>
            <a:r>
              <a:rPr lang="hr-HR" dirty="0"/>
              <a:t> 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835746" y="3486312"/>
            <a:ext cx="1528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  <a:sym typeface="Symbol" pitchFamily="18" charset="2"/>
              </a:rPr>
              <a:t>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ma =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0</a:t>
            </a:r>
            <a:r>
              <a:rPr lang="hr-HR" sz="2400"/>
              <a:t> 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275608" y="3486312"/>
            <a:ext cx="1287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  <a:sym typeface="Symbol" pitchFamily="18" charset="2"/>
              </a:rPr>
              <a:t>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a =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0</a:t>
            </a:r>
            <a:r>
              <a:rPr lang="hr-HR"/>
              <a:t> 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4648473" y="3459699"/>
            <a:ext cx="24961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Þ"/>
            </a:pPr>
            <a:r>
              <a:rPr lang="hr-HR" sz="2400" dirty="0">
                <a:latin typeface="Times New Roman" pitchFamily="18" charset="0"/>
                <a:sym typeface="Symbol" pitchFamily="18" charset="2"/>
              </a:rPr>
              <a:t> 1</a:t>
            </a:r>
            <a:r>
              <a:rPr lang="hr-HR" sz="2400" i="1" dirty="0">
                <a:latin typeface="Times New Roman" pitchFamily="18" charset="0"/>
                <a:sym typeface="Symbol" pitchFamily="18" charset="2"/>
              </a:rPr>
              <a:t>. v =</a:t>
            </a:r>
            <a:r>
              <a:rPr lang="hr-HR" sz="2400" i="1" dirty="0">
                <a:latin typeface="Times New Roman" pitchFamily="18" charset="0"/>
              </a:rPr>
              <a:t> </a:t>
            </a:r>
            <a:r>
              <a:rPr lang="hr-HR" sz="2400" i="1" dirty="0" err="1">
                <a:latin typeface="Times New Roman" pitchFamily="18" charset="0"/>
              </a:rPr>
              <a:t>konst</a:t>
            </a:r>
            <a:r>
              <a:rPr lang="hr-HR" sz="2400" i="1" dirty="0">
                <a:latin typeface="Times New Roman" pitchFamily="18" charset="0"/>
              </a:rPr>
              <a:t>.</a:t>
            </a:r>
            <a:r>
              <a:rPr lang="hr-HR" sz="2400" i="1" dirty="0">
                <a:latin typeface="Times New Roman" pitchFamily="18" charset="0"/>
                <a:sym typeface="Symbol" pitchFamily="18" charset="2"/>
              </a:rPr>
              <a:t> 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0</a:t>
            </a:r>
          </a:p>
          <a:p>
            <a:pPr>
              <a:buFont typeface="Symbol" pitchFamily="18" charset="2"/>
              <a:buNone/>
            </a:pPr>
            <a:r>
              <a:rPr lang="hr-HR" dirty="0"/>
              <a:t>       </a:t>
            </a:r>
            <a:r>
              <a:rPr lang="hr-HR" sz="2400" dirty="0">
                <a:latin typeface="Times New Roman" pitchFamily="18" charset="0"/>
              </a:rPr>
              <a:t>2. </a:t>
            </a:r>
            <a:r>
              <a:rPr lang="hr-HR" sz="2400" i="1" dirty="0">
                <a:latin typeface="Times New Roman" pitchFamily="18" charset="0"/>
              </a:rPr>
              <a:t>v = </a:t>
            </a:r>
            <a:r>
              <a:rPr lang="hr-HR" sz="2400" dirty="0">
                <a:latin typeface="Times New Roman" pitchFamily="18" charset="0"/>
              </a:rPr>
              <a:t>0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900113" y="2657475"/>
            <a:ext cx="2964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dirty="0"/>
              <a:t>Prvi </a:t>
            </a:r>
            <a:r>
              <a:rPr lang="hr-HR" sz="2400" dirty="0" err="1"/>
              <a:t>Newtonov</a:t>
            </a:r>
            <a:r>
              <a:rPr lang="hr-HR" sz="2400" dirty="0"/>
              <a:t> zakon: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2055" grpId="0"/>
      <p:bldP spid="2056" grpId="0"/>
      <p:bldP spid="2058" grpId="0"/>
      <p:bldP spid="20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Prvi Newtonov zakon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Ako na tijelo ne djeluje sila, ili djeluje više sila pri čemu je njihova rezultantna sila jednaka nuli, tada tijelo koje je mirovalo ostaje u mirovanju, a tijelo koje se gibalo nastavlja se gibati jednoliko pravocrtno.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1619250" y="1773238"/>
            <a:ext cx="5545138" cy="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835150" y="1052513"/>
            <a:ext cx="2057400" cy="685800"/>
            <a:chOff x="703" y="1162"/>
            <a:chExt cx="1296" cy="432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919" y="1378"/>
              <a:ext cx="216" cy="21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H="1">
              <a:off x="703" y="1162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03" name="Line 7"/>
            <p:cNvSpPr>
              <a:spLocks noChangeShapeType="1"/>
            </p:cNvSpPr>
            <p:nvPr/>
          </p:nvSpPr>
          <p:spPr bwMode="auto">
            <a:xfrm>
              <a:off x="703" y="1162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 flipH="1">
              <a:off x="703" y="1234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775" y="1234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1927" y="1234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1135" y="1450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775" y="1450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1783" y="1450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703" y="1162"/>
              <a:ext cx="129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40" y="0"/>
                </a:cxn>
                <a:cxn ang="0">
                  <a:pos x="3240" y="180"/>
                </a:cxn>
                <a:cxn ang="0">
                  <a:pos x="3060" y="180"/>
                </a:cxn>
                <a:cxn ang="0">
                  <a:pos x="3060" y="720"/>
                </a:cxn>
                <a:cxn ang="0">
                  <a:pos x="2700" y="720"/>
                </a:cxn>
                <a:cxn ang="0">
                  <a:pos x="180" y="720"/>
                </a:cxn>
                <a:cxn ang="0">
                  <a:pos x="180" y="18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3240" h="720">
                  <a:moveTo>
                    <a:pt x="0" y="0"/>
                  </a:moveTo>
                  <a:lnTo>
                    <a:pt x="3240" y="0"/>
                  </a:lnTo>
                  <a:lnTo>
                    <a:pt x="3240" y="180"/>
                  </a:lnTo>
                  <a:lnTo>
                    <a:pt x="3060" y="180"/>
                  </a:lnTo>
                  <a:lnTo>
                    <a:pt x="3060" y="720"/>
                  </a:lnTo>
                  <a:lnTo>
                    <a:pt x="2700" y="720"/>
                  </a:lnTo>
                  <a:lnTo>
                    <a:pt x="180" y="720"/>
                  </a:lnTo>
                  <a:lnTo>
                    <a:pt x="180" y="180"/>
                  </a:lnTo>
                  <a:lnTo>
                    <a:pt x="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775" y="1234"/>
              <a:ext cx="1152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919" y="1378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1567" y="1378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991" y="1450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1639" y="1450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1207" y="1378"/>
              <a:ext cx="288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3924300" y="2781300"/>
            <a:ext cx="2057400" cy="685800"/>
            <a:chOff x="2061" y="1763"/>
            <a:chExt cx="1296" cy="432"/>
          </a:xfrm>
        </p:grpSpPr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2277" y="1979"/>
              <a:ext cx="216" cy="21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20" name="Line 24"/>
            <p:cNvSpPr>
              <a:spLocks noChangeShapeType="1"/>
            </p:cNvSpPr>
            <p:nvPr/>
          </p:nvSpPr>
          <p:spPr bwMode="auto">
            <a:xfrm flipH="1">
              <a:off x="2061" y="1763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21" name="Line 25"/>
            <p:cNvSpPr>
              <a:spLocks noChangeShapeType="1"/>
            </p:cNvSpPr>
            <p:nvPr/>
          </p:nvSpPr>
          <p:spPr bwMode="auto">
            <a:xfrm>
              <a:off x="2061" y="1763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22" name="Line 26"/>
            <p:cNvSpPr>
              <a:spLocks noChangeShapeType="1"/>
            </p:cNvSpPr>
            <p:nvPr/>
          </p:nvSpPr>
          <p:spPr bwMode="auto">
            <a:xfrm flipH="1">
              <a:off x="2061" y="1835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23" name="Line 27"/>
            <p:cNvSpPr>
              <a:spLocks noChangeShapeType="1"/>
            </p:cNvSpPr>
            <p:nvPr/>
          </p:nvSpPr>
          <p:spPr bwMode="auto">
            <a:xfrm>
              <a:off x="2133" y="1835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24" name="Line 28"/>
            <p:cNvSpPr>
              <a:spLocks noChangeShapeType="1"/>
            </p:cNvSpPr>
            <p:nvPr/>
          </p:nvSpPr>
          <p:spPr bwMode="auto">
            <a:xfrm>
              <a:off x="3285" y="1835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25" name="Line 29"/>
            <p:cNvSpPr>
              <a:spLocks noChangeShapeType="1"/>
            </p:cNvSpPr>
            <p:nvPr/>
          </p:nvSpPr>
          <p:spPr bwMode="auto">
            <a:xfrm>
              <a:off x="2493" y="2051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26" name="Line 30"/>
            <p:cNvSpPr>
              <a:spLocks noChangeShapeType="1"/>
            </p:cNvSpPr>
            <p:nvPr/>
          </p:nvSpPr>
          <p:spPr bwMode="auto">
            <a:xfrm>
              <a:off x="2133" y="2051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27" name="Line 31"/>
            <p:cNvSpPr>
              <a:spLocks noChangeShapeType="1"/>
            </p:cNvSpPr>
            <p:nvPr/>
          </p:nvSpPr>
          <p:spPr bwMode="auto">
            <a:xfrm>
              <a:off x="3141" y="2051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auto">
            <a:xfrm>
              <a:off x="2061" y="1763"/>
              <a:ext cx="129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40" y="0"/>
                </a:cxn>
                <a:cxn ang="0">
                  <a:pos x="3240" y="180"/>
                </a:cxn>
                <a:cxn ang="0">
                  <a:pos x="3060" y="180"/>
                </a:cxn>
                <a:cxn ang="0">
                  <a:pos x="3060" y="720"/>
                </a:cxn>
                <a:cxn ang="0">
                  <a:pos x="2700" y="720"/>
                </a:cxn>
                <a:cxn ang="0">
                  <a:pos x="180" y="720"/>
                </a:cxn>
                <a:cxn ang="0">
                  <a:pos x="180" y="18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3240" h="720">
                  <a:moveTo>
                    <a:pt x="0" y="0"/>
                  </a:moveTo>
                  <a:lnTo>
                    <a:pt x="3240" y="0"/>
                  </a:lnTo>
                  <a:lnTo>
                    <a:pt x="3240" y="180"/>
                  </a:lnTo>
                  <a:lnTo>
                    <a:pt x="3060" y="180"/>
                  </a:lnTo>
                  <a:lnTo>
                    <a:pt x="3060" y="720"/>
                  </a:lnTo>
                  <a:lnTo>
                    <a:pt x="2700" y="720"/>
                  </a:lnTo>
                  <a:lnTo>
                    <a:pt x="180" y="720"/>
                  </a:lnTo>
                  <a:lnTo>
                    <a:pt x="180" y="180"/>
                  </a:lnTo>
                  <a:lnTo>
                    <a:pt x="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29" name="Line 33"/>
            <p:cNvSpPr>
              <a:spLocks noChangeShapeType="1"/>
            </p:cNvSpPr>
            <p:nvPr/>
          </p:nvSpPr>
          <p:spPr bwMode="auto">
            <a:xfrm>
              <a:off x="2133" y="1835"/>
              <a:ext cx="1152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2277" y="1979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2925" y="1979"/>
              <a:ext cx="216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2349" y="2051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2997" y="2051"/>
              <a:ext cx="72" cy="7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2565" y="1979"/>
              <a:ext cx="288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 dirty="0"/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0" y="2636838"/>
            <a:ext cx="6729413" cy="863600"/>
            <a:chOff x="0" y="1661"/>
            <a:chExt cx="4239" cy="544"/>
          </a:xfrm>
        </p:grpSpPr>
        <p:sp>
          <p:nvSpPr>
            <p:cNvPr id="4118" name="Line 22"/>
            <p:cNvSpPr>
              <a:spLocks noChangeShapeType="1"/>
            </p:cNvSpPr>
            <p:nvPr/>
          </p:nvSpPr>
          <p:spPr bwMode="auto">
            <a:xfrm>
              <a:off x="0" y="2205"/>
              <a:ext cx="3785" cy="0"/>
            </a:xfrm>
            <a:prstGeom prst="line">
              <a:avLst/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136" name="Line 40"/>
            <p:cNvSpPr>
              <a:spLocks noChangeShapeType="1"/>
            </p:cNvSpPr>
            <p:nvPr/>
          </p:nvSpPr>
          <p:spPr bwMode="auto">
            <a:xfrm flipV="1">
              <a:off x="3784" y="1661"/>
              <a:ext cx="0" cy="544"/>
            </a:xfrm>
            <a:prstGeom prst="line">
              <a:avLst/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138" name="Line 42"/>
            <p:cNvSpPr>
              <a:spLocks noChangeShapeType="1"/>
            </p:cNvSpPr>
            <p:nvPr/>
          </p:nvSpPr>
          <p:spPr bwMode="auto">
            <a:xfrm>
              <a:off x="3784" y="1661"/>
              <a:ext cx="455" cy="0"/>
            </a:xfrm>
            <a:prstGeom prst="line">
              <a:avLst/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4139" name="Rectangle 43"/>
          <p:cNvSpPr>
            <a:spLocks noChangeArrowheads="1"/>
          </p:cNvSpPr>
          <p:nvPr/>
        </p:nvSpPr>
        <p:spPr bwMode="auto">
          <a:xfrm>
            <a:off x="612682" y="4508500"/>
            <a:ext cx="38600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dirty="0"/>
              <a:t>Tromost, ustrajnost ili inercija</a:t>
            </a:r>
          </a:p>
        </p:txBody>
      </p:sp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617538" y="5229225"/>
            <a:ext cx="862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dirty="0"/>
              <a:t>Masa</a:t>
            </a: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338388" y="404813"/>
            <a:ext cx="720725" cy="1295400"/>
            <a:chOff x="1020" y="754"/>
            <a:chExt cx="454" cy="816"/>
          </a:xfrm>
        </p:grpSpPr>
        <p:sp>
          <p:nvSpPr>
            <p:cNvPr id="4117" name="Rectangle 21"/>
            <p:cNvSpPr>
              <a:spLocks noChangeArrowheads="1"/>
            </p:cNvSpPr>
            <p:nvPr/>
          </p:nvSpPr>
          <p:spPr bwMode="auto">
            <a:xfrm>
              <a:off x="1247" y="754"/>
              <a:ext cx="227" cy="4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4151" name="Rectangle 55"/>
            <p:cNvSpPr>
              <a:spLocks noChangeArrowheads="1"/>
            </p:cNvSpPr>
            <p:nvPr/>
          </p:nvSpPr>
          <p:spPr bwMode="auto">
            <a:xfrm>
              <a:off x="1020" y="1162"/>
              <a:ext cx="227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4643438" y="2133600"/>
            <a:ext cx="720725" cy="1295400"/>
            <a:chOff x="4876" y="1344"/>
            <a:chExt cx="454" cy="816"/>
          </a:xfrm>
        </p:grpSpPr>
        <p:sp>
          <p:nvSpPr>
            <p:cNvPr id="4156" name="Rectangle 60"/>
            <p:cNvSpPr>
              <a:spLocks noChangeArrowheads="1"/>
            </p:cNvSpPr>
            <p:nvPr/>
          </p:nvSpPr>
          <p:spPr bwMode="auto">
            <a:xfrm>
              <a:off x="4876" y="1344"/>
              <a:ext cx="227" cy="4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4157" name="Rectangle 61"/>
            <p:cNvSpPr>
              <a:spLocks noChangeArrowheads="1"/>
            </p:cNvSpPr>
            <p:nvPr/>
          </p:nvSpPr>
          <p:spPr bwMode="auto">
            <a:xfrm>
              <a:off x="5103" y="1752"/>
              <a:ext cx="227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0" y="2636838"/>
            <a:ext cx="7740650" cy="1079500"/>
            <a:chOff x="0" y="1661"/>
            <a:chExt cx="4876" cy="680"/>
          </a:xfrm>
        </p:grpSpPr>
        <p:sp>
          <p:nvSpPr>
            <p:cNvPr id="4160" name="Rectangle 64"/>
            <p:cNvSpPr>
              <a:spLocks noChangeArrowheads="1"/>
            </p:cNvSpPr>
            <p:nvPr/>
          </p:nvSpPr>
          <p:spPr bwMode="auto">
            <a:xfrm>
              <a:off x="3787" y="1661"/>
              <a:ext cx="1089" cy="680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4161" name="Rectangle 65"/>
            <p:cNvSpPr>
              <a:spLocks noChangeArrowheads="1"/>
            </p:cNvSpPr>
            <p:nvPr/>
          </p:nvSpPr>
          <p:spPr bwMode="auto">
            <a:xfrm>
              <a:off x="0" y="2205"/>
              <a:ext cx="3787" cy="136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7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39" grpId="0"/>
      <p:bldP spid="41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2836" y="1298117"/>
            <a:ext cx="5038328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1026" name="Picture 2" descr="kako-postavljati-pitanja - Women in Adria">
            <a:extLst>
              <a:ext uri="{FF2B5EF4-FFF2-40B4-BE49-F238E27FC236}">
                <a16:creationId xmlns:a16="http://schemas.microsoft.com/office/drawing/2014/main" id="{1EF11B62-7B0A-4C0C-ADA2-44F7A83A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45024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Rješavanje zadataka...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Zbirka zadataka</a:t>
            </a:r>
          </a:p>
          <a:p>
            <a:r>
              <a:rPr lang="hr-HR" dirty="0"/>
              <a:t>Str: 20.</a:t>
            </a:r>
          </a:p>
          <a:p>
            <a:r>
              <a:rPr lang="hr-HR" dirty="0"/>
              <a:t>Zadaci: 1. - 7.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119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Times New Roman</vt:lpstr>
      <vt:lpstr>Office Theme</vt:lpstr>
      <vt:lpstr>Prvi Newtonov zakon</vt:lpstr>
      <vt:lpstr>Prvi Newtonov zakon (zakon inercije)</vt:lpstr>
      <vt:lpstr>Prvi Newtonov zakon</vt:lpstr>
      <vt:lpstr>PowerPoint Presentation</vt:lpstr>
      <vt:lpstr>Pitanja?</vt:lpstr>
      <vt:lpstr>Rješavanje zadataka...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Prvi Newtonov zakon</dc:title>
  <dc:creator>Vlatko</dc:creator>
  <cp:lastModifiedBy>Vlatko</cp:lastModifiedBy>
  <cp:revision>8</cp:revision>
  <dcterms:created xsi:type="dcterms:W3CDTF">2014-11-13T11:45:08Z</dcterms:created>
  <dcterms:modified xsi:type="dcterms:W3CDTF">2021-11-08T07:04:27Z</dcterms:modified>
</cp:coreProperties>
</file>