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6" r:id="rId7"/>
    <p:sldId id="263" r:id="rId8"/>
    <p:sldId id="267" r:id="rId9"/>
    <p:sldId id="268" r:id="rId10"/>
    <p:sldId id="264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D7F5-39B2-44D6-AC96-31330DFD4AFF}" type="datetimeFigureOut">
              <a:rPr lang="sr-Latn-CS" smtClean="0"/>
              <a:t>27.2.2022.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4AB4-4137-449B-BB4B-0CFF5EFACFB9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Ravnoteža krutog tijela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1A7F1-AB53-43A6-AD13-672ACFCF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4" y="5786454"/>
            <a:ext cx="2343144" cy="757246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Ponovimo…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Opiši kad je tijelo u ravnoteži.</a:t>
            </a:r>
          </a:p>
          <a:p>
            <a:r>
              <a:rPr lang="hr-HR" dirty="0"/>
              <a:t>Navedi vrste ravnoteža.</a:t>
            </a:r>
          </a:p>
          <a:p>
            <a:r>
              <a:rPr lang="hr-HR" dirty="0"/>
              <a:t>Definiraj statiku.</a:t>
            </a:r>
          </a:p>
          <a:p>
            <a:r>
              <a:rPr lang="hr-HR" dirty="0"/>
              <a:t>Opiši ravnotežu krutog tijela na koje djeluju dvije sile.</a:t>
            </a:r>
          </a:p>
          <a:p>
            <a:r>
              <a:rPr lang="hr-HR" dirty="0"/>
              <a:t>Opiši ravnotežu krutog tijela na koje djeluju konkurentne </a:t>
            </a:r>
            <a:r>
              <a:rPr lang="hr-HR" dirty="0" err="1"/>
              <a:t>komplanarne</a:t>
            </a:r>
            <a:r>
              <a:rPr lang="hr-HR" dirty="0"/>
              <a:t> sile.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541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Ravnoteža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Tijelo je u ravnoteži ako:</a:t>
            </a:r>
          </a:p>
          <a:p>
            <a:pPr lvl="1"/>
            <a:r>
              <a:rPr lang="hr-HR" dirty="0"/>
              <a:t>Miruje</a:t>
            </a:r>
          </a:p>
          <a:p>
            <a:pPr lvl="1"/>
            <a:r>
              <a:rPr lang="hr-HR" dirty="0"/>
              <a:t>Giba se jednoliko pravocrtno</a:t>
            </a:r>
          </a:p>
          <a:p>
            <a:pPr lvl="1"/>
            <a:r>
              <a:rPr lang="hr-HR" dirty="0"/>
              <a:t>Jednoliko rotira</a:t>
            </a:r>
          </a:p>
          <a:p>
            <a:pPr lvl="1"/>
            <a:r>
              <a:rPr lang="hr-HR" dirty="0"/>
              <a:t>Izvodi oba ova gibanja istodobno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Vrste ravnoteža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Statička ravnoteža – ravnoteža mirnog tijela</a:t>
            </a:r>
          </a:p>
          <a:p>
            <a:endParaRPr lang="hr-HR" dirty="0"/>
          </a:p>
          <a:p>
            <a:r>
              <a:rPr lang="hr-HR" dirty="0"/>
              <a:t>Dinamička ravnoteža – ravnoteža gibajućeg tijela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Statika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Dio mehanike koji proučava uvjete ravnoteže tijela  naziva se statika.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Ravnoteža krutog tijela na koje djeluju dvije sile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Tijelo je u ravnoteži ako sile djeluju duž istog pravca, imaju jednake iznose i suprotne smjerove.</a:t>
            </a:r>
          </a:p>
          <a:p>
            <a:r>
              <a:rPr lang="hr-HR" dirty="0"/>
              <a:t>Rezultanta tih sila jednaka je nuli.</a:t>
            </a:r>
          </a:p>
        </p:txBody>
      </p:sp>
    </p:spTree>
    <p:extLst>
      <p:ext uri="{BB962C8B-B14F-4D97-AF65-F5344CB8AC3E}">
        <p14:creationId xmlns:p14="http://schemas.microsoft.com/office/powerpoint/2010/main" val="28236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216882"/>
              </p:ext>
            </p:extLst>
          </p:nvPr>
        </p:nvGraphicFramePr>
        <p:xfrm>
          <a:off x="4595813" y="4454799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Jednadžba" r:id="rId3" imgW="164880" imgH="228600" progId="Equation.3">
                  <p:embed/>
                </p:oleObj>
              </mc:Choice>
              <mc:Fallback>
                <p:oleObj name="Jednadžba" r:id="rId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4454799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27425" y="3819799"/>
            <a:ext cx="2089150" cy="576263"/>
          </a:xfrm>
          <a:prstGeom prst="rect">
            <a:avLst/>
          </a:prstGeom>
          <a:gradFill rotWithShape="1">
            <a:gsLst>
              <a:gs pos="0">
                <a:srgbClr val="FF0000">
                  <a:alpha val="58000"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103688" y="3459437"/>
            <a:ext cx="936625" cy="3603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35488" y="3819799"/>
            <a:ext cx="0" cy="8651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35488" y="2956199"/>
            <a:ext cx="0" cy="865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graphicFrame>
        <p:nvGraphicFramePr>
          <p:cNvPr id="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000358"/>
              </p:ext>
            </p:extLst>
          </p:nvPr>
        </p:nvGraphicFramePr>
        <p:xfrm>
          <a:off x="4608513" y="2740299"/>
          <a:ext cx="409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740299"/>
                        <a:ext cx="409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" name="Naslov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/>
              <a:t>Ravnoteža krutog tijela na koje djeluju dvije sile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1936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Ravnoteža krutog tijela na koje djeluju konkurentne </a:t>
            </a:r>
            <a:r>
              <a:rPr lang="hr-HR" dirty="0" err="1"/>
              <a:t>komplanarne</a:t>
            </a:r>
            <a:r>
              <a:rPr lang="hr-HR" dirty="0"/>
              <a:t> sile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Komplanarne</a:t>
            </a:r>
            <a:r>
              <a:rPr lang="hr-HR" dirty="0"/>
              <a:t> – leže u isto ravnini</a:t>
            </a:r>
          </a:p>
          <a:p>
            <a:r>
              <a:rPr lang="hr-HR" dirty="0"/>
              <a:t>Konkurentne – sile kojima se hvatište nalazi u istoj točki ili im se pravci djelovanja sijeku u istoj točki</a:t>
            </a:r>
          </a:p>
          <a:p>
            <a:endParaRPr lang="hr-HR" dirty="0"/>
          </a:p>
          <a:p>
            <a:r>
              <a:rPr lang="hr-HR" dirty="0"/>
              <a:t>Tijelo je u ravnoteži ako je rezultanta svih sila jednaka nuli.</a:t>
            </a:r>
          </a:p>
        </p:txBody>
      </p:sp>
    </p:spTree>
    <p:extLst>
      <p:ext uri="{BB962C8B-B14F-4D97-AF65-F5344CB8AC3E}">
        <p14:creationId xmlns:p14="http://schemas.microsoft.com/office/powerpoint/2010/main" val="83679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435496" y="3417438"/>
            <a:ext cx="719137" cy="504825"/>
          </a:xfrm>
          <a:custGeom>
            <a:avLst/>
            <a:gdLst>
              <a:gd name="T0" fmla="*/ 166 w 307"/>
              <a:gd name="T1" fmla="*/ 8 h 253"/>
              <a:gd name="T2" fmla="*/ 272 w 307"/>
              <a:gd name="T3" fmla="*/ 79 h 253"/>
              <a:gd name="T4" fmla="*/ 281 w 307"/>
              <a:gd name="T5" fmla="*/ 230 h 253"/>
              <a:gd name="T6" fmla="*/ 122 w 307"/>
              <a:gd name="T7" fmla="*/ 212 h 253"/>
              <a:gd name="T8" fmla="*/ 78 w 307"/>
              <a:gd name="T9" fmla="*/ 168 h 253"/>
              <a:gd name="T10" fmla="*/ 78 w 307"/>
              <a:gd name="T11" fmla="*/ 35 h 253"/>
              <a:gd name="T12" fmla="*/ 86 w 307"/>
              <a:gd name="T13" fmla="*/ 8 h 253"/>
              <a:gd name="T14" fmla="*/ 166 w 307"/>
              <a:gd name="T15" fmla="*/ 8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253">
                <a:moveTo>
                  <a:pt x="166" y="8"/>
                </a:moveTo>
                <a:cubicBezTo>
                  <a:pt x="210" y="23"/>
                  <a:pt x="228" y="64"/>
                  <a:pt x="272" y="79"/>
                </a:cubicBezTo>
                <a:cubicBezTo>
                  <a:pt x="307" y="132"/>
                  <a:pt x="296" y="170"/>
                  <a:pt x="281" y="230"/>
                </a:cubicBezTo>
                <a:cubicBezTo>
                  <a:pt x="228" y="226"/>
                  <a:pt x="163" y="246"/>
                  <a:pt x="122" y="212"/>
                </a:cubicBezTo>
                <a:cubicBezTo>
                  <a:pt x="0" y="112"/>
                  <a:pt x="207" y="253"/>
                  <a:pt x="78" y="168"/>
                </a:cubicBezTo>
                <a:cubicBezTo>
                  <a:pt x="57" y="106"/>
                  <a:pt x="60" y="97"/>
                  <a:pt x="78" y="35"/>
                </a:cubicBezTo>
                <a:cubicBezTo>
                  <a:pt x="81" y="26"/>
                  <a:pt x="77" y="11"/>
                  <a:pt x="86" y="8"/>
                </a:cubicBezTo>
                <a:cubicBezTo>
                  <a:pt x="111" y="0"/>
                  <a:pt x="139" y="8"/>
                  <a:pt x="166" y="8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794271" y="3706363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794271" y="2771325"/>
            <a:ext cx="576262" cy="9350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03563"/>
              </p:ext>
            </p:extLst>
          </p:nvPr>
        </p:nvGraphicFramePr>
        <p:xfrm>
          <a:off x="1946796" y="3779388"/>
          <a:ext cx="350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177480" imgH="253800" progId="Equation.3">
                  <p:embed/>
                </p:oleObj>
              </mc:Choice>
              <mc:Fallback>
                <p:oleObj name="Equation" r:id="rId3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796" y="3779388"/>
                        <a:ext cx="3508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519602"/>
              </p:ext>
            </p:extLst>
          </p:nvPr>
        </p:nvGraphicFramePr>
        <p:xfrm>
          <a:off x="735533" y="2553838"/>
          <a:ext cx="3905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203040" imgH="253800" progId="Equation.3">
                  <p:embed/>
                </p:oleObj>
              </mc:Choice>
              <mc:Fallback>
                <p:oleObj name="Equation" r:id="rId5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533" y="2553838"/>
                        <a:ext cx="3905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3099321" y="2771325"/>
            <a:ext cx="2160587" cy="935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12649"/>
              </p:ext>
            </p:extLst>
          </p:nvPr>
        </p:nvGraphicFramePr>
        <p:xfrm>
          <a:off x="4180408" y="3779388"/>
          <a:ext cx="3508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7" imgW="177480" imgH="253800" progId="Equation.3">
                  <p:embed/>
                </p:oleObj>
              </mc:Choice>
              <mc:Fallback>
                <p:oleObj name="Equation" r:id="rId7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408" y="3779388"/>
                        <a:ext cx="3508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78084"/>
              </p:ext>
            </p:extLst>
          </p:nvPr>
        </p:nvGraphicFramePr>
        <p:xfrm>
          <a:off x="5188471" y="2842763"/>
          <a:ext cx="403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8" imgW="203040" imgH="253800" progId="Equation.3">
                  <p:embed/>
                </p:oleObj>
              </mc:Choice>
              <mc:Fallback>
                <p:oleObj name="Equation" r:id="rId8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8471" y="2842763"/>
                        <a:ext cx="403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177695"/>
              </p:ext>
            </p:extLst>
          </p:nvPr>
        </p:nvGraphicFramePr>
        <p:xfrm>
          <a:off x="3613671" y="2769738"/>
          <a:ext cx="4143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9" imgW="215640" imgH="253800" progId="Equation.3">
                  <p:embed/>
                </p:oleObj>
              </mc:Choice>
              <mc:Fallback>
                <p:oleObj name="Equation" r:id="rId9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671" y="2769738"/>
                        <a:ext cx="4143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716380"/>
              </p:ext>
            </p:extLst>
          </p:nvPr>
        </p:nvGraphicFramePr>
        <p:xfrm>
          <a:off x="7707833" y="3852413"/>
          <a:ext cx="349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1" imgW="177480" imgH="253800" progId="Equation.3">
                  <p:embed/>
                </p:oleObj>
              </mc:Choice>
              <mc:Fallback>
                <p:oleObj name="Equation" r:id="rId11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833" y="3852413"/>
                        <a:ext cx="349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605"/>
              </p:ext>
            </p:extLst>
          </p:nvPr>
        </p:nvGraphicFramePr>
        <p:xfrm>
          <a:off x="6494983" y="2625275"/>
          <a:ext cx="3921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2" imgW="203040" imgH="253800" progId="Equation.3">
                  <p:embed/>
                </p:oleObj>
              </mc:Choice>
              <mc:Fallback>
                <p:oleObj name="Equation" r:id="rId12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983" y="2625275"/>
                        <a:ext cx="3921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7131571" y="2842763"/>
            <a:ext cx="1584325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8139633" y="2842763"/>
            <a:ext cx="576263" cy="935037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6555308" y="2842763"/>
            <a:ext cx="2160588" cy="935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graphicFrame>
        <p:nvGraphicFramePr>
          <p:cNvPr id="1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81324"/>
              </p:ext>
            </p:extLst>
          </p:nvPr>
        </p:nvGraphicFramePr>
        <p:xfrm>
          <a:off x="7142683" y="2914200"/>
          <a:ext cx="412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3" imgW="215640" imgH="253800" progId="Equation.3">
                  <p:embed/>
                </p:oleObj>
              </mc:Choice>
              <mc:Fallback>
                <p:oleObj name="Equation" r:id="rId13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683" y="2914200"/>
                        <a:ext cx="4127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794271" y="3706363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V="1">
            <a:off x="794271" y="2771325"/>
            <a:ext cx="576262" cy="9350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V="1">
            <a:off x="794271" y="2769738"/>
            <a:ext cx="576262" cy="935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94271" y="3706363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2" name="Naslov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/>
              <a:t>Ravnoteža krutog tijela na koje djeluju konkurentne komplanarne sile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17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2.65896E-6 L 0.25209 2.65896E-6 " pathEditMode="relative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1.90751E-6 L 0.42535 1.90751E-6 " pathEditMode="relative" ptsTypes="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63003 0.0104 " pathEditMode="relative" ptsTypes="AA"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63003 0.0104 " pathEditMode="relative" ptsTypes="AA">
                                      <p:cBhvr>
                                        <p:cTn id="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13" grpId="0" animBg="1"/>
      <p:bldP spid="14" grpId="0" animBg="1"/>
      <p:bldP spid="15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8034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03B16-F72D-4F0D-A24D-E4F462412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3011605"/>
            <a:ext cx="2808312" cy="1872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188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Office Theme</vt:lpstr>
      <vt:lpstr>Jednadžba</vt:lpstr>
      <vt:lpstr>Equation</vt:lpstr>
      <vt:lpstr>Ravnoteža krutog tijela</vt:lpstr>
      <vt:lpstr>Ravnoteža </vt:lpstr>
      <vt:lpstr>Vrste ravnoteža</vt:lpstr>
      <vt:lpstr>Statika </vt:lpstr>
      <vt:lpstr>Ravnoteža krutog tijela na koje djeluju dvije sile</vt:lpstr>
      <vt:lpstr>PowerPoint Presentation</vt:lpstr>
      <vt:lpstr>Ravnoteža krutog tijela na koje djeluju konkurentne komplanarne sile</vt:lpstr>
      <vt:lpstr>PowerPoint Presentation</vt:lpstr>
      <vt:lpstr>Pitanja?</vt:lpstr>
      <vt:lpstr>Ponovimo…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STATIKA KRUTOG TIJELA</dc:title>
  <dc:creator>Vlatko</dc:creator>
  <cp:lastModifiedBy>Vlatko Vujnovac</cp:lastModifiedBy>
  <cp:revision>9</cp:revision>
  <dcterms:created xsi:type="dcterms:W3CDTF">2015-02-07T13:36:27Z</dcterms:created>
  <dcterms:modified xsi:type="dcterms:W3CDTF">2022-02-27T08:29:35Z</dcterms:modified>
</cp:coreProperties>
</file>