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9E83-CF05-495F-A603-47894555F98E}" type="datetimeFigureOut">
              <a:rPr lang="sr-Latn-CS" smtClean="0"/>
              <a:t>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6CEA-D16A-4762-AC35-917548F91D9E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Rotacija krutog tijela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5140" y="5715016"/>
            <a:ext cx="2057392" cy="61437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Gibanje krutog tijela </a:t>
            </a:r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55750" y="1603375"/>
            <a:ext cx="1287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Rotacija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474788" y="2827338"/>
            <a:ext cx="1512887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67" name="Arc 19"/>
          <p:cNvSpPr>
            <a:spLocks/>
          </p:cNvSpPr>
          <p:nvPr/>
        </p:nvSpPr>
        <p:spPr bwMode="auto">
          <a:xfrm>
            <a:off x="1462088" y="3802063"/>
            <a:ext cx="735012" cy="1169987"/>
          </a:xfrm>
          <a:custGeom>
            <a:avLst/>
            <a:gdLst>
              <a:gd name="G0" fmla="+- 13774 0 0"/>
              <a:gd name="G1" fmla="+- 0 0 0"/>
              <a:gd name="G2" fmla="+- 21600 0 0"/>
              <a:gd name="T0" fmla="*/ 10421 w 13774"/>
              <a:gd name="T1" fmla="*/ 21338 h 21338"/>
              <a:gd name="T2" fmla="*/ 0 w 13774"/>
              <a:gd name="T3" fmla="*/ 16639 h 21338"/>
              <a:gd name="T4" fmla="*/ 13774 w 13774"/>
              <a:gd name="T5" fmla="*/ 0 h 2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74" h="21338" fill="none" extrusionOk="0">
                <a:moveTo>
                  <a:pt x="10420" y="21338"/>
                </a:moveTo>
                <a:cubicBezTo>
                  <a:pt x="6588" y="20735"/>
                  <a:pt x="2988" y="19112"/>
                  <a:pt x="0" y="16638"/>
                </a:cubicBezTo>
              </a:path>
              <a:path w="13774" h="21338" stroke="0" extrusionOk="0">
                <a:moveTo>
                  <a:pt x="10420" y="21338"/>
                </a:moveTo>
                <a:cubicBezTo>
                  <a:pt x="6588" y="20735"/>
                  <a:pt x="2988" y="19112"/>
                  <a:pt x="0" y="16638"/>
                </a:cubicBezTo>
                <a:lnTo>
                  <a:pt x="1377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474788" y="2827338"/>
            <a:ext cx="1512887" cy="1873250"/>
            <a:chOff x="2064" y="2568"/>
            <a:chExt cx="953" cy="1180"/>
          </a:xfrm>
        </p:grpSpPr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2064" y="2568"/>
              <a:ext cx="953" cy="1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2064" y="3158"/>
              <a:ext cx="453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76" name="Arc 28"/>
          <p:cNvSpPr>
            <a:spLocks/>
          </p:cNvSpPr>
          <p:nvPr/>
        </p:nvSpPr>
        <p:spPr bwMode="auto">
          <a:xfrm>
            <a:off x="1633538" y="3835400"/>
            <a:ext cx="519112" cy="857250"/>
          </a:xfrm>
          <a:custGeom>
            <a:avLst/>
            <a:gdLst>
              <a:gd name="G0" fmla="+- 13512 0 0"/>
              <a:gd name="G1" fmla="+- 0 0 0"/>
              <a:gd name="G2" fmla="+- 21600 0 0"/>
              <a:gd name="T0" fmla="*/ 10897 w 13512"/>
              <a:gd name="T1" fmla="*/ 21441 h 21441"/>
              <a:gd name="T2" fmla="*/ 0 w 13512"/>
              <a:gd name="T3" fmla="*/ 16852 h 21441"/>
              <a:gd name="T4" fmla="*/ 13512 w 13512"/>
              <a:gd name="T5" fmla="*/ 0 h 2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12" h="21441" fill="none" extrusionOk="0">
                <a:moveTo>
                  <a:pt x="10896" y="21441"/>
                </a:moveTo>
                <a:cubicBezTo>
                  <a:pt x="6908" y="20954"/>
                  <a:pt x="3134" y="19365"/>
                  <a:pt x="0" y="16851"/>
                </a:cubicBezTo>
              </a:path>
              <a:path w="13512" h="21441" stroke="0" extrusionOk="0">
                <a:moveTo>
                  <a:pt x="10896" y="21441"/>
                </a:moveTo>
                <a:cubicBezTo>
                  <a:pt x="6908" y="20954"/>
                  <a:pt x="3134" y="19365"/>
                  <a:pt x="0" y="16851"/>
                </a:cubicBezTo>
                <a:lnTo>
                  <a:pt x="1351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H="1">
            <a:off x="1474788" y="3763963"/>
            <a:ext cx="71913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1042988" y="441325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1978025" y="484505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A’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1330325" y="4125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2051050" y="4341813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B’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2051050" y="32607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 rot="1305266">
            <a:off x="5364163" y="2971800"/>
            <a:ext cx="1512887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4716463" y="42687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6948488" y="44862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A’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5138738" y="398145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118" name="Line 70"/>
          <p:cNvSpPr>
            <a:spLocks noChangeShapeType="1"/>
          </p:cNvSpPr>
          <p:nvPr/>
        </p:nvSpPr>
        <p:spPr bwMode="auto">
          <a:xfrm rot="1305266" flipH="1">
            <a:off x="5148263" y="4267200"/>
            <a:ext cx="261937" cy="277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 rot="1305266">
            <a:off x="5364163" y="2971800"/>
            <a:ext cx="1512887" cy="18716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20" name="Line 72"/>
          <p:cNvSpPr>
            <a:spLocks noChangeShapeType="1"/>
          </p:cNvSpPr>
          <p:nvPr/>
        </p:nvSpPr>
        <p:spPr bwMode="auto">
          <a:xfrm>
            <a:off x="5437188" y="4340225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21" name="Line 73"/>
          <p:cNvSpPr>
            <a:spLocks noChangeShapeType="1"/>
          </p:cNvSpPr>
          <p:nvPr/>
        </p:nvSpPr>
        <p:spPr bwMode="auto">
          <a:xfrm>
            <a:off x="5148263" y="44846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 rot="1305266" flipH="1">
            <a:off x="7235825" y="4267200"/>
            <a:ext cx="288925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7597775" y="40528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B’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4987925" y="1628775"/>
            <a:ext cx="174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Translacija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5.9852E-6 L 0.2283 -5.9852E-6 " pathEditMode="relative" ptsTypes="AA">
                                      <p:cBhvr>
                                        <p:cTn id="66" dur="2000" fill="hold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7" grpId="0" animBg="1"/>
      <p:bldP spid="2067" grpId="0" animBg="1"/>
      <p:bldP spid="2076" grpId="0" animBg="1"/>
      <p:bldP spid="2078" grpId="0" animBg="1"/>
      <p:bldP spid="2080" grpId="0"/>
      <p:bldP spid="2081" grpId="0"/>
      <p:bldP spid="2082" grpId="0"/>
      <p:bldP spid="2083" grpId="0"/>
      <p:bldP spid="2102" grpId="0" animBg="1"/>
      <p:bldP spid="2111" grpId="0"/>
      <p:bldP spid="2112" grpId="0"/>
      <p:bldP spid="2113" grpId="0"/>
      <p:bldP spid="2118" grpId="0" animBg="1"/>
      <p:bldP spid="2119" grpId="0" animBg="1"/>
      <p:bldP spid="2119" grpId="1" animBg="1"/>
      <p:bldP spid="2120" grpId="0" animBg="1"/>
      <p:bldP spid="2121" grpId="0" animBg="1"/>
      <p:bldP spid="2123" grpId="0" animBg="1"/>
      <p:bldP spid="2124" grpId="0"/>
      <p:bldP spid="2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195513" y="1557338"/>
            <a:ext cx="1512887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95513" y="1557338"/>
            <a:ext cx="1512887" cy="1873250"/>
            <a:chOff x="2064" y="2568"/>
            <a:chExt cx="953" cy="1180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064" y="2568"/>
              <a:ext cx="953" cy="1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064" y="3158"/>
              <a:ext cx="453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2195513" y="2493963"/>
            <a:ext cx="71913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63713" y="314325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292725" y="3646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A’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771775" y="19907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5435600" y="20621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684213" y="404813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Rotacija i translacija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4162E-6 L 0.3191 -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6" grpId="0" animBg="1"/>
      <p:bldP spid="4107" grpId="0"/>
      <p:bldP spid="4108" grpId="0"/>
      <p:bldP spid="4111" grpId="0"/>
      <p:bldP spid="4112" grpId="0"/>
      <p:bldP spid="4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9750" y="473075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800"/>
              <a:t>Rotacija krutog tijela</a:t>
            </a:r>
            <a:r>
              <a:rPr lang="en-US"/>
              <a:t>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11188" y="220662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- </a:t>
            </a:r>
            <a:r>
              <a:rPr lang="hr-HR" sz="2400"/>
              <a:t>frekvencija</a:t>
            </a:r>
            <a:endParaRPr 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11188" y="1412875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sym typeface="Symbol" pitchFamily="18" charset="2"/>
              </a:rPr>
              <a:t></a:t>
            </a:r>
            <a:r>
              <a:rPr lang="en-GB" sz="2400" i="1"/>
              <a:t> </a:t>
            </a:r>
            <a:r>
              <a:rPr lang="en-GB" sz="2400" i="1">
                <a:latin typeface="Times New Roman" pitchFamily="18" charset="0"/>
              </a:rPr>
              <a:t>= 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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2400" i="1">
                <a:latin typeface="Times New Roman" pitchFamily="18" charset="0"/>
              </a:rPr>
              <a:t>f</a:t>
            </a:r>
            <a:r>
              <a:rPr lang="hr-HR" sz="2400" i="1">
                <a:latin typeface="Times New Roman" pitchFamily="18" charset="0"/>
              </a:rPr>
              <a:t>  ,</a:t>
            </a:r>
            <a:r>
              <a:rPr lang="en-US" sz="2400">
                <a:sym typeface="Symbol" pitchFamily="18" charset="2"/>
              </a:rPr>
              <a:t>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348038" y="1412875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v = 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GB" sz="2400" i="1">
                <a:latin typeface="Times New Roman" pitchFamily="18" charset="0"/>
              </a:rPr>
              <a:t> r</a:t>
            </a:r>
            <a:r>
              <a:rPr lang="en-US">
                <a:sym typeface="Symbol" pitchFamily="18" charset="2"/>
              </a:rPr>
              <a:t> 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908175" y="1412875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a</a:t>
            </a:r>
            <a:r>
              <a:rPr lang="en-GB" sz="2400" i="1" baseline="-25000">
                <a:latin typeface="Times New Roman" pitchFamily="18" charset="0"/>
              </a:rPr>
              <a:t>cp</a:t>
            </a:r>
            <a:r>
              <a:rPr lang="en-GB" sz="2400" i="1">
                <a:latin typeface="Times New Roman" pitchFamily="18" charset="0"/>
              </a:rPr>
              <a:t> = 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GB" sz="2400" i="1" baseline="30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 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11188" y="2708275"/>
            <a:ext cx="572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r>
              <a:rPr lang="hr-HR" sz="2400" i="1">
                <a:latin typeface="Times New Roman" pitchFamily="18" charset="0"/>
              </a:rPr>
              <a:t> – </a:t>
            </a:r>
            <a:r>
              <a:rPr lang="hr-HR" sz="2400"/>
              <a:t>centripetalna (radijalna) akceleracija</a:t>
            </a:r>
            <a:endParaRPr lang="en-US" sz="24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39750" y="3206750"/>
            <a:ext cx="230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>
                <a:latin typeface="Times New Roman" pitchFamily="18" charset="0"/>
              </a:rPr>
              <a:t> - </a:t>
            </a:r>
            <a:r>
              <a:rPr lang="hr-HR" sz="2400"/>
              <a:t>kutna brzina</a:t>
            </a:r>
            <a:endParaRPr lang="en-US" sz="240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11188" y="3716338"/>
            <a:ext cx="310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 – </a:t>
            </a:r>
            <a:r>
              <a:rPr lang="hr-HR" sz="2400"/>
              <a:t>polumjer kruženja </a:t>
            </a:r>
            <a:endParaRPr lang="en-US" sz="2400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611188" y="4221163"/>
            <a:ext cx="2643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 – </a:t>
            </a:r>
            <a:r>
              <a:rPr lang="hr-HR" sz="2400"/>
              <a:t>obodna brzina </a:t>
            </a:r>
            <a:endParaRPr lang="en-US" sz="2400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30" grpId="0"/>
      <p:bldP spid="5131" grpId="0"/>
      <p:bldP spid="5133" grpId="0"/>
      <p:bldP spid="5134" grpId="0"/>
      <p:bldP spid="5135" grpId="0"/>
      <p:bldP spid="5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5288" y="2133600"/>
            <a:ext cx="639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Obodna (tangencijalna, linearna) akceleracija</a:t>
            </a:r>
            <a:r>
              <a:rPr lang="en-GB" sz="2400"/>
              <a:t>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55650" y="476250"/>
            <a:ext cx="274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Kutna akceleracija</a:t>
            </a:r>
            <a:r>
              <a:rPr lang="en-GB"/>
              <a:t> 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827088" y="1096963"/>
          <a:ext cx="936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520474" imgH="393529" progId="Equation.3">
                  <p:embed/>
                </p:oleObj>
              </mc:Choice>
              <mc:Fallback>
                <p:oleObj name="Equation" r:id="rId3" imgW="520474" imgH="39352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96963"/>
                        <a:ext cx="9366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835150" y="124142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[</a:t>
            </a:r>
            <a:r>
              <a:rPr lang="hr-HR" sz="2400">
                <a:latin typeface="Times New Roman" pitchFamily="18" charset="0"/>
              </a:rPr>
              <a:t>rad s</a:t>
            </a:r>
            <a:r>
              <a:rPr lang="hr-HR" sz="2400" baseline="30000">
                <a:latin typeface="Times New Roman" pitchFamily="18" charset="0"/>
              </a:rPr>
              <a:t>-2</a:t>
            </a:r>
            <a:r>
              <a:rPr lang="hr-HR" sz="2400">
                <a:latin typeface="Times New Roman" pitchFamily="18" charset="0"/>
              </a:rPr>
              <a:t>]</a:t>
            </a:r>
            <a:r>
              <a:rPr lang="en-GB" sz="2400"/>
              <a:t>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929190" y="3071810"/>
            <a:ext cx="1226618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 </a:t>
            </a:r>
            <a:r>
              <a:rPr lang="en-GB" sz="2400" i="1" dirty="0">
                <a:latin typeface="Times New Roman" pitchFamily="18" charset="0"/>
              </a:rPr>
              <a:t>a</a:t>
            </a:r>
            <a:r>
              <a:rPr lang="en-GB" sz="2400" i="1" baseline="-25000" dirty="0">
                <a:latin typeface="Times New Roman" pitchFamily="18" charset="0"/>
              </a:rPr>
              <a:t>t</a:t>
            </a:r>
            <a:r>
              <a:rPr lang="en-GB" sz="2400" i="1" dirty="0">
                <a:latin typeface="Times New Roman" pitchFamily="18" charset="0"/>
              </a:rPr>
              <a:t> = r</a:t>
            </a:r>
            <a:r>
              <a:rPr lang="en-GB" sz="2400" i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GB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1692275" y="4437063"/>
            <a:ext cx="1296988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2484438" y="5157788"/>
            <a:ext cx="504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V="1">
            <a:off x="2989263" y="4365625"/>
            <a:ext cx="0" cy="7921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>
            <a:off x="2484438" y="43656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2484438" y="43656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 flipV="1">
            <a:off x="2484438" y="4365625"/>
            <a:ext cx="504825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4" name="Arc 20"/>
          <p:cNvSpPr>
            <a:spLocks/>
          </p:cNvSpPr>
          <p:nvPr/>
        </p:nvSpPr>
        <p:spPr bwMode="auto">
          <a:xfrm>
            <a:off x="1908175" y="5151438"/>
            <a:ext cx="431800" cy="587375"/>
          </a:xfrm>
          <a:custGeom>
            <a:avLst/>
            <a:gdLst>
              <a:gd name="G0" fmla="+- 0 0 0"/>
              <a:gd name="G1" fmla="+- 14661 0 0"/>
              <a:gd name="G2" fmla="+- 21600 0 0"/>
              <a:gd name="T0" fmla="*/ 15862 w 16181"/>
              <a:gd name="T1" fmla="*/ 0 h 14661"/>
              <a:gd name="T2" fmla="*/ 16181 w 16181"/>
              <a:gd name="T3" fmla="*/ 352 h 14661"/>
              <a:gd name="T4" fmla="*/ 0 w 16181"/>
              <a:gd name="T5" fmla="*/ 14661 h 14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81" h="14661" fill="none" extrusionOk="0">
                <a:moveTo>
                  <a:pt x="15862" y="-1"/>
                </a:moveTo>
                <a:cubicBezTo>
                  <a:pt x="15969" y="116"/>
                  <a:pt x="16075" y="233"/>
                  <a:pt x="16180" y="352"/>
                </a:cubicBezTo>
              </a:path>
              <a:path w="16181" h="14661" stroke="0" extrusionOk="0">
                <a:moveTo>
                  <a:pt x="15862" y="-1"/>
                </a:moveTo>
                <a:cubicBezTo>
                  <a:pt x="15969" y="116"/>
                  <a:pt x="16075" y="233"/>
                  <a:pt x="16180" y="352"/>
                </a:cubicBezTo>
                <a:lnTo>
                  <a:pt x="0" y="1466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2987675" y="443706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a</a:t>
            </a:r>
            <a:r>
              <a:rPr lang="en-GB" sz="2400" i="1" baseline="-25000">
                <a:latin typeface="Times New Roman" pitchFamily="18" charset="0"/>
              </a:rPr>
              <a:t>t</a:t>
            </a:r>
            <a:r>
              <a:rPr lang="en-GB" sz="2400" i="1">
                <a:latin typeface="Times New Roman" pitchFamily="18" charset="0"/>
              </a:rPr>
              <a:t> 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2484438" y="5013325"/>
            <a:ext cx="49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r>
              <a:rPr lang="en-GB" sz="2400" i="1">
                <a:latin typeface="Times New Roman" pitchFamily="18" charset="0"/>
              </a:rPr>
              <a:t> 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2124075" y="40052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a </a:t>
            </a:r>
            <a:endParaRPr lang="en-GB" sz="2400">
              <a:latin typeface="Times New Roman" pitchFamily="18" charset="0"/>
            </a:endParaRP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3995738" y="4437063"/>
          <a:ext cx="19446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863225" imgH="291973" progId="Equation.3">
                  <p:embed/>
                </p:oleObj>
              </mc:Choice>
              <mc:Fallback>
                <p:oleObj name="Equation" r:id="rId5" imgW="863225" imgH="29197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437063"/>
                        <a:ext cx="1944687" cy="663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924300" y="5300663"/>
            <a:ext cx="507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– </a:t>
            </a:r>
            <a:r>
              <a:rPr lang="hr-HR" sz="2400"/>
              <a:t>ukupna akceleracija pri kruženju</a:t>
            </a:r>
            <a:r>
              <a:rPr lang="en-GB" sz="2400" i="1">
                <a:latin typeface="Times New Roman" pitchFamily="18" charset="0"/>
              </a:rPr>
              <a:t> </a:t>
            </a:r>
            <a:endParaRPr lang="en-GB" sz="2400">
              <a:latin typeface="Times New Roman" pitchFamily="18" charset="0"/>
            </a:endParaRPr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84213" y="2924175"/>
          <a:ext cx="1079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507960" imgH="393480" progId="Equation.3">
                  <p:embed/>
                </p:oleObj>
              </mc:Choice>
              <mc:Fallback>
                <p:oleObj name="Equation" r:id="rId7" imgW="5079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10795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1765300" y="2957513"/>
          <a:ext cx="11509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596880" imgH="393480" progId="Equation.3">
                  <p:embed/>
                </p:oleObj>
              </mc:Choice>
              <mc:Fallback>
                <p:oleObj name="Equation" r:id="rId9" imgW="5968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957513"/>
                        <a:ext cx="11509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2914650" y="2951163"/>
          <a:ext cx="936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482400" imgH="393480" progId="Equation.3">
                  <p:embed/>
                </p:oleObj>
              </mc:Choice>
              <mc:Fallback>
                <p:oleObj name="Equation" r:id="rId11" imgW="4824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951163"/>
                        <a:ext cx="9366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1" grpId="0"/>
      <p:bldP spid="6154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4" grpId="0" animBg="1"/>
      <p:bldP spid="6165" grpId="0"/>
      <p:bldP spid="6166" grpId="0"/>
      <p:bldP spid="6167" grpId="0"/>
      <p:bldP spid="6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9750" y="474663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800"/>
              <a:t>Jednoliko ubrzano i jednoliko usporeno kruženje</a:t>
            </a:r>
            <a:r>
              <a:rPr lang="en-US"/>
              <a:t>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84213" y="1268413"/>
            <a:ext cx="599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sym typeface="Symbol" pitchFamily="18" charset="2"/>
              </a:rPr>
              <a:t></a:t>
            </a:r>
            <a:r>
              <a:rPr lang="en-GB" sz="2400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 = konst. </a:t>
            </a:r>
            <a:r>
              <a:rPr lang="en-GB" sz="2400" i="1">
                <a:latin typeface="Times New Roman" pitchFamily="18" charset="0"/>
              </a:rPr>
              <a:t>&gt; </a:t>
            </a:r>
            <a:r>
              <a:rPr lang="en-GB" sz="2400">
                <a:latin typeface="Times New Roman" pitchFamily="18" charset="0"/>
              </a:rPr>
              <a:t>0</a:t>
            </a:r>
            <a:r>
              <a:rPr lang="hr-HR"/>
              <a:t> </a:t>
            </a:r>
            <a:r>
              <a:rPr lang="hr-HR" sz="2400"/>
              <a:t>– jednoliko ubrzano kruženje</a:t>
            </a:r>
            <a:endParaRPr lang="en-GB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84213" y="1773238"/>
            <a:ext cx="614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sym typeface="Symbol" pitchFamily="18" charset="2"/>
              </a:rPr>
              <a:t></a:t>
            </a:r>
            <a:r>
              <a:rPr lang="en-GB" sz="2400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 = konst. </a:t>
            </a:r>
            <a:r>
              <a:rPr lang="hr-HR" sz="2400" i="1"/>
              <a:t>&lt;</a:t>
            </a:r>
            <a:r>
              <a:rPr lang="hr-HR" sz="2400"/>
              <a:t> </a:t>
            </a:r>
            <a:r>
              <a:rPr lang="en-GB" sz="2400">
                <a:latin typeface="Times New Roman" pitchFamily="18" charset="0"/>
              </a:rPr>
              <a:t>0</a:t>
            </a:r>
            <a:r>
              <a:rPr lang="hr-HR"/>
              <a:t> </a:t>
            </a:r>
            <a:r>
              <a:rPr lang="hr-HR" sz="2400"/>
              <a:t>– jednoliko usporeno kruženje</a:t>
            </a:r>
            <a:endParaRPr lang="en-GB" sz="240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356100" y="3862388"/>
          <a:ext cx="12239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634680" imgH="419040" progId="Equation.3">
                  <p:embed/>
                </p:oleObj>
              </mc:Choice>
              <mc:Fallback>
                <p:oleObj name="Equation" r:id="rId3" imgW="634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862388"/>
                        <a:ext cx="122396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1619250" y="5632450"/>
          <a:ext cx="18002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863280" imgH="393480" progId="Equation.3">
                  <p:embed/>
                </p:oleObj>
              </mc:Choice>
              <mc:Fallback>
                <p:oleObj name="Equation" r:id="rId5" imgW="8632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32450"/>
                        <a:ext cx="18002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4356100" y="5589588"/>
          <a:ext cx="12239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589588"/>
                        <a:ext cx="12239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6372225" y="5499100"/>
          <a:ext cx="1511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9" imgW="672840" imgH="393480" progId="Equation.3">
                  <p:embed/>
                </p:oleObj>
              </mc:Choice>
              <mc:Fallback>
                <p:oleObj name="Equation" r:id="rId9" imgW="6728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499100"/>
                        <a:ext cx="15113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356100" y="249237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sym typeface="Symbol" pitchFamily="18" charset="2"/>
              </a:rPr>
              <a:t></a:t>
            </a:r>
            <a:r>
              <a:rPr lang="hr-HR" sz="2400" i="1" baseline="-25000">
                <a:sym typeface="Symbol" pitchFamily="18" charset="2"/>
              </a:rPr>
              <a:t>o</a:t>
            </a:r>
            <a:r>
              <a:rPr lang="hr-HR" sz="2400" i="1">
                <a:sym typeface="Symbol" pitchFamily="18" charset="2"/>
              </a:rPr>
              <a:t> =</a:t>
            </a:r>
            <a:r>
              <a:rPr lang="en-GB" sz="2400" i="1">
                <a:latin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</a:rPr>
              <a:t>0</a:t>
            </a:r>
            <a:endParaRPr lang="en-GB" sz="2400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6372225" y="2492375"/>
            <a:ext cx="88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sym typeface="Symbol" pitchFamily="18" charset="2"/>
              </a:rPr>
              <a:t></a:t>
            </a:r>
            <a:r>
              <a:rPr lang="hr-HR" sz="2400" i="1">
                <a:sym typeface="Symbol" pitchFamily="18" charset="2"/>
              </a:rPr>
              <a:t> =</a:t>
            </a:r>
            <a:r>
              <a:rPr lang="en-GB" sz="2400" i="1">
                <a:latin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</a:rPr>
              <a:t>0</a:t>
            </a:r>
            <a:endParaRPr lang="en-GB" sz="2400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1547813" y="3068638"/>
            <a:ext cx="611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6372225" y="3836988"/>
          <a:ext cx="12239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1" imgW="622080" imgH="419040" progId="Equation.3">
                  <p:embed/>
                </p:oleObj>
              </mc:Choice>
              <mc:Fallback>
                <p:oleObj name="Equation" r:id="rId11" imgW="6220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836988"/>
                        <a:ext cx="12239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6372225" y="4897438"/>
          <a:ext cx="15843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3" imgW="749160" imgH="241200" progId="Equation.3">
                  <p:embed/>
                </p:oleObj>
              </mc:Choice>
              <mc:Fallback>
                <p:oleObj name="Equation" r:id="rId13" imgW="7491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897438"/>
                        <a:ext cx="15843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1547813" y="3141663"/>
            <a:ext cx="167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= 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o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+ t</a:t>
            </a:r>
            <a:endParaRPr lang="hr-HR" sz="2400">
              <a:sym typeface="Symbol" pitchFamily="18" charset="2"/>
            </a:endParaRP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360863" y="3141663"/>
            <a:ext cx="100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= t</a:t>
            </a:r>
            <a:endParaRPr lang="hr-HR" sz="2400">
              <a:sym typeface="Symbol" pitchFamily="18" charset="2"/>
            </a:endParaRP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6300788" y="3141663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o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= - t</a:t>
            </a:r>
            <a:endParaRPr lang="hr-HR" sz="2400">
              <a:sym typeface="Symbol" pitchFamily="18" charset="2"/>
            </a:endParaRP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4284663" y="4868863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</a:t>
            </a:r>
            <a:endParaRPr lang="hr-HR" sz="2400">
              <a:sym typeface="Symbol" pitchFamily="18" charset="2"/>
            </a:endParaRPr>
          </a:p>
        </p:txBody>
      </p:sp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1547813" y="3860800"/>
          <a:ext cx="17287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5" imgW="850680" imgH="419040" progId="Equation.3">
                  <p:embed/>
                </p:oleObj>
              </mc:Choice>
              <mc:Fallback>
                <p:oleObj name="Equation" r:id="rId15" imgW="85068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60800"/>
                        <a:ext cx="17287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1547813" y="4965700"/>
          <a:ext cx="19446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7" imgW="977760" imgH="241200" progId="Equation.3">
                  <p:embed/>
                </p:oleObj>
              </mc:Choice>
              <mc:Fallback>
                <p:oleObj name="Equation" r:id="rId17" imgW="97776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65700"/>
                        <a:ext cx="19446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  <p:bldP spid="7192" grpId="0"/>
      <p:bldP spid="7193" grpId="0" animBg="1"/>
      <p:bldP spid="7200" grpId="0"/>
      <p:bldP spid="7201" grpId="0"/>
      <p:bldP spid="7202" grpId="0"/>
      <p:bldP spid="7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388" y="404813"/>
            <a:ext cx="8712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b="1"/>
              <a:t>Primjer:</a:t>
            </a:r>
            <a:r>
              <a:rPr lang="hr-HR" sz="2400"/>
              <a:t> Neki se kotač vrti oko nepomične osi s 30 okretaja </a:t>
            </a:r>
          </a:p>
          <a:p>
            <a:r>
              <a:rPr lang="hr-HR" sz="2400"/>
              <a:t>u minuti. Isključimo li stroj koji ga pokreće, kotač se zaustavi </a:t>
            </a:r>
          </a:p>
          <a:p>
            <a:r>
              <a:rPr lang="hr-HR" sz="2400"/>
              <a:t>za 20 s. Kolika je kutna akceleracija kojom se zaustavljao </a:t>
            </a:r>
          </a:p>
          <a:p>
            <a:r>
              <a:rPr lang="hr-HR" sz="2400"/>
              <a:t>kotač uz pretpostavku da je stalna? Koliko je okretaja napravio </a:t>
            </a:r>
          </a:p>
          <a:p>
            <a:r>
              <a:rPr lang="hr-HR" sz="2400"/>
              <a:t>kotač zaustavljajući se?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95288" y="252095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457200" algn="r"/>
                <a:tab pos="2636838" algn="ctr"/>
                <a:tab pos="5273675" algn="r"/>
              </a:tabLst>
            </a:pPr>
            <a:r>
              <a:rPr lang="hr-HR" sz="2400" b="1"/>
              <a:t>Rješenje: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68313" y="3186113"/>
            <a:ext cx="1109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hr-HR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hr-HR" sz="2400" i="1" baseline="-300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30 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476375" y="3141663"/>
          <a:ext cx="520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317225" imgH="393359" progId="Equation.3">
                  <p:embed/>
                </p:oleObj>
              </mc:Choice>
              <mc:Fallback>
                <p:oleObj name="Equation" r:id="rId3" imgW="317225" imgH="39335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520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908175" y="32131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457200" algn="r"/>
                <a:tab pos="2636838" algn="ctr"/>
                <a:tab pos="5273675" algn="r"/>
              </a:tabLst>
            </a:pPr>
            <a:r>
              <a:rPr lang="hr-HR" sz="1100">
                <a:cs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= 0,5 s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329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468313" y="4221163"/>
            <a:ext cx="2016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68313" y="3762375"/>
            <a:ext cx="112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457200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20 s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68313" y="4248150"/>
            <a:ext cx="1243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hr-HR" sz="2400" i="1">
                <a:latin typeface="Times New Roman" pitchFamily="18" charset="0"/>
              </a:rPr>
              <a:t> ,N = ?</a:t>
            </a: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3348038" y="3602038"/>
          <a:ext cx="11525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02038"/>
                        <a:ext cx="11525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3348038" y="4178300"/>
          <a:ext cx="10080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78300"/>
                        <a:ext cx="10080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3348038" y="5978525"/>
          <a:ext cx="1584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761760" imgH="228600" progId="Equation.3">
                  <p:embed/>
                </p:oleObj>
              </mc:Choice>
              <mc:Fallback>
                <p:oleObj name="Equation" r:id="rId9" imgW="7617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978525"/>
                        <a:ext cx="1584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6516688" y="4149725"/>
          <a:ext cx="15843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799920" imgH="393480" progId="Equation.3">
                  <p:embed/>
                </p:oleObj>
              </mc:Choice>
              <mc:Fallback>
                <p:oleObj name="Equation" r:id="rId11" imgW="7999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149725"/>
                        <a:ext cx="15843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6443663" y="3573463"/>
          <a:ext cx="1439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3" imgW="622080" imgH="203040" progId="Equation.3">
                  <p:embed/>
                </p:oleObj>
              </mc:Choice>
              <mc:Fallback>
                <p:oleObj name="Equation" r:id="rId13" imgW="6220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573463"/>
                        <a:ext cx="1439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3348038" y="5105400"/>
          <a:ext cx="11525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5" imgW="596880" imgH="393480" progId="Equation.3">
                  <p:embed/>
                </p:oleObj>
              </mc:Choice>
              <mc:Fallback>
                <p:oleObj name="Equation" r:id="rId15" imgW="5968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05400"/>
                        <a:ext cx="11525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4500563" y="5070475"/>
          <a:ext cx="15113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7" imgW="799920" imgH="419040" progId="Equation.3">
                  <p:embed/>
                </p:oleObj>
              </mc:Choice>
              <mc:Fallback>
                <p:oleObj name="Equation" r:id="rId17" imgW="79992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070475"/>
                        <a:ext cx="15113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6372225" y="4941888"/>
          <a:ext cx="1008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9" imgW="533160" imgH="393480" progId="Equation.3">
                  <p:embed/>
                </p:oleObj>
              </mc:Choice>
              <mc:Fallback>
                <p:oleObj name="Equation" r:id="rId19" imgW="53316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941888"/>
                        <a:ext cx="10080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7308850" y="4911725"/>
          <a:ext cx="16557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21" imgW="888840" imgH="419040" progId="Equation.3">
                  <p:embed/>
                </p:oleObj>
              </mc:Choice>
              <mc:Fallback>
                <p:oleObj name="Equation" r:id="rId21" imgW="888840" imgH="419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911725"/>
                        <a:ext cx="16557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6410325" y="5805488"/>
            <a:ext cx="89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</a:rPr>
              <a:t>N = </a:t>
            </a:r>
            <a:r>
              <a:rPr lang="hr-HR" sz="2400"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8229" name="Object 37"/>
          <p:cNvGraphicFramePr>
            <a:graphicFrameLocks noChangeAspect="1"/>
          </p:cNvGraphicFramePr>
          <p:nvPr/>
        </p:nvGraphicFramePr>
        <p:xfrm>
          <a:off x="6370638" y="2565400"/>
          <a:ext cx="10096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23" imgW="520560" imgH="393480" progId="Equation.3">
                  <p:embed/>
                </p:oleObj>
              </mc:Choice>
              <mc:Fallback>
                <p:oleObj name="Equation" r:id="rId23" imgW="52056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2565400"/>
                        <a:ext cx="10096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Object 38"/>
          <p:cNvGraphicFramePr>
            <a:graphicFrameLocks noChangeAspect="1"/>
          </p:cNvGraphicFramePr>
          <p:nvPr/>
        </p:nvGraphicFramePr>
        <p:xfrm>
          <a:off x="7308850" y="2555875"/>
          <a:ext cx="10080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25" imgW="495000" imgH="393480" progId="Equation.3">
                  <p:embed/>
                </p:oleObj>
              </mc:Choice>
              <mc:Fallback>
                <p:oleObj name="Equation" r:id="rId25" imgW="495000" imgH="393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555875"/>
                        <a:ext cx="100806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204" grpId="0"/>
      <p:bldP spid="8205" grpId="0"/>
      <p:bldP spid="8206" grpId="0" animBg="1"/>
      <p:bldP spid="8208" grpId="0"/>
      <p:bldP spid="8209" grpId="0"/>
      <p:bldP spid="82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499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D35EB-1838-4057-979D-4FE2F2CF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7" y="3261644"/>
            <a:ext cx="5683346" cy="2276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231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Equation</vt:lpstr>
      <vt:lpstr>Rotacija krutog tijela</vt:lpstr>
      <vt:lpstr>Gibanje krutog tijela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Rotacija krutog tijela</dc:title>
  <dc:creator>Vlatko</dc:creator>
  <cp:lastModifiedBy>Vlatko Vujnovac</cp:lastModifiedBy>
  <cp:revision>7</cp:revision>
  <dcterms:created xsi:type="dcterms:W3CDTF">2014-12-20T12:13:38Z</dcterms:created>
  <dcterms:modified xsi:type="dcterms:W3CDTF">2022-02-07T08:07:35Z</dcterms:modified>
</cp:coreProperties>
</file>