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4" r:id="rId9"/>
    <p:sldId id="267" r:id="rId10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4660"/>
  </p:normalViewPr>
  <p:slideViewPr>
    <p:cSldViewPr>
      <p:cViewPr varScale="1">
        <p:scale>
          <a:sx n="108" d="100"/>
          <a:sy n="108" d="100"/>
        </p:scale>
        <p:origin x="20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EF5-58C8-4405-9921-7AC58659B97E}" type="datetimeFigureOut">
              <a:rPr lang="sr-Latn-CS" smtClean="0"/>
              <a:t>16.1.2022.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A587-DCFD-4C0B-A6F9-11922DDD522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EF5-58C8-4405-9921-7AC58659B97E}" type="datetimeFigureOut">
              <a:rPr lang="sr-Latn-CS" smtClean="0"/>
              <a:t>16.1.2022.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A587-DCFD-4C0B-A6F9-11922DDD522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EF5-58C8-4405-9921-7AC58659B97E}" type="datetimeFigureOut">
              <a:rPr lang="sr-Latn-CS" smtClean="0"/>
              <a:t>16.1.2022.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A587-DCFD-4C0B-A6F9-11922DDD522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EF5-58C8-4405-9921-7AC58659B97E}" type="datetimeFigureOut">
              <a:rPr lang="sr-Latn-CS" smtClean="0"/>
              <a:t>16.1.2022.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A587-DCFD-4C0B-A6F9-11922DDD522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EF5-58C8-4405-9921-7AC58659B97E}" type="datetimeFigureOut">
              <a:rPr lang="sr-Latn-CS" smtClean="0"/>
              <a:t>16.1.2022.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A587-DCFD-4C0B-A6F9-11922DDD522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EF5-58C8-4405-9921-7AC58659B97E}" type="datetimeFigureOut">
              <a:rPr lang="sr-Latn-CS" smtClean="0"/>
              <a:t>16.1.2022.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A587-DCFD-4C0B-A6F9-11922DDD522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EF5-58C8-4405-9921-7AC58659B97E}" type="datetimeFigureOut">
              <a:rPr lang="sr-Latn-CS" smtClean="0"/>
              <a:t>16.1.2022.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A587-DCFD-4C0B-A6F9-11922DDD522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EF5-58C8-4405-9921-7AC58659B97E}" type="datetimeFigureOut">
              <a:rPr lang="sr-Latn-CS" smtClean="0"/>
              <a:t>16.1.2022.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A587-DCFD-4C0B-A6F9-11922DDD522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EF5-58C8-4405-9921-7AC58659B97E}" type="datetimeFigureOut">
              <a:rPr lang="sr-Latn-CS" smtClean="0"/>
              <a:t>16.1.2022.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A587-DCFD-4C0B-A6F9-11922DDD522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EF5-58C8-4405-9921-7AC58659B97E}" type="datetimeFigureOut">
              <a:rPr lang="sr-Latn-CS" smtClean="0"/>
              <a:t>16.1.2022.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A587-DCFD-4C0B-A6F9-11922DDD522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3EF5-58C8-4405-9921-7AC58659B97E}" type="datetimeFigureOut">
              <a:rPr lang="sr-Latn-CS" smtClean="0"/>
              <a:t>16.1.2022.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A587-DCFD-4C0B-A6F9-11922DDD522E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F3EF5-58C8-4405-9921-7AC58659B97E}" type="datetimeFigureOut">
              <a:rPr lang="sr-Latn-CS" smtClean="0"/>
              <a:t>16.1.2022.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0A587-DCFD-4C0B-A6F9-11922DDD522E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Sateliti i kozmičke brzine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5140" y="5929330"/>
            <a:ext cx="2200268" cy="614370"/>
          </a:xfrm>
        </p:spPr>
        <p:txBody>
          <a:bodyPr>
            <a:normAutofit lnSpcReduction="10000"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Sateliti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Mjesec je tijelo koje se giba oko Zemlje pa ga nazivamo Zemljinim satelitom. On je Zemljin prirodni satelit.</a:t>
            </a:r>
          </a:p>
          <a:p>
            <a:endParaRPr lang="hr-HR" dirty="0"/>
          </a:p>
          <a:p>
            <a:r>
              <a:rPr lang="hr-HR" dirty="0"/>
              <a:t>Neko tijelo može postati umjetni satelit ako ga s određene visine iznad Zemljine površine izbacimo u horizontalnom smjeru dovoljno velikom brzinom.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Prva kozmička brzina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Teorijski najmanja brzina kojom bismo tijelo morali izbaciti s površine Zemlje da bi ono postalo umjetnim satelitom.</a:t>
            </a:r>
          </a:p>
          <a:p>
            <a:endParaRPr lang="hr-H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Prva kozmička brzina</a:t>
            </a:r>
          </a:p>
        </p:txBody>
      </p:sp>
      <p:graphicFrame>
        <p:nvGraphicFramePr>
          <p:cNvPr id="4" name="Object 1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331913" y="4005263"/>
          <a:ext cx="1366837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634680" imgH="406080" progId="Equation.3">
                  <p:embed/>
                </p:oleObj>
              </mc:Choice>
              <mc:Fallback>
                <p:oleObj name="Equation" r:id="rId3" imgW="634680" imgH="406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05263"/>
                        <a:ext cx="1366837" cy="87471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1258888" y="3070225"/>
          <a:ext cx="15113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812520" imgH="406080" progId="Equation.3">
                  <p:embed/>
                </p:oleObj>
              </mc:Choice>
              <mc:Fallback>
                <p:oleObj name="Equation" r:id="rId5" imgW="81252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070225"/>
                        <a:ext cx="15113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258888" y="2206625"/>
            <a:ext cx="1208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cp</a:t>
            </a:r>
            <a:r>
              <a:rPr lang="hr-HR" sz="2400" i="1">
                <a:latin typeface="Times New Roman" pitchFamily="18" charset="0"/>
              </a:rPr>
              <a:t> = F</a:t>
            </a:r>
            <a:r>
              <a:rPr lang="hr-HR" sz="2400" i="1" baseline="-25000">
                <a:latin typeface="Times New Roman" pitchFamily="18" charset="0"/>
              </a:rPr>
              <a:t>g</a:t>
            </a:r>
            <a:endParaRPr lang="hr-HR" sz="2400" b="1" i="1">
              <a:latin typeface="Times New Roman" pitchFamily="18" charset="0"/>
            </a:endParaRPr>
          </a:p>
        </p:txBody>
      </p:sp>
      <p:graphicFrame>
        <p:nvGraphicFramePr>
          <p:cNvPr id="7" name="Object 25"/>
          <p:cNvGraphicFramePr>
            <a:graphicFrameLocks noChangeAspect="1"/>
          </p:cNvGraphicFramePr>
          <p:nvPr/>
        </p:nvGraphicFramePr>
        <p:xfrm>
          <a:off x="5862638" y="2995613"/>
          <a:ext cx="122396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7" imgW="520560" imgH="241200" progId="Equation.3">
                  <p:embed/>
                </p:oleObj>
              </mc:Choice>
              <mc:Fallback>
                <p:oleObj name="Equation" r:id="rId7" imgW="52056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638" y="2995613"/>
                        <a:ext cx="1223962" cy="56673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8"/>
          <p:cNvGraphicFramePr>
            <a:graphicFrameLocks noChangeAspect="1"/>
          </p:cNvGraphicFramePr>
          <p:nvPr/>
        </p:nvGraphicFramePr>
        <p:xfrm>
          <a:off x="5789613" y="3787775"/>
          <a:ext cx="32416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9" imgW="1511280" imgH="253800" progId="Equation.3">
                  <p:embed/>
                </p:oleObj>
              </mc:Choice>
              <mc:Fallback>
                <p:oleObj name="Equation" r:id="rId9" imgW="151128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613" y="3787775"/>
                        <a:ext cx="32416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5789613" y="4508500"/>
            <a:ext cx="194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hr-HR" sz="2400" i="1">
                <a:latin typeface="Times New Roman" pitchFamily="18" charset="0"/>
              </a:rPr>
              <a:t>v </a:t>
            </a:r>
            <a:r>
              <a:rPr lang="hr-HR" sz="2400" i="1">
                <a:latin typeface="Times New Roman" pitchFamily="18" charset="0"/>
                <a:sym typeface="Symbol" pitchFamily="18" charset="2"/>
              </a:rPr>
              <a:t> </a:t>
            </a:r>
            <a:r>
              <a:rPr lang="hr-HR" sz="2400">
                <a:latin typeface="Times New Roman" pitchFamily="18" charset="0"/>
                <a:sym typeface="Symbol" pitchFamily="18" charset="2"/>
              </a:rPr>
              <a:t>7,9 km s</a:t>
            </a:r>
            <a:r>
              <a:rPr lang="hr-HR" sz="2400" baseline="30000">
                <a:latin typeface="Times New Roman" pitchFamily="18" charset="0"/>
                <a:sym typeface="Symbol" pitchFamily="18" charset="2"/>
              </a:rPr>
              <a:t>-1</a:t>
            </a:r>
            <a:r>
              <a:rPr lang="hr-HR" sz="2400" i="1">
                <a:latin typeface="Times New Roman" pitchFamily="18" charset="0"/>
              </a:rPr>
              <a:t> </a:t>
            </a:r>
            <a:endParaRPr lang="hr-HR" sz="2400" b="1" i="1">
              <a:latin typeface="Times New Roman" pitchFamily="18" charset="0"/>
            </a:endParaRPr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4128276" y="2060575"/>
            <a:ext cx="14351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r-HR" sz="2400"/>
              <a:t>Na Zemlji: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Druga kozmička brzina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hr-HR" dirty="0"/>
              <a:t>Najmanja brzina kojom tijelo mora biti izbačeno da bi napustilo Zemlju.</a:t>
            </a:r>
          </a:p>
        </p:txBody>
      </p:sp>
      <p:graphicFrame>
        <p:nvGraphicFramePr>
          <p:cNvPr id="4" name="Object 35"/>
          <p:cNvGraphicFramePr>
            <a:graphicFrameLocks noChangeAspect="1"/>
          </p:cNvGraphicFramePr>
          <p:nvPr/>
        </p:nvGraphicFramePr>
        <p:xfrm>
          <a:off x="3428992" y="3571876"/>
          <a:ext cx="1500198" cy="606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596880" imgH="241200" progId="Equation.3">
                  <p:embed/>
                </p:oleObj>
              </mc:Choice>
              <mc:Fallback>
                <p:oleObj name="Equation" r:id="rId3" imgW="59688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3571876"/>
                        <a:ext cx="1500198" cy="60669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3286116" y="5214950"/>
            <a:ext cx="194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hr-HR" sz="2400" i="1" dirty="0">
                <a:latin typeface="Times New Roman" pitchFamily="18" charset="0"/>
              </a:rPr>
              <a:t>v </a:t>
            </a:r>
            <a:r>
              <a:rPr lang="hr-HR" sz="2400" i="1" dirty="0">
                <a:latin typeface="Times New Roman" pitchFamily="18" charset="0"/>
                <a:sym typeface="Symbol" pitchFamily="18" charset="2"/>
              </a:rPr>
              <a:t> </a:t>
            </a:r>
            <a:r>
              <a:rPr lang="hr-HR" sz="2400" dirty="0">
                <a:latin typeface="Times New Roman" pitchFamily="18" charset="0"/>
                <a:sym typeface="Symbol" pitchFamily="18" charset="2"/>
              </a:rPr>
              <a:t>11 km s</a:t>
            </a:r>
            <a:r>
              <a:rPr lang="hr-HR" sz="2400" baseline="30000" dirty="0">
                <a:latin typeface="Times New Roman" pitchFamily="18" charset="0"/>
                <a:sym typeface="Symbol" pitchFamily="18" charset="2"/>
              </a:rPr>
              <a:t>-1</a:t>
            </a:r>
            <a:r>
              <a:rPr lang="hr-HR" sz="2400" i="1" dirty="0">
                <a:latin typeface="Times New Roman" pitchFamily="18" charset="0"/>
              </a:rPr>
              <a:t> </a:t>
            </a:r>
            <a:endParaRPr lang="hr-HR" sz="2400" b="1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Crna rupa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Brzina oslobađanja nije jednaka za sve svemirske objekte.</a:t>
            </a:r>
          </a:p>
          <a:p>
            <a:pPr>
              <a:buNone/>
            </a:pPr>
            <a:endParaRPr lang="hr-HR" dirty="0"/>
          </a:p>
          <a:p>
            <a:r>
              <a:rPr lang="hr-HR" dirty="0"/>
              <a:t>Ako ni brzina svjetlosti nije dovoljna za oslobađanje od njegova gravitacijskog polja objekt se ne može vidjeti i nazivamo ga crna rupa.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79388" y="212121"/>
            <a:ext cx="842506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457200" algn="l"/>
                <a:tab pos="3762375" algn="l"/>
              </a:tabLst>
            </a:pPr>
            <a:r>
              <a:rPr lang="hr-HR" sz="2400" b="1" dirty="0"/>
              <a:t>Primjer: </a:t>
            </a:r>
            <a:r>
              <a:rPr lang="hr-HR" sz="2400" dirty="0"/>
              <a:t>Kojom se brzinom giba satelit na visini 420 km iznad </a:t>
            </a:r>
          </a:p>
          <a:p>
            <a:pPr>
              <a:tabLst>
                <a:tab pos="457200" algn="l"/>
                <a:tab pos="3762375" algn="l"/>
              </a:tabLst>
            </a:pPr>
            <a:r>
              <a:rPr lang="hr-HR" sz="2400" dirty="0"/>
              <a:t>površine Zemlje? Za polumjer Zemlje uzmite 6 400 km. Poznata </a:t>
            </a:r>
          </a:p>
          <a:p>
            <a:pPr>
              <a:tabLst>
                <a:tab pos="457200" algn="l"/>
                <a:tab pos="3762375" algn="l"/>
              </a:tabLst>
            </a:pPr>
            <a:r>
              <a:rPr lang="hr-HR" sz="2400" dirty="0"/>
              <a:t>je još akceleracija slobodnog pada na površini Zemlje (</a:t>
            </a:r>
            <a:r>
              <a:rPr lang="hr-HR" sz="2400" i="1" dirty="0">
                <a:latin typeface="Times New Roman" pitchFamily="18" charset="0"/>
              </a:rPr>
              <a:t>g = </a:t>
            </a:r>
            <a:r>
              <a:rPr lang="hr-HR" sz="2400" dirty="0">
                <a:latin typeface="Times New Roman" pitchFamily="18" charset="0"/>
              </a:rPr>
              <a:t>9,81 m s</a:t>
            </a:r>
            <a:r>
              <a:rPr lang="hr-HR" sz="2400" baseline="30000" dirty="0">
                <a:latin typeface="Times New Roman" pitchFamily="18" charset="0"/>
              </a:rPr>
              <a:t>-2</a:t>
            </a:r>
            <a:r>
              <a:rPr lang="hr-HR" sz="2400" dirty="0"/>
              <a:t>).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50825" y="1844675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b="1"/>
              <a:t>Rješenje: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50825" y="2276475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h = </a:t>
            </a:r>
            <a:r>
              <a:rPr lang="hr-HR" sz="2400" dirty="0">
                <a:latin typeface="Times New Roman" pitchFamily="18" charset="0"/>
              </a:rPr>
              <a:t>420 km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50825" y="2708275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R = </a:t>
            </a:r>
            <a:r>
              <a:rPr lang="hr-HR" sz="2400" dirty="0">
                <a:latin typeface="Times New Roman" pitchFamily="18" charset="0"/>
              </a:rPr>
              <a:t>6400 km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250825" y="3141663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g = </a:t>
            </a:r>
            <a:r>
              <a:rPr lang="hr-HR" sz="2400" dirty="0">
                <a:latin typeface="Times New Roman" pitchFamily="18" charset="0"/>
              </a:rPr>
              <a:t>9,81 m s</a:t>
            </a:r>
            <a:r>
              <a:rPr lang="hr-HR" sz="2400" baseline="30000" dirty="0">
                <a:latin typeface="Times New Roman" pitchFamily="18" charset="0"/>
              </a:rPr>
              <a:t>-2</a:t>
            </a:r>
            <a:endParaRPr lang="hr-HR" sz="2400" dirty="0">
              <a:latin typeface="Times New Roman" pitchFamily="18" charset="0"/>
            </a:endParaRP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323850" y="3644900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250825" y="3716338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 = ?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250825" y="4365625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F</a:t>
            </a:r>
            <a:r>
              <a:rPr lang="hr-HR" sz="2400" i="1" baseline="-25000" dirty="0">
                <a:latin typeface="Times New Roman" pitchFamily="18" charset="0"/>
              </a:rPr>
              <a:t>g</a:t>
            </a:r>
            <a:r>
              <a:rPr lang="hr-HR" sz="2400" i="1" dirty="0">
                <a:latin typeface="Times New Roman" pitchFamily="18" charset="0"/>
              </a:rPr>
              <a:t> = F</a:t>
            </a:r>
            <a:r>
              <a:rPr lang="hr-HR" sz="2400" i="1" baseline="-25000" dirty="0">
                <a:latin typeface="Times New Roman" pitchFamily="18" charset="0"/>
              </a:rPr>
              <a:t>cp</a:t>
            </a:r>
            <a:endParaRPr lang="hr-HR" sz="2400" i="1" dirty="0">
              <a:latin typeface="Times New Roman" pitchFamily="18" charset="0"/>
            </a:endParaRPr>
          </a:p>
        </p:txBody>
      </p:sp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250825" y="4941888"/>
          <a:ext cx="237648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1168200" imgH="457200" progId="Equation.3">
                  <p:embed/>
                </p:oleObj>
              </mc:Choice>
              <mc:Fallback>
                <p:oleObj name="Equation" r:id="rId3" imgW="11682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941888"/>
                        <a:ext cx="2376488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2987675" y="3933825"/>
          <a:ext cx="15113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723600" imgH="444240" progId="Equation.3">
                  <p:embed/>
                </p:oleObj>
              </mc:Choice>
              <mc:Fallback>
                <p:oleObj name="Equation" r:id="rId5" imgW="72360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933825"/>
                        <a:ext cx="15113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6084888" y="2349500"/>
          <a:ext cx="18002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7" imgW="787320" imgH="380880" progId="Equation.3">
                  <p:embed/>
                </p:oleObj>
              </mc:Choice>
              <mc:Fallback>
                <p:oleObj name="Equation" r:id="rId7" imgW="787320" imgH="380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349500"/>
                        <a:ext cx="180022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6084888" y="3213100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Gm</a:t>
            </a:r>
            <a:r>
              <a:rPr lang="hr-HR" sz="2400" i="1" baseline="-25000" dirty="0">
                <a:latin typeface="Times New Roman" pitchFamily="18" charset="0"/>
              </a:rPr>
              <a:t>Z</a:t>
            </a:r>
            <a:r>
              <a:rPr lang="hr-HR" sz="2400" i="1" dirty="0">
                <a:latin typeface="Times New Roman" pitchFamily="18" charset="0"/>
              </a:rPr>
              <a:t> = g</a:t>
            </a:r>
            <a:r>
              <a:rPr lang="hr-HR" sz="24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hr-HR" sz="2400" i="1" baseline="30000" dirty="0">
                <a:latin typeface="Times New Roman" pitchFamily="18" charset="0"/>
                <a:sym typeface="Symbol" pitchFamily="18" charset="2"/>
              </a:rPr>
              <a:t>2</a:t>
            </a:r>
            <a:endParaRPr lang="hr-HR" sz="24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4500563" y="3900488"/>
          <a:ext cx="1296987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9" imgW="622080" imgH="457200" progId="Equation.3">
                  <p:embed/>
                </p:oleObj>
              </mc:Choice>
              <mc:Fallback>
                <p:oleObj name="Equation" r:id="rId9" imgW="62208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900488"/>
                        <a:ext cx="1296987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2916238" y="5013325"/>
          <a:ext cx="16573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11" imgW="825480" imgH="444240" progId="Equation.3">
                  <p:embed/>
                </p:oleObj>
              </mc:Choice>
              <mc:Fallback>
                <p:oleObj name="Equation" r:id="rId11" imgW="825480" imgH="4442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013325"/>
                        <a:ext cx="16573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4537075" y="5013325"/>
          <a:ext cx="44640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13" imgW="2539800" imgH="457200" progId="Equation.3">
                  <p:embed/>
                </p:oleObj>
              </mc:Choice>
              <mc:Fallback>
                <p:oleObj name="Equation" r:id="rId13" imgW="253980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075" y="5013325"/>
                        <a:ext cx="44640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2987675" y="6021388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v = </a:t>
            </a:r>
            <a:r>
              <a:rPr lang="hr-HR" sz="2400" dirty="0">
                <a:latin typeface="Times New Roman" pitchFamily="18" charset="0"/>
              </a:rPr>
              <a:t>7,7</a:t>
            </a:r>
            <a:r>
              <a:rPr lang="hr-HR" sz="2400" dirty="0">
                <a:latin typeface="Times New Roman" pitchFamily="18" charset="0"/>
                <a:sym typeface="Symbol" pitchFamily="18" charset="2"/>
              </a:rPr>
              <a:t>10</a:t>
            </a:r>
            <a:r>
              <a:rPr lang="hr-HR" sz="2400" baseline="30000" dirty="0">
                <a:latin typeface="Times New Roman" pitchFamily="18" charset="0"/>
                <a:sym typeface="Symbol" pitchFamily="18" charset="2"/>
              </a:rPr>
              <a:t>3</a:t>
            </a:r>
            <a:r>
              <a:rPr lang="hr-HR" sz="2400" dirty="0">
                <a:latin typeface="Times New Roman" pitchFamily="18" charset="0"/>
                <a:sym typeface="Symbol" pitchFamily="18" charset="2"/>
              </a:rPr>
              <a:t> m/s</a:t>
            </a:r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1763713" y="2276475"/>
            <a:ext cx="1871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latin typeface="Times New Roman" pitchFamily="18" charset="0"/>
              </a:rPr>
              <a:t>= 420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hr-HR" sz="2400" baseline="3000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m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1979613" y="2708275"/>
            <a:ext cx="1871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latin typeface="Times New Roman" pitchFamily="18" charset="0"/>
              </a:rPr>
              <a:t>= 6400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hr-HR" sz="2400" baseline="3000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m</a:t>
            </a:r>
            <a:endParaRPr lang="hr-HR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  <p:bldP spid="11271" grpId="0"/>
      <p:bldP spid="11272" grpId="0"/>
      <p:bldP spid="11274" grpId="0" animBg="1"/>
      <p:bldP spid="11275" grpId="0"/>
      <p:bldP spid="11276" grpId="0"/>
      <p:bldP spid="11281" grpId="0"/>
      <p:bldP spid="11286" grpId="0"/>
      <p:bldP spid="11287" grpId="0"/>
      <p:bldP spid="112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Definiraj prvu kozmičku brzinu.</a:t>
            </a:r>
          </a:p>
          <a:p>
            <a:endParaRPr lang="hr-HR" dirty="0"/>
          </a:p>
          <a:p>
            <a:r>
              <a:rPr lang="hr-HR" dirty="0"/>
              <a:t>Definiraj drugu kozmičku brzinu.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Rješavanje zadataka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Zbirka zadataka</a:t>
            </a:r>
          </a:p>
          <a:p>
            <a:r>
              <a:rPr lang="hr-HR" dirty="0"/>
              <a:t>Str.: 43.</a:t>
            </a:r>
          </a:p>
          <a:p>
            <a:r>
              <a:rPr lang="hr-HR" dirty="0"/>
              <a:t>Zadaci: 18. - 22.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249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Equation</vt:lpstr>
      <vt:lpstr>Sateliti i kozmičke brzine</vt:lpstr>
      <vt:lpstr>Sateliti</vt:lpstr>
      <vt:lpstr>Prva kozmička brzina</vt:lpstr>
      <vt:lpstr>Prva kozmička brzina</vt:lpstr>
      <vt:lpstr>Druga kozmička brzina</vt:lpstr>
      <vt:lpstr>Crna rupa</vt:lpstr>
      <vt:lpstr>PowerPoint Presentation</vt:lpstr>
      <vt:lpstr>Ponovimo...</vt:lpstr>
      <vt:lpstr>Rješavanje zadataka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Sateliti i kozmičke brzine</dc:title>
  <dc:creator>Vlatko</dc:creator>
  <cp:lastModifiedBy>Vlatko Vujnovac</cp:lastModifiedBy>
  <cp:revision>12</cp:revision>
  <dcterms:created xsi:type="dcterms:W3CDTF">2015-03-19T11:53:04Z</dcterms:created>
  <dcterms:modified xsi:type="dcterms:W3CDTF">2022-01-16T09:22:47Z</dcterms:modified>
</cp:coreProperties>
</file>