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5F65-6C0D-403A-AAED-8C2C37423547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FB05-04DC-4570-98AD-4345868163B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5F65-6C0D-403A-AAED-8C2C37423547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FB05-04DC-4570-98AD-4345868163B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5F65-6C0D-403A-AAED-8C2C37423547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FB05-04DC-4570-98AD-4345868163B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5F65-6C0D-403A-AAED-8C2C37423547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FB05-04DC-4570-98AD-4345868163B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5F65-6C0D-403A-AAED-8C2C37423547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FB05-04DC-4570-98AD-4345868163B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5F65-6C0D-403A-AAED-8C2C37423547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FB05-04DC-4570-98AD-4345868163B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5F65-6C0D-403A-AAED-8C2C37423547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FB05-04DC-4570-98AD-4345868163B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5F65-6C0D-403A-AAED-8C2C37423547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FB05-04DC-4570-98AD-4345868163B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5F65-6C0D-403A-AAED-8C2C37423547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FB05-04DC-4570-98AD-4345868163B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5F65-6C0D-403A-AAED-8C2C37423547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FB05-04DC-4570-98AD-4345868163B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5F65-6C0D-403A-AAED-8C2C37423547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FB05-04DC-4570-98AD-4345868163B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E5F65-6C0D-403A-AAED-8C2C37423547}" type="datetimeFigureOut">
              <a:rPr lang="sr-Latn-CS" smtClean="0"/>
              <a:t>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8FB05-04DC-4570-98AD-4345868163BF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Sile paralelnih pravaca djelovanja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0E5CE-A608-41C5-9C3D-F669455608CF}"/>
              </a:ext>
            </a:extLst>
          </p:cNvPr>
          <p:cNvSpPr txBox="1">
            <a:spLocks/>
          </p:cNvSpPr>
          <p:nvPr/>
        </p:nvSpPr>
        <p:spPr>
          <a:xfrm>
            <a:off x="6572264" y="5786454"/>
            <a:ext cx="2343144" cy="757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hr-H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Srednja škola Valpovo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hr-H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Vlatko Vujnovac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Sile paralelnih pravaca djelovanja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Sile koje djeluju na kruto tijelo duž paralelnih pravaca općenito izazivaju istodobnu translaciju i rotaciju tog tijela.</a:t>
            </a:r>
          </a:p>
          <a:p>
            <a:endParaRPr lang="hr-HR" dirty="0"/>
          </a:p>
          <a:p>
            <a:pPr algn="ctr">
              <a:buNone/>
            </a:pPr>
            <a:r>
              <a:rPr lang="hr-HR" dirty="0"/>
              <a:t>F</a:t>
            </a:r>
            <a:r>
              <a:rPr lang="hr-HR" baseline="-25000" dirty="0"/>
              <a:t>R</a:t>
            </a:r>
            <a:r>
              <a:rPr lang="hr-HR" dirty="0"/>
              <a:t> = F</a:t>
            </a:r>
            <a:r>
              <a:rPr lang="hr-HR" baseline="-25000" dirty="0"/>
              <a:t>1</a:t>
            </a:r>
            <a:r>
              <a:rPr lang="hr-HR" dirty="0"/>
              <a:t> + F</a:t>
            </a:r>
            <a:r>
              <a:rPr lang="hr-HR" baseline="-25000" dirty="0"/>
              <a:t>2</a:t>
            </a:r>
            <a:r>
              <a:rPr lang="hr-HR" dirty="0"/>
              <a:t> + F</a:t>
            </a:r>
            <a:r>
              <a:rPr lang="hr-HR" baseline="-25000" dirty="0"/>
              <a:t>3</a:t>
            </a:r>
            <a:r>
              <a:rPr lang="hr-HR" dirty="0"/>
              <a:t> + ... F</a:t>
            </a:r>
            <a:r>
              <a:rPr lang="hr-HR" baseline="-25000" dirty="0"/>
              <a:t>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Težište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Težina djeluje na svaki dio krutog tijela.</a:t>
            </a:r>
          </a:p>
          <a:p>
            <a:r>
              <a:rPr lang="hr-HR" dirty="0"/>
              <a:t>Točku u kojoj se nalazi hvatište rezultante tih sila nazivamo </a:t>
            </a:r>
            <a:r>
              <a:rPr lang="hr-HR" u="sng" dirty="0"/>
              <a:t>težište</a:t>
            </a:r>
            <a:r>
              <a:rPr lang="hr-HR" dirty="0"/>
              <a:t> tijela.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214678" y="285728"/>
            <a:ext cx="24288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hr-HR" sz="4400" dirty="0">
                <a:latin typeface="+mj-lt"/>
                <a:ea typeface="+mj-ea"/>
                <a:cs typeface="+mj-cs"/>
              </a:rPr>
              <a:t>Težište</a:t>
            </a:r>
            <a:r>
              <a:rPr lang="hr-HR" sz="2400" dirty="0"/>
              <a:t> </a:t>
            </a:r>
            <a:r>
              <a:rPr lang="en-US" dirty="0"/>
              <a:t> 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4500563" y="2781300"/>
            <a:ext cx="431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4283075" y="27813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O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5724525" y="2781300"/>
            <a:ext cx="0" cy="7207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7740650" y="2781300"/>
            <a:ext cx="0" cy="4333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580063" y="2638425"/>
            <a:ext cx="2232025" cy="287338"/>
            <a:chOff x="3515" y="2070"/>
            <a:chExt cx="1406" cy="181"/>
          </a:xfrm>
        </p:grpSpPr>
        <p:sp>
          <p:nvSpPr>
            <p:cNvPr id="8201" name="Oval 9"/>
            <p:cNvSpPr>
              <a:spLocks noChangeArrowheads="1"/>
            </p:cNvSpPr>
            <p:nvPr/>
          </p:nvSpPr>
          <p:spPr bwMode="auto">
            <a:xfrm>
              <a:off x="3515" y="2070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33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4830" y="2115"/>
              <a:ext cx="91" cy="91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3696" y="2160"/>
              <a:ext cx="113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8208" name="Line 16"/>
          <p:cNvSpPr>
            <a:spLocks noChangeShapeType="1"/>
          </p:cNvSpPr>
          <p:nvPr/>
        </p:nvSpPr>
        <p:spPr bwMode="auto">
          <a:xfrm flipV="1">
            <a:off x="6588125" y="1701800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5508625" y="21336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7524750" y="2205038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5292725" y="263842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x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7308850" y="263842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x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6372225" y="27098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x</a:t>
            </a:r>
            <a:r>
              <a:rPr lang="hr-HR" sz="2400" i="1" baseline="-25000">
                <a:latin typeface="Times New Roman" pitchFamily="18" charset="0"/>
              </a:rPr>
              <a:t>T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8215" name="Arc 23"/>
          <p:cNvSpPr>
            <a:spLocks/>
          </p:cNvSpPr>
          <p:nvPr/>
        </p:nvSpPr>
        <p:spPr bwMode="auto">
          <a:xfrm>
            <a:off x="6011863" y="2765425"/>
            <a:ext cx="576262" cy="809625"/>
          </a:xfrm>
          <a:custGeom>
            <a:avLst/>
            <a:gdLst>
              <a:gd name="G0" fmla="+- 0 0 0"/>
              <a:gd name="G1" fmla="+- 15196 0 0"/>
              <a:gd name="G2" fmla="+- 21600 0 0"/>
              <a:gd name="T0" fmla="*/ 15350 w 15516"/>
              <a:gd name="T1" fmla="*/ 0 h 15196"/>
              <a:gd name="T2" fmla="*/ 15516 w 15516"/>
              <a:gd name="T3" fmla="*/ 169 h 15196"/>
              <a:gd name="T4" fmla="*/ 0 w 15516"/>
              <a:gd name="T5" fmla="*/ 15196 h 15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16" h="15196" fill="none" extrusionOk="0">
                <a:moveTo>
                  <a:pt x="15350" y="-1"/>
                </a:moveTo>
                <a:cubicBezTo>
                  <a:pt x="15405" y="55"/>
                  <a:pt x="15461" y="112"/>
                  <a:pt x="15516" y="168"/>
                </a:cubicBezTo>
              </a:path>
              <a:path w="15516" h="15196" stroke="0" extrusionOk="0">
                <a:moveTo>
                  <a:pt x="15350" y="-1"/>
                </a:moveTo>
                <a:cubicBezTo>
                  <a:pt x="15405" y="55"/>
                  <a:pt x="15461" y="112"/>
                  <a:pt x="15516" y="168"/>
                </a:cubicBezTo>
                <a:lnTo>
                  <a:pt x="0" y="1519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6588125" y="23495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T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8459788" y="2709863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x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5364163" y="342900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g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7451725" y="32131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g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6588125" y="155733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611188" y="1844675"/>
            <a:ext cx="2390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= m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g(x</a:t>
            </a:r>
            <a:r>
              <a:rPr lang="hr-HR" sz="2400" i="1" baseline="-25000">
                <a:latin typeface="Times New Roman" pitchFamily="18" charset="0"/>
              </a:rPr>
              <a:t>T</a:t>
            </a:r>
            <a:r>
              <a:rPr lang="hr-HR" sz="2400" i="1">
                <a:latin typeface="Times New Roman" pitchFamily="18" charset="0"/>
              </a:rPr>
              <a:t>  - x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)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611188" y="2493963"/>
            <a:ext cx="2390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m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g(x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 - x</a:t>
            </a:r>
            <a:r>
              <a:rPr lang="hr-HR" sz="2400" i="1" baseline="-25000">
                <a:latin typeface="Times New Roman" pitchFamily="18" charset="0"/>
              </a:rPr>
              <a:t>T</a:t>
            </a:r>
            <a:r>
              <a:rPr lang="hr-HR" sz="2400" i="1">
                <a:latin typeface="Times New Roman" pitchFamily="18" charset="0"/>
              </a:rPr>
              <a:t>)</a:t>
            </a:r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684213" y="3141663"/>
            <a:ext cx="174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M</a:t>
            </a:r>
            <a:r>
              <a:rPr lang="en-GB" sz="2400" i="1" baseline="-25000">
                <a:latin typeface="Times New Roman" pitchFamily="18" charset="0"/>
              </a:rPr>
              <a:t>1 </a:t>
            </a:r>
            <a:r>
              <a:rPr lang="en-GB" sz="2400" i="1">
                <a:latin typeface="Times New Roman" pitchFamily="18" charset="0"/>
              </a:rPr>
              <a:t>– M</a:t>
            </a:r>
            <a:r>
              <a:rPr lang="en-GB" sz="2400" i="1" baseline="-25000">
                <a:latin typeface="Times New Roman" pitchFamily="18" charset="0"/>
              </a:rPr>
              <a:t>2</a:t>
            </a:r>
            <a:r>
              <a:rPr lang="en-GB" sz="2400" i="1">
                <a:latin typeface="Times New Roman" pitchFamily="18" charset="0"/>
              </a:rPr>
              <a:t> = 0</a:t>
            </a:r>
            <a:r>
              <a:rPr lang="en-US"/>
              <a:t> </a:t>
            </a: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468313" y="3717925"/>
            <a:ext cx="390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g(x</a:t>
            </a:r>
            <a:r>
              <a:rPr lang="hr-HR" sz="2400" i="1" baseline="-25000">
                <a:latin typeface="Times New Roman" pitchFamily="18" charset="0"/>
              </a:rPr>
              <a:t>T</a:t>
            </a:r>
            <a:r>
              <a:rPr lang="hr-HR" sz="2400" i="1">
                <a:latin typeface="Times New Roman" pitchFamily="18" charset="0"/>
              </a:rPr>
              <a:t>  - x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) - m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g(x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– x</a:t>
            </a:r>
            <a:r>
              <a:rPr lang="hr-HR" sz="2400" i="1" baseline="-25000">
                <a:latin typeface="Times New Roman" pitchFamily="18" charset="0"/>
              </a:rPr>
              <a:t>T</a:t>
            </a:r>
            <a:r>
              <a:rPr lang="hr-HR" sz="2400" i="1">
                <a:latin typeface="Times New Roman" pitchFamily="18" charset="0"/>
              </a:rPr>
              <a:t>) = 0</a:t>
            </a:r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graphicFrame>
        <p:nvGraphicFramePr>
          <p:cNvPr id="8225" name="Object 33"/>
          <p:cNvGraphicFramePr>
            <a:graphicFrameLocks noChangeAspect="1"/>
          </p:cNvGraphicFramePr>
          <p:nvPr/>
        </p:nvGraphicFramePr>
        <p:xfrm>
          <a:off x="539750" y="4437063"/>
          <a:ext cx="21605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1143000" imgH="444500" progId="Equation.3">
                  <p:embed/>
                </p:oleObj>
              </mc:Choice>
              <mc:Fallback>
                <p:oleObj name="Equation" r:id="rId3" imgW="1143000" imgH="444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437063"/>
                        <a:ext cx="2160588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7" name="Object 35"/>
          <p:cNvGraphicFramePr>
            <a:graphicFrameLocks noChangeAspect="1"/>
          </p:cNvGraphicFramePr>
          <p:nvPr/>
        </p:nvGraphicFramePr>
        <p:xfrm>
          <a:off x="3563938" y="4437063"/>
          <a:ext cx="12239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850900" imgH="838200" progId="Equation.3">
                  <p:embed/>
                </p:oleObj>
              </mc:Choice>
              <mc:Fallback>
                <p:oleObj name="Equation" r:id="rId5" imgW="850900" imgH="838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437063"/>
                        <a:ext cx="1223962" cy="1209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1" name="Object 39"/>
          <p:cNvGraphicFramePr>
            <a:graphicFrameLocks noChangeAspect="1"/>
          </p:cNvGraphicFramePr>
          <p:nvPr/>
        </p:nvGraphicFramePr>
        <p:xfrm>
          <a:off x="5148263" y="4437063"/>
          <a:ext cx="136683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952200" imgH="838080" progId="Equation.3">
                  <p:embed/>
                </p:oleObj>
              </mc:Choice>
              <mc:Fallback>
                <p:oleObj name="Equation" r:id="rId7" imgW="952200" imgH="8380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437063"/>
                        <a:ext cx="1366837" cy="1203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4" name="Object 42"/>
          <p:cNvGraphicFramePr>
            <a:graphicFrameLocks noChangeAspect="1"/>
          </p:cNvGraphicFramePr>
          <p:nvPr/>
        </p:nvGraphicFramePr>
        <p:xfrm>
          <a:off x="6877050" y="4437063"/>
          <a:ext cx="1223963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9" imgW="850680" imgH="838080" progId="Equation.3">
                  <p:embed/>
                </p:oleObj>
              </mc:Choice>
              <mc:Fallback>
                <p:oleObj name="Equation" r:id="rId9" imgW="850680" imgH="8380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437063"/>
                        <a:ext cx="1223963" cy="1204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9" name="Rectangle 47"/>
          <p:cNvSpPr>
            <a:spLocks noChangeArrowheads="1"/>
          </p:cNvSpPr>
          <p:nvPr/>
        </p:nvSpPr>
        <p:spPr bwMode="auto">
          <a:xfrm>
            <a:off x="428596" y="592933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hr-HR" sz="2400" dirty="0"/>
              <a:t>Središte (centar) mase (CM)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animBg="1"/>
      <p:bldP spid="8200" grpId="0"/>
      <p:bldP spid="8203" grpId="0" animBg="1"/>
      <p:bldP spid="8204" grpId="0" animBg="1"/>
      <p:bldP spid="8208" grpId="0" animBg="1"/>
      <p:bldP spid="8209" grpId="0"/>
      <p:bldP spid="8210" grpId="0"/>
      <p:bldP spid="8211" grpId="0"/>
      <p:bldP spid="8212" grpId="0"/>
      <p:bldP spid="8213" grpId="0"/>
      <p:bldP spid="8215" grpId="0" animBg="1"/>
      <p:bldP spid="8216" grpId="0"/>
      <p:bldP spid="8217" grpId="0"/>
      <p:bldP spid="8218" grpId="0"/>
      <p:bldP spid="8219" grpId="0"/>
      <p:bldP spid="8220" grpId="0"/>
      <p:bldP spid="8221" grpId="0"/>
      <p:bldP spid="8222" grpId="0"/>
      <p:bldP spid="8223" grpId="0"/>
      <p:bldP spid="8224" grpId="0"/>
      <p:bldP spid="82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785918" y="214290"/>
            <a:ext cx="534332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4400" dirty="0">
                <a:latin typeface="+mj-lt"/>
                <a:ea typeface="+mj-ea"/>
                <a:cs typeface="+mj-cs"/>
              </a:rPr>
              <a:t>Gibanje središta mase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50825" y="1238920"/>
            <a:ext cx="860745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3200" dirty="0"/>
              <a:t> Pri gibanju sustava, središte mase giba se kao da  je u njemu hvatište rezultante svih sila koje djeluju na sustav i kao da je u njemu skupljena sva masa sustava.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755650" y="3932238"/>
            <a:ext cx="577850" cy="1728787"/>
            <a:chOff x="476" y="2477"/>
            <a:chExt cx="364" cy="1089"/>
          </a:xfrm>
        </p:grpSpPr>
        <p:grpSp>
          <p:nvGrpSpPr>
            <p:cNvPr id="3" name="Group 33"/>
            <p:cNvGrpSpPr>
              <a:grpSpLocks/>
            </p:cNvGrpSpPr>
            <p:nvPr/>
          </p:nvGrpSpPr>
          <p:grpSpPr bwMode="auto">
            <a:xfrm rot="5400000">
              <a:off x="113" y="2840"/>
              <a:ext cx="1089" cy="364"/>
              <a:chOff x="113" y="2840"/>
              <a:chExt cx="1089" cy="364"/>
            </a:xfrm>
          </p:grpSpPr>
          <p:sp>
            <p:nvSpPr>
              <p:cNvPr id="9242" name="Oval 26"/>
              <p:cNvSpPr>
                <a:spLocks noChangeArrowheads="1"/>
              </p:cNvSpPr>
              <p:nvPr/>
            </p:nvSpPr>
            <p:spPr bwMode="auto">
              <a:xfrm rot="10800000">
                <a:off x="839" y="2840"/>
                <a:ext cx="363" cy="364"/>
              </a:xfrm>
              <a:prstGeom prst="ellipse">
                <a:avLst/>
              </a:prstGeom>
              <a:gradFill rotWithShape="1">
                <a:gsLst>
                  <a:gs pos="0">
                    <a:srgbClr val="00FFCC"/>
                  </a:gs>
                  <a:gs pos="100000">
                    <a:srgbClr val="00FFCC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9243" name="Oval 27"/>
              <p:cNvSpPr>
                <a:spLocks noChangeArrowheads="1"/>
              </p:cNvSpPr>
              <p:nvPr/>
            </p:nvSpPr>
            <p:spPr bwMode="auto">
              <a:xfrm rot="10800000">
                <a:off x="113" y="2932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9244" name="Line 28"/>
              <p:cNvSpPr>
                <a:spLocks noChangeShapeType="1"/>
              </p:cNvSpPr>
              <p:nvPr/>
            </p:nvSpPr>
            <p:spPr bwMode="auto">
              <a:xfrm rot="10800000" flipV="1">
                <a:off x="294" y="3023"/>
                <a:ext cx="545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9245" name="Arc 29"/>
            <p:cNvSpPr>
              <a:spLocks/>
            </p:cNvSpPr>
            <p:nvPr/>
          </p:nvSpPr>
          <p:spPr bwMode="auto">
            <a:xfrm flipH="1">
              <a:off x="657" y="3022"/>
              <a:ext cx="136" cy="136"/>
            </a:xfrm>
            <a:custGeom>
              <a:avLst/>
              <a:gdLst>
                <a:gd name="G0" fmla="+- 0 0 0"/>
                <a:gd name="G1" fmla="+- 8149 0 0"/>
                <a:gd name="G2" fmla="+- 21600 0 0"/>
                <a:gd name="T0" fmla="*/ 20004 w 20089"/>
                <a:gd name="T1" fmla="*/ 0 h 8149"/>
                <a:gd name="T2" fmla="*/ 20089 w 20089"/>
                <a:gd name="T3" fmla="*/ 212 h 8149"/>
                <a:gd name="T4" fmla="*/ 0 w 20089"/>
                <a:gd name="T5" fmla="*/ 8149 h 8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89" h="8149" fill="none" extrusionOk="0">
                  <a:moveTo>
                    <a:pt x="20003" y="0"/>
                  </a:moveTo>
                  <a:cubicBezTo>
                    <a:pt x="20032" y="70"/>
                    <a:pt x="20060" y="141"/>
                    <a:pt x="20088" y="212"/>
                  </a:cubicBezTo>
                </a:path>
                <a:path w="20089" h="8149" stroke="0" extrusionOk="0">
                  <a:moveTo>
                    <a:pt x="20003" y="0"/>
                  </a:moveTo>
                  <a:cubicBezTo>
                    <a:pt x="20032" y="70"/>
                    <a:pt x="20060" y="141"/>
                    <a:pt x="20088" y="212"/>
                  </a:cubicBezTo>
                  <a:lnTo>
                    <a:pt x="0" y="8149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9251" name="Line 35"/>
          <p:cNvSpPr>
            <a:spLocks noChangeShapeType="1"/>
          </p:cNvSpPr>
          <p:nvPr/>
        </p:nvSpPr>
        <p:spPr bwMode="auto">
          <a:xfrm>
            <a:off x="1042988" y="4797425"/>
            <a:ext cx="921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9254" name="Oval 38"/>
          <p:cNvSpPr>
            <a:spLocks noChangeArrowheads="1"/>
          </p:cNvSpPr>
          <p:nvPr/>
        </p:nvSpPr>
        <p:spPr bwMode="auto">
          <a:xfrm>
            <a:off x="179388" y="3716338"/>
            <a:ext cx="720725" cy="71913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9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" fill="hold"/>
                                        <p:tgtEl>
                                          <p:spTgt spid="9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"/>
                            </p:stCondLst>
                            <p:childTnLst>
                              <p:par>
                                <p:cTn id="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2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89017E-6 L 1.14965 0.00023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9251" grpId="0" animBg="1"/>
      <p:bldP spid="92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79388" y="476250"/>
            <a:ext cx="87804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hr-HR" sz="2400" b="1"/>
              <a:t>Primjer: </a:t>
            </a:r>
            <a:r>
              <a:rPr lang="hr-HR" sz="2400"/>
              <a:t>Nađimo koordinate središta mase ploče  prikazane na </a:t>
            </a:r>
          </a:p>
          <a:p>
            <a:pPr algn="just"/>
            <a:r>
              <a:rPr lang="hr-HR" sz="2400"/>
              <a:t>slici.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50825" y="1412875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Rješenje:</a:t>
            </a:r>
            <a:endParaRPr lang="en-US" sz="2400" b="1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79388" y="1916113"/>
            <a:ext cx="231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T</a:t>
            </a:r>
            <a:r>
              <a:rPr lang="en-GB" sz="2400" i="1" baseline="-25000">
                <a:latin typeface="Times New Roman" pitchFamily="18" charset="0"/>
              </a:rPr>
              <a:t>1</a:t>
            </a:r>
            <a:r>
              <a:rPr lang="en-GB" sz="2400" i="1">
                <a:latin typeface="Times New Roman" pitchFamily="18" charset="0"/>
              </a:rPr>
              <a:t> (</a:t>
            </a:r>
            <a:r>
              <a:rPr lang="en-GB" sz="2400">
                <a:latin typeface="Times New Roman" pitchFamily="18" charset="0"/>
              </a:rPr>
              <a:t>5 cm, 10 cm</a:t>
            </a:r>
            <a:r>
              <a:rPr lang="en-GB" sz="2400" i="1">
                <a:latin typeface="Times New Roman" pitchFamily="18" charset="0"/>
              </a:rPr>
              <a:t>) </a:t>
            </a:r>
            <a:endParaRPr lang="en-GB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7026275" y="4365625"/>
            <a:ext cx="1938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, x</a:t>
            </a:r>
            <a:r>
              <a:rPr lang="hr-HR" sz="2400" i="1" baseline="-25000">
                <a:latin typeface="Times New Roman" pitchFamily="18" charset="0"/>
              </a:rPr>
              <a:t>CM 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10 cm</a:t>
            </a:r>
            <a:endParaRPr lang="en-GB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7021513" y="5589588"/>
            <a:ext cx="2014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, y</a:t>
            </a:r>
            <a:r>
              <a:rPr lang="hr-HR" sz="2400" i="1" baseline="-25000">
                <a:latin typeface="Times New Roman" pitchFamily="18" charset="0"/>
              </a:rPr>
              <a:t>CM 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7,5 cm</a:t>
            </a:r>
            <a:endParaRPr lang="en-GB"/>
          </a:p>
        </p:txBody>
      </p:sp>
      <p:sp>
        <p:nvSpPr>
          <p:cNvPr id="11286" name="Freeform 22"/>
          <p:cNvSpPr>
            <a:spLocks/>
          </p:cNvSpPr>
          <p:nvPr/>
        </p:nvSpPr>
        <p:spPr bwMode="auto">
          <a:xfrm>
            <a:off x="4572000" y="1700213"/>
            <a:ext cx="2233613" cy="1728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5"/>
              </a:cxn>
              <a:cxn ang="0">
                <a:pos x="908" y="635"/>
              </a:cxn>
              <a:cxn ang="0">
                <a:pos x="908" y="454"/>
              </a:cxn>
              <a:cxn ang="0">
                <a:pos x="318" y="454"/>
              </a:cxn>
              <a:cxn ang="0">
                <a:pos x="318" y="0"/>
              </a:cxn>
              <a:cxn ang="0">
                <a:pos x="0" y="0"/>
              </a:cxn>
            </a:cxnLst>
            <a:rect l="0" t="0" r="r" b="b"/>
            <a:pathLst>
              <a:path w="908" h="635">
                <a:moveTo>
                  <a:pt x="0" y="0"/>
                </a:moveTo>
                <a:lnTo>
                  <a:pt x="0" y="635"/>
                </a:lnTo>
                <a:lnTo>
                  <a:pt x="908" y="635"/>
                </a:lnTo>
                <a:lnTo>
                  <a:pt x="908" y="454"/>
                </a:lnTo>
                <a:lnTo>
                  <a:pt x="318" y="454"/>
                </a:lnTo>
                <a:lnTo>
                  <a:pt x="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9525" cmpd="sng">
            <a:solidFill>
              <a:srgbClr val="FF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6804025" y="2995613"/>
            <a:ext cx="78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5 cm</a:t>
            </a:r>
            <a:endParaRPr lang="en-GB"/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5148263" y="3500438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30 cm</a:t>
            </a:r>
            <a:endParaRPr lang="en-GB"/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5580063" y="2420938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20 cm</a:t>
            </a:r>
            <a:endParaRPr lang="en-GB"/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 rot="16200000">
            <a:off x="3827462" y="2371726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20 cm</a:t>
            </a:r>
            <a:endParaRPr lang="en-GB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4572000" y="1700213"/>
            <a:ext cx="792163" cy="172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 flipH="1">
            <a:off x="4572000" y="1700213"/>
            <a:ext cx="792163" cy="172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5364163" y="2924175"/>
            <a:ext cx="1439862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 flipV="1">
            <a:off x="5364163" y="2924175"/>
            <a:ext cx="1439862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95" name="Arc 31"/>
          <p:cNvSpPr>
            <a:spLocks/>
          </p:cNvSpPr>
          <p:nvPr/>
        </p:nvSpPr>
        <p:spPr bwMode="auto">
          <a:xfrm>
            <a:off x="3995738" y="2547938"/>
            <a:ext cx="965200" cy="1169987"/>
          </a:xfrm>
          <a:custGeom>
            <a:avLst/>
            <a:gdLst>
              <a:gd name="G0" fmla="+- 0 0 0"/>
              <a:gd name="G1" fmla="+- 16704 0 0"/>
              <a:gd name="G2" fmla="+- 21600 0 0"/>
              <a:gd name="T0" fmla="*/ 13694 w 13788"/>
              <a:gd name="T1" fmla="*/ 0 h 16704"/>
              <a:gd name="T2" fmla="*/ 13788 w 13788"/>
              <a:gd name="T3" fmla="*/ 77 h 16704"/>
              <a:gd name="T4" fmla="*/ 0 w 13788"/>
              <a:gd name="T5" fmla="*/ 16704 h 16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88" h="16704" fill="none" extrusionOk="0">
                <a:moveTo>
                  <a:pt x="13694" y="-1"/>
                </a:moveTo>
                <a:cubicBezTo>
                  <a:pt x="13725" y="25"/>
                  <a:pt x="13756" y="51"/>
                  <a:pt x="13787" y="77"/>
                </a:cubicBezTo>
              </a:path>
              <a:path w="13788" h="16704" stroke="0" extrusionOk="0">
                <a:moveTo>
                  <a:pt x="13694" y="-1"/>
                </a:moveTo>
                <a:cubicBezTo>
                  <a:pt x="13725" y="25"/>
                  <a:pt x="13756" y="51"/>
                  <a:pt x="13787" y="77"/>
                </a:cubicBezTo>
                <a:lnTo>
                  <a:pt x="0" y="1670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4500563" y="2276475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T</a:t>
            </a:r>
            <a:r>
              <a:rPr lang="en-GB" sz="2400" i="1" baseline="-25000">
                <a:latin typeface="Times New Roman" pitchFamily="18" charset="0"/>
              </a:rPr>
              <a:t>1</a:t>
            </a:r>
            <a:endParaRPr lang="en-GB" sz="2400"/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5867400" y="2708275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T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endParaRPr lang="en-GB" sz="2400"/>
          </a:p>
        </p:txBody>
      </p:sp>
      <p:sp>
        <p:nvSpPr>
          <p:cNvPr id="11300" name="Arc 36"/>
          <p:cNvSpPr>
            <a:spLocks/>
          </p:cNvSpPr>
          <p:nvPr/>
        </p:nvSpPr>
        <p:spPr bwMode="auto">
          <a:xfrm flipH="1">
            <a:off x="6075363" y="3159125"/>
            <a:ext cx="873125" cy="484188"/>
          </a:xfrm>
          <a:custGeom>
            <a:avLst/>
            <a:gdLst>
              <a:gd name="G0" fmla="+- 0 0 0"/>
              <a:gd name="G1" fmla="+- 8067 0 0"/>
              <a:gd name="G2" fmla="+- 21600 0 0"/>
              <a:gd name="T0" fmla="*/ 20037 w 20127"/>
              <a:gd name="T1" fmla="*/ 0 h 8067"/>
              <a:gd name="T2" fmla="*/ 20127 w 20127"/>
              <a:gd name="T3" fmla="*/ 226 h 8067"/>
              <a:gd name="T4" fmla="*/ 0 w 20127"/>
              <a:gd name="T5" fmla="*/ 8067 h 8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27" h="8067" fill="none" extrusionOk="0">
                <a:moveTo>
                  <a:pt x="20037" y="-1"/>
                </a:moveTo>
                <a:cubicBezTo>
                  <a:pt x="20067" y="75"/>
                  <a:pt x="20097" y="150"/>
                  <a:pt x="20126" y="226"/>
                </a:cubicBezTo>
              </a:path>
              <a:path w="20127" h="8067" stroke="0" extrusionOk="0">
                <a:moveTo>
                  <a:pt x="20037" y="-1"/>
                </a:moveTo>
                <a:cubicBezTo>
                  <a:pt x="20067" y="75"/>
                  <a:pt x="20097" y="150"/>
                  <a:pt x="20126" y="226"/>
                </a:cubicBezTo>
                <a:lnTo>
                  <a:pt x="0" y="806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4572000" y="3427413"/>
            <a:ext cx="3529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4572000" y="1195388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7667625" y="33559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x</a:t>
            </a:r>
            <a:endParaRPr lang="en-GB"/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4211638" y="1268413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y</a:t>
            </a:r>
            <a:endParaRPr lang="en-GB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79388" y="2349500"/>
            <a:ext cx="2532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T</a:t>
            </a:r>
            <a:r>
              <a:rPr lang="en-GB" sz="2400" i="1" baseline="-25000">
                <a:latin typeface="Times New Roman" pitchFamily="18" charset="0"/>
              </a:rPr>
              <a:t>2</a:t>
            </a:r>
            <a:r>
              <a:rPr lang="en-GB" sz="2400" i="1">
                <a:latin typeface="Times New Roman" pitchFamily="18" charset="0"/>
              </a:rPr>
              <a:t> (</a:t>
            </a:r>
            <a:r>
              <a:rPr lang="en-GB" sz="2400">
                <a:latin typeface="Times New Roman" pitchFamily="18" charset="0"/>
              </a:rPr>
              <a:t>20 cm, 2,5 cm</a:t>
            </a:r>
            <a:r>
              <a:rPr lang="en-GB" sz="2400" i="1">
                <a:latin typeface="Times New Roman" pitchFamily="18" charset="0"/>
              </a:rPr>
              <a:t>)</a:t>
            </a:r>
            <a:r>
              <a:rPr lang="en-GB"/>
              <a:t> </a:t>
            </a:r>
          </a:p>
        </p:txBody>
      </p:sp>
      <p:graphicFrame>
        <p:nvGraphicFramePr>
          <p:cNvPr id="11306" name="Object 42"/>
          <p:cNvGraphicFramePr>
            <a:graphicFrameLocks noChangeAspect="1"/>
          </p:cNvGraphicFramePr>
          <p:nvPr/>
        </p:nvGraphicFramePr>
        <p:xfrm>
          <a:off x="179388" y="4365625"/>
          <a:ext cx="216058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1130040" imgH="431640" progId="Equation.3">
                  <p:embed/>
                </p:oleObj>
              </mc:Choice>
              <mc:Fallback>
                <p:oleObj name="Equation" r:id="rId3" imgW="11300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216058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7" name="Object 43"/>
          <p:cNvGraphicFramePr>
            <a:graphicFrameLocks noChangeAspect="1"/>
          </p:cNvGraphicFramePr>
          <p:nvPr/>
        </p:nvGraphicFramePr>
        <p:xfrm>
          <a:off x="2339975" y="4394200"/>
          <a:ext cx="46085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5" imgW="2641320" imgH="393480" progId="Equation.3">
                  <p:embed/>
                </p:oleObj>
              </mc:Choice>
              <mc:Fallback>
                <p:oleObj name="Equation" r:id="rId5" imgW="264132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394200"/>
                        <a:ext cx="460851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8" name="Object 44"/>
          <p:cNvGraphicFramePr>
            <a:graphicFrameLocks noChangeAspect="1"/>
          </p:cNvGraphicFramePr>
          <p:nvPr/>
        </p:nvGraphicFramePr>
        <p:xfrm>
          <a:off x="179388" y="5589588"/>
          <a:ext cx="22320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7" imgW="1168200" imgH="431640" progId="Equation.3">
                  <p:embed/>
                </p:oleObj>
              </mc:Choice>
              <mc:Fallback>
                <p:oleObj name="Equation" r:id="rId7" imgW="11682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589588"/>
                        <a:ext cx="22320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9" name="Object 45"/>
          <p:cNvGraphicFramePr>
            <a:graphicFrameLocks noChangeAspect="1"/>
          </p:cNvGraphicFramePr>
          <p:nvPr/>
        </p:nvGraphicFramePr>
        <p:xfrm>
          <a:off x="2339975" y="5641975"/>
          <a:ext cx="46799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9" imgW="2743200" imgH="393480" progId="Equation.3">
                  <p:embed/>
                </p:oleObj>
              </mc:Choice>
              <mc:Fallback>
                <p:oleObj name="Equation" r:id="rId9" imgW="274320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641975"/>
                        <a:ext cx="467995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  <p:bldP spid="11273" grpId="0"/>
      <p:bldP spid="11277" grpId="0"/>
      <p:bldP spid="11281" grpId="0"/>
      <p:bldP spid="11286" grpId="0" animBg="1"/>
      <p:bldP spid="11287" grpId="0"/>
      <p:bldP spid="11288" grpId="0"/>
      <p:bldP spid="11289" grpId="0"/>
      <p:bldP spid="11290" grpId="0"/>
      <p:bldP spid="11291" grpId="0" animBg="1"/>
      <p:bldP spid="11292" grpId="0" animBg="1"/>
      <p:bldP spid="11293" grpId="0" animBg="1"/>
      <p:bldP spid="11294" grpId="0" animBg="1"/>
      <p:bldP spid="11295" grpId="0" animBg="1"/>
      <p:bldP spid="11296" grpId="0"/>
      <p:bldP spid="11297" grpId="0"/>
      <p:bldP spid="11300" grpId="0" animBg="1"/>
      <p:bldP spid="11301" grpId="0" animBg="1"/>
      <p:bldP spid="11302" grpId="0" animBg="1"/>
      <p:bldP spid="11303" grpId="0"/>
      <p:bldP spid="11304" grpId="0"/>
      <p:bldP spid="113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4328C-D3D4-4C9B-AE68-8F41C08EA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996952"/>
            <a:ext cx="3429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Opiši što izazivaju sile paralelnih pravaca djelovanja.</a:t>
            </a:r>
          </a:p>
          <a:p>
            <a:r>
              <a:rPr lang="hr-HR" dirty="0"/>
              <a:t>Definiraj težište.</a:t>
            </a:r>
          </a:p>
          <a:p>
            <a:r>
              <a:rPr lang="hr-HR" dirty="0"/>
              <a:t>Opiši gibanje središte mase.</a:t>
            </a:r>
          </a:p>
          <a:p>
            <a:endParaRPr lang="hr-HR" dirty="0"/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227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Equation</vt:lpstr>
      <vt:lpstr>Sile paralelnih pravaca djelovanja</vt:lpstr>
      <vt:lpstr>Sile paralelnih pravaca djelovanja</vt:lpstr>
      <vt:lpstr>Težište </vt:lpstr>
      <vt:lpstr>PowerPoint Presentation</vt:lpstr>
      <vt:lpstr>PowerPoint Presentation</vt:lpstr>
      <vt:lpstr>PowerPoint Presentation</vt:lpstr>
      <vt:lpstr>Pitanja?</vt:lpstr>
      <vt:lpstr>Ponovimo...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Sile paralelnih pravaca djelovanja</dc:title>
  <dc:creator>Vlatko</dc:creator>
  <cp:lastModifiedBy>Vlatko Vujnovac</cp:lastModifiedBy>
  <cp:revision>6</cp:revision>
  <dcterms:created xsi:type="dcterms:W3CDTF">2015-02-21T11:14:55Z</dcterms:created>
  <dcterms:modified xsi:type="dcterms:W3CDTF">2022-03-07T06:45:06Z</dcterms:modified>
</cp:coreProperties>
</file>