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8DD914-1F02-4270-9E95-F2112874A3DB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84AE-B600-43FE-8C48-A374D479BB78}" type="datetimeFigureOut">
              <a:rPr lang="sr-Latn-CS" smtClean="0"/>
              <a:t>11.10.2021.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B002-5912-4B9A-B30A-9B7067EBE97F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Slobodni pad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702" y="5929330"/>
            <a:ext cx="2271706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Slobodni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Slobodni pad je jednoliko ubrzano gibanje usmjereno prema središtu Zemlje.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r-HR" sz="4000" dirty="0"/>
              <a:t>Slobodni pad</a:t>
            </a:r>
          </a:p>
        </p:txBody>
      </p:sp>
      <p:graphicFrame>
        <p:nvGraphicFramePr>
          <p:cNvPr id="2097" name="Object 4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06176033"/>
              </p:ext>
            </p:extLst>
          </p:nvPr>
        </p:nvGraphicFramePr>
        <p:xfrm>
          <a:off x="973465" y="2829922"/>
          <a:ext cx="2312979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939600" imgH="253800" progId="Equation.3">
                  <p:embed/>
                </p:oleObj>
              </mc:Choice>
              <mc:Fallback>
                <p:oleObj name="Equation" r:id="rId3" imgW="9396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465" y="2829922"/>
                        <a:ext cx="2312979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" name="Object 57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65211945"/>
              </p:ext>
            </p:extLst>
          </p:nvPr>
        </p:nvGraphicFramePr>
        <p:xfrm>
          <a:off x="4107982" y="4730670"/>
          <a:ext cx="9271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495000" imgH="419040" progId="Equation.3">
                  <p:embed/>
                </p:oleObj>
              </mc:Choice>
              <mc:Fallback>
                <p:oleObj name="Equation" r:id="rId5" imgW="4950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982" y="4730670"/>
                        <a:ext cx="9271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973465" y="2275330"/>
            <a:ext cx="21317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g</a:t>
            </a:r>
            <a:r>
              <a:rPr lang="hr-HR" sz="2400" i="1" baseline="-25000" dirty="0">
                <a:latin typeface="Times New Roman" pitchFamily="18" charset="0"/>
              </a:rPr>
              <a:t>p</a:t>
            </a:r>
            <a:r>
              <a:rPr lang="hr-HR" sz="2400" i="1" dirty="0">
                <a:latin typeface="Times New Roman" pitchFamily="18" charset="0"/>
              </a:rPr>
              <a:t> = </a:t>
            </a:r>
            <a:r>
              <a:rPr lang="hr-HR" sz="2400" dirty="0">
                <a:latin typeface="Times New Roman" pitchFamily="18" charset="0"/>
              </a:rPr>
              <a:t>9,83 m s</a:t>
            </a:r>
            <a:r>
              <a:rPr lang="hr-HR" sz="2400" baseline="30000" dirty="0">
                <a:latin typeface="Times New Roman" pitchFamily="18" charset="0"/>
              </a:rPr>
              <a:t>-2</a:t>
            </a:r>
            <a:r>
              <a:rPr lang="hr-HR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973465" y="1720738"/>
            <a:ext cx="24257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g</a:t>
            </a:r>
            <a:r>
              <a:rPr lang="hr-HR" sz="2400" i="1" baseline="-25000" dirty="0">
                <a:latin typeface="Times New Roman" pitchFamily="18" charset="0"/>
              </a:rPr>
              <a:t>e</a:t>
            </a:r>
            <a:r>
              <a:rPr lang="hr-HR" sz="2400" i="1" dirty="0">
                <a:latin typeface="Times New Roman" pitchFamily="18" charset="0"/>
              </a:rPr>
              <a:t> = </a:t>
            </a:r>
            <a:r>
              <a:rPr lang="hr-HR" sz="2400" dirty="0">
                <a:latin typeface="Times New Roman" pitchFamily="18" charset="0"/>
              </a:rPr>
              <a:t>9,78 m s</a:t>
            </a:r>
            <a:r>
              <a:rPr lang="hr-HR" sz="2400" baseline="30000" dirty="0">
                <a:latin typeface="Times New Roman" pitchFamily="18" charset="0"/>
              </a:rPr>
              <a:t>-2</a:t>
            </a:r>
            <a:r>
              <a:rPr lang="hr-HR" sz="2400" dirty="0">
                <a:latin typeface="Times New Roman" pitchFamily="18" charset="0"/>
              </a:rPr>
              <a:t>  </a:t>
            </a:r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4107982" y="4227433"/>
            <a:ext cx="1295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v = g t</a:t>
            </a:r>
            <a:endParaRPr lang="hr-HR" sz="2400" dirty="0">
              <a:latin typeface="Times New Roman" pitchFamily="18" charset="0"/>
            </a:endParaRP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4107982" y="5595858"/>
            <a:ext cx="14398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v</a:t>
            </a:r>
            <a:r>
              <a:rPr lang="hr-HR" sz="2400" i="1" baseline="30000" dirty="0">
                <a:latin typeface="Times New Roman" pitchFamily="18" charset="0"/>
              </a:rPr>
              <a:t>2</a:t>
            </a:r>
            <a:r>
              <a:rPr lang="hr-HR" sz="2400" i="1" dirty="0">
                <a:latin typeface="Times New Roman" pitchFamily="18" charset="0"/>
              </a:rPr>
              <a:t> = 2 g s</a:t>
            </a:r>
            <a:r>
              <a:rPr lang="hr-HR" sz="2400" dirty="0">
                <a:latin typeface="Times New Roman" pitchFamily="18" charset="0"/>
              </a:rPr>
              <a:t> 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707904" y="4221088"/>
            <a:ext cx="20717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707904" y="6292790"/>
            <a:ext cx="20717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V="1">
            <a:off x="2672053" y="5256939"/>
            <a:ext cx="2081226" cy="9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V="1">
            <a:off x="4743755" y="5256939"/>
            <a:ext cx="2081226" cy="9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5288" y="260350"/>
            <a:ext cx="84971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Koliko dugo pada tijelo s krova kuće visoke 6 m? Kolikom brzinom tijelo udari o tlo? Kolika je srednja brzina gibanja tijela?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68313" y="1484313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39750" y="1916113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= </a:t>
            </a:r>
            <a:r>
              <a:rPr lang="hr-HR" sz="2400">
                <a:latin typeface="Times New Roman" pitchFamily="18" charset="0"/>
              </a:rPr>
              <a:t>6 m 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39750" y="2270125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 = </a:t>
            </a:r>
            <a:r>
              <a:rPr lang="hr-HR" sz="2400">
                <a:latin typeface="Times New Roman" pitchFamily="18" charset="0"/>
              </a:rPr>
              <a:t>9,81 m s</a:t>
            </a:r>
            <a:r>
              <a:rPr lang="hr-HR" sz="2400" baseline="30000">
                <a:latin typeface="Times New Roman" pitchFamily="18" charset="0"/>
              </a:rPr>
              <a:t>-2</a:t>
            </a:r>
            <a:r>
              <a:rPr lang="hr-HR" sz="2400">
                <a:latin typeface="Times New Roman" pitchFamily="18" charset="0"/>
              </a:rPr>
              <a:t> 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539750" y="27082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84213" y="2701925"/>
            <a:ext cx="115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= </a:t>
            </a:r>
            <a:r>
              <a:rPr lang="hr-HR" sz="2400"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6804025" y="2859088"/>
          <a:ext cx="720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3" imgW="304560" imgH="203040" progId="Equation.3">
                  <p:embed/>
                </p:oleObj>
              </mc:Choice>
              <mc:Fallback>
                <p:oleObj name="Equation" r:id="rId3" imgW="3045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859088"/>
                        <a:ext cx="7207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466725" y="3019425"/>
          <a:ext cx="9366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5" imgW="469800" imgH="393480" progId="Equation.3">
                  <p:embed/>
                </p:oleObj>
              </mc:Choice>
              <mc:Fallback>
                <p:oleObj name="Equation" r:id="rId5" imgW="4698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019425"/>
                        <a:ext cx="9366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779838" y="2997200"/>
            <a:ext cx="115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 = ?</a:t>
            </a:r>
            <a:r>
              <a:rPr lang="hr-HR" sz="2400">
                <a:latin typeface="Times New Roman" pitchFamily="18" charset="0"/>
              </a:rPr>
              <a:t> 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401763" y="31527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330325" y="3224213"/>
            <a:ext cx="792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 dirty="0">
                <a:latin typeface="Times New Roman" pitchFamily="18" charset="0"/>
                <a:cs typeface="Times New Roman" pitchFamily="18" charset="0"/>
              </a:rPr>
              <a:t> 2</a:t>
            </a:r>
            <a:endParaRPr lang="hr-HR" sz="2400" dirty="0">
              <a:latin typeface="Times New Roman" pitchFamily="18" charset="0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468313" y="394493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2s = g t</a:t>
            </a:r>
            <a:r>
              <a:rPr lang="hr-HR" sz="2400" i="1" baseline="30000">
                <a:latin typeface="Times New Roman" pitchFamily="18" charset="0"/>
              </a:rPr>
              <a:t>2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1690688" y="38735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1619250" y="39449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g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539750" y="4391025"/>
          <a:ext cx="863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7" imgW="444240" imgH="406080" progId="Equation.3">
                  <p:embed/>
                </p:oleObj>
              </mc:Choice>
              <mc:Fallback>
                <p:oleObj name="Equation" r:id="rId7" imgW="44424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91025"/>
                        <a:ext cx="8636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468313" y="5167313"/>
          <a:ext cx="25193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9" imgW="1307880" imgH="444240" progId="Equation.3">
                  <p:embed/>
                </p:oleObj>
              </mc:Choice>
              <mc:Fallback>
                <p:oleObj name="Equation" r:id="rId9" imgW="13078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67313"/>
                        <a:ext cx="25193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41338" y="6092825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= </a:t>
            </a:r>
            <a:r>
              <a:rPr lang="hr-HR" sz="2400">
                <a:latin typeface="Times New Roman" pitchFamily="18" charset="0"/>
              </a:rPr>
              <a:t>1,1 s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779838" y="350202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30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2gs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3851275" y="4021138"/>
          <a:ext cx="12969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11" imgW="558720" imgH="241200" progId="Equation.3">
                  <p:embed/>
                </p:oleObj>
              </mc:Choice>
              <mc:Fallback>
                <p:oleObj name="Equation" r:id="rId11" imgW="5587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021138"/>
                        <a:ext cx="12969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3924300" y="4773613"/>
          <a:ext cx="2232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13" imgW="1218960" imgH="253800" progId="Equation.3">
                  <p:embed/>
                </p:oleObj>
              </mc:Choice>
              <mc:Fallback>
                <p:oleObj name="Equation" r:id="rId13" imgW="121896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773613"/>
                        <a:ext cx="22320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851275" y="558958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 = </a:t>
            </a:r>
            <a:r>
              <a:rPr lang="hr-HR" sz="2400">
                <a:latin typeface="Times New Roman" pitchFamily="18" charset="0"/>
              </a:rPr>
              <a:t>10,8 m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6804025" y="3506788"/>
          <a:ext cx="15843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15" imgW="723600" imgH="393480" progId="Equation.3">
                  <p:embed/>
                </p:oleObj>
              </mc:Choice>
              <mc:Fallback>
                <p:oleObj name="Equation" r:id="rId15" imgW="7236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506788"/>
                        <a:ext cx="15843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6877050" y="4432300"/>
          <a:ext cx="14398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17" imgW="711000" imgH="215640" progId="Equation.3">
                  <p:embed/>
                </p:oleObj>
              </mc:Choice>
              <mc:Fallback>
                <p:oleObj name="Equation" r:id="rId17" imgW="71100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432300"/>
                        <a:ext cx="14398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14343" grpId="0"/>
      <p:bldP spid="14344" grpId="0" animBg="1"/>
      <p:bldP spid="14345" grpId="0"/>
      <p:bldP spid="14349" grpId="0"/>
      <p:bldP spid="14350" grpId="0" animBg="1"/>
      <p:bldP spid="14351" grpId="0"/>
      <p:bldP spid="14352" grpId="0"/>
      <p:bldP spid="14353" grpId="0" animBg="1"/>
      <p:bldP spid="14354" grpId="0"/>
      <p:bldP spid="14359" grpId="0"/>
      <p:bldP spid="14360" grpId="0"/>
      <p:bldP spid="143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23554" name="Picture 2" descr="https://encrypted-tbn3.gstatic.com/images?q=tbn:ANd9GcSn4flSSH3S1f0MbUfQgDQilf2M5W9oepYdc-AnlQuOIjQfehBx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291" y="3284984"/>
            <a:ext cx="1839418" cy="2074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519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F75C-5BEC-4B21-B2F0-9732F0AD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A210-0F53-42FA-AECC-033B9E9B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slobodni pad.</a:t>
            </a:r>
          </a:p>
          <a:p>
            <a:endParaRPr lang="hr-HR" dirty="0"/>
          </a:p>
          <a:p>
            <a:r>
              <a:rPr lang="hr-HR" dirty="0"/>
              <a:t>Opiši iznos akceleracija slobodnog pada.</a:t>
            </a:r>
          </a:p>
        </p:txBody>
      </p:sp>
    </p:spTree>
    <p:extLst>
      <p:ext uri="{BB962C8B-B14F-4D97-AF65-F5344CB8AC3E}">
        <p14:creationId xmlns:p14="http://schemas.microsoft.com/office/powerpoint/2010/main" val="297174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Rješavanje zadataka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Str. 12.</a:t>
            </a:r>
          </a:p>
          <a:p>
            <a:r>
              <a:rPr lang="hr-HR" dirty="0"/>
              <a:t>Zadaci: 1. – 6.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Equation</vt:lpstr>
      <vt:lpstr>Slobodni pad</vt:lpstr>
      <vt:lpstr>Slobodni pad</vt:lpstr>
      <vt:lpstr>Slobodni pad</vt:lpstr>
      <vt:lpstr>PowerPoint Presentation</vt:lpstr>
      <vt:lpstr>Pitanja?</vt:lpstr>
      <vt:lpstr>Ponovimo…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Slobodni pad</dc:title>
  <dc:creator>Vlatko</dc:creator>
  <cp:lastModifiedBy>Vlatko</cp:lastModifiedBy>
  <cp:revision>10</cp:revision>
  <dcterms:created xsi:type="dcterms:W3CDTF">2014-09-30T12:14:10Z</dcterms:created>
  <dcterms:modified xsi:type="dcterms:W3CDTF">2021-10-11T06:02:46Z</dcterms:modified>
</cp:coreProperties>
</file>