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71" r:id="rId9"/>
    <p:sldId id="272" r:id="rId10"/>
    <p:sldId id="273" r:id="rId11"/>
    <p:sldId id="263" r:id="rId12"/>
    <p:sldId id="266" r:id="rId13"/>
    <p:sldId id="267" r:id="rId14"/>
    <p:sldId id="268" r:id="rId15"/>
    <p:sldId id="269" r:id="rId16"/>
    <p:sldId id="265" r:id="rId17"/>
    <p:sldId id="264" r:id="rId18"/>
    <p:sldId id="270" r:id="rId1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94B-3BCB-444F-A92A-18935E2C0E75}" type="datetimeFigureOut">
              <a:rPr lang="sr-Latn-CS" smtClean="0"/>
              <a:t>13.3.2022.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1F-DAB4-469C-8547-68EAA7A6A68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94B-3BCB-444F-A92A-18935E2C0E75}" type="datetimeFigureOut">
              <a:rPr lang="sr-Latn-CS" smtClean="0"/>
              <a:t>13.3.2022.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1F-DAB4-469C-8547-68EAA7A6A68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94B-3BCB-444F-A92A-18935E2C0E75}" type="datetimeFigureOut">
              <a:rPr lang="sr-Latn-CS" smtClean="0"/>
              <a:t>13.3.2022.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1F-DAB4-469C-8547-68EAA7A6A68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94B-3BCB-444F-A92A-18935E2C0E75}" type="datetimeFigureOut">
              <a:rPr lang="sr-Latn-CS" smtClean="0"/>
              <a:t>13.3.2022.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1F-DAB4-469C-8547-68EAA7A6A68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94B-3BCB-444F-A92A-18935E2C0E75}" type="datetimeFigureOut">
              <a:rPr lang="sr-Latn-CS" smtClean="0"/>
              <a:t>13.3.2022.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1F-DAB4-469C-8547-68EAA7A6A68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94B-3BCB-444F-A92A-18935E2C0E75}" type="datetimeFigureOut">
              <a:rPr lang="sr-Latn-CS" smtClean="0"/>
              <a:t>13.3.2022.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1F-DAB4-469C-8547-68EAA7A6A68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94B-3BCB-444F-A92A-18935E2C0E75}" type="datetimeFigureOut">
              <a:rPr lang="sr-Latn-CS" smtClean="0"/>
              <a:t>13.3.2022.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1F-DAB4-469C-8547-68EAA7A6A68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94B-3BCB-444F-A92A-18935E2C0E75}" type="datetimeFigureOut">
              <a:rPr lang="sr-Latn-CS" smtClean="0"/>
              <a:t>13.3.2022.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1F-DAB4-469C-8547-68EAA7A6A68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94B-3BCB-444F-A92A-18935E2C0E75}" type="datetimeFigureOut">
              <a:rPr lang="sr-Latn-CS" smtClean="0"/>
              <a:t>13.3.2022.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1F-DAB4-469C-8547-68EAA7A6A68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94B-3BCB-444F-A92A-18935E2C0E75}" type="datetimeFigureOut">
              <a:rPr lang="sr-Latn-CS" smtClean="0"/>
              <a:t>13.3.2022.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1F-DAB4-469C-8547-68EAA7A6A68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94B-3BCB-444F-A92A-18935E2C0E75}" type="datetimeFigureOut">
              <a:rPr lang="sr-Latn-CS" smtClean="0"/>
              <a:t>13.3.2022.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1F-DAB4-469C-8547-68EAA7A6A68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C694B-3BCB-444F-A92A-18935E2C0E75}" type="datetimeFigureOut">
              <a:rPr lang="sr-Latn-CS" smtClean="0"/>
              <a:t>13.3.2022.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2D1F-DAB4-469C-8547-68EAA7A6A682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/>
              <a:t>Tlak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98FAE-FBFC-46D3-AA06-2FCE3981A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0232" y="5877272"/>
            <a:ext cx="2255176" cy="666428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Hidrostatički paradoks</a:t>
            </a:r>
          </a:p>
        </p:txBody>
      </p:sp>
      <p:sp>
        <p:nvSpPr>
          <p:cNvPr id="4" name="Freeform 42"/>
          <p:cNvSpPr>
            <a:spLocks/>
          </p:cNvSpPr>
          <p:nvPr/>
        </p:nvSpPr>
        <p:spPr bwMode="auto">
          <a:xfrm>
            <a:off x="5926138" y="2819400"/>
            <a:ext cx="1804987" cy="1401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589"/>
              </a:cxn>
              <a:cxn ang="0">
                <a:pos x="816" y="589"/>
              </a:cxn>
              <a:cxn ang="0">
                <a:pos x="998" y="0"/>
              </a:cxn>
              <a:cxn ang="0">
                <a:pos x="0" y="0"/>
              </a:cxn>
            </a:cxnLst>
            <a:rect l="0" t="0" r="r" b="b"/>
            <a:pathLst>
              <a:path w="998" h="589">
                <a:moveTo>
                  <a:pt x="0" y="0"/>
                </a:moveTo>
                <a:lnTo>
                  <a:pt x="181" y="589"/>
                </a:lnTo>
                <a:lnTo>
                  <a:pt x="816" y="589"/>
                </a:lnTo>
                <a:lnTo>
                  <a:pt x="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" name="Freeform 38"/>
          <p:cNvSpPr>
            <a:spLocks/>
          </p:cNvSpPr>
          <p:nvPr/>
        </p:nvSpPr>
        <p:spPr bwMode="auto">
          <a:xfrm>
            <a:off x="3709988" y="2817813"/>
            <a:ext cx="1231900" cy="1401762"/>
          </a:xfrm>
          <a:custGeom>
            <a:avLst/>
            <a:gdLst/>
            <a:ahLst/>
            <a:cxnLst>
              <a:cxn ang="0">
                <a:pos x="182" y="0"/>
              </a:cxn>
              <a:cxn ang="0">
                <a:pos x="499" y="0"/>
              </a:cxn>
              <a:cxn ang="0">
                <a:pos x="681" y="589"/>
              </a:cxn>
              <a:cxn ang="0">
                <a:pos x="0" y="589"/>
              </a:cxn>
              <a:cxn ang="0">
                <a:pos x="182" y="0"/>
              </a:cxn>
            </a:cxnLst>
            <a:rect l="0" t="0" r="r" b="b"/>
            <a:pathLst>
              <a:path w="681" h="589">
                <a:moveTo>
                  <a:pt x="182" y="0"/>
                </a:moveTo>
                <a:lnTo>
                  <a:pt x="499" y="0"/>
                </a:lnTo>
                <a:lnTo>
                  <a:pt x="681" y="589"/>
                </a:lnTo>
                <a:lnTo>
                  <a:pt x="0" y="589"/>
                </a:lnTo>
                <a:lnTo>
                  <a:pt x="182" y="0"/>
                </a:lnTo>
                <a:close/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" name="Freeform 29"/>
          <p:cNvSpPr>
            <a:spLocks/>
          </p:cNvSpPr>
          <p:nvPr/>
        </p:nvSpPr>
        <p:spPr bwMode="auto">
          <a:xfrm>
            <a:off x="1331913" y="2817813"/>
            <a:ext cx="1230312" cy="1403350"/>
          </a:xfrm>
          <a:custGeom>
            <a:avLst/>
            <a:gdLst/>
            <a:ahLst/>
            <a:cxnLst>
              <a:cxn ang="0">
                <a:pos x="1620" y="0"/>
              </a:cxn>
              <a:cxn ang="0">
                <a:pos x="1620" y="1440"/>
              </a:cxn>
              <a:cxn ang="0">
                <a:pos x="0" y="1440"/>
              </a:cxn>
              <a:cxn ang="0">
                <a:pos x="0" y="0"/>
              </a:cxn>
              <a:cxn ang="0">
                <a:pos x="1620" y="0"/>
              </a:cxn>
            </a:cxnLst>
            <a:rect l="0" t="0" r="r" b="b"/>
            <a:pathLst>
              <a:path w="1620" h="1440">
                <a:moveTo>
                  <a:pt x="1620" y="0"/>
                </a:moveTo>
                <a:lnTo>
                  <a:pt x="1620" y="1440"/>
                </a:lnTo>
                <a:lnTo>
                  <a:pt x="0" y="1440"/>
                </a:lnTo>
                <a:lnTo>
                  <a:pt x="0" y="0"/>
                </a:lnTo>
                <a:lnTo>
                  <a:pt x="1620" y="0"/>
                </a:lnTo>
                <a:close/>
              </a:path>
            </a:pathLst>
          </a:custGeom>
          <a:solidFill>
            <a:srgbClr val="FF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4067175" y="3505200"/>
            <a:ext cx="704850" cy="2111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H="1">
            <a:off x="4067175" y="3497263"/>
            <a:ext cx="704850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4067175" y="35004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H="1" flipV="1">
            <a:off x="6732588" y="3500438"/>
            <a:ext cx="788987" cy="2000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H="1" flipV="1">
            <a:off x="6732588" y="3716338"/>
            <a:ext cx="788987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6804025" y="3500438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6732588" y="35004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4140200" y="3716338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1331913" y="2493963"/>
            <a:ext cx="1230312" cy="1727200"/>
            <a:chOff x="748" y="1661"/>
            <a:chExt cx="681" cy="726"/>
          </a:xfrm>
        </p:grpSpPr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748" y="2387"/>
              <a:ext cx="6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1429" y="1661"/>
              <a:ext cx="0" cy="7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>
              <a:off x="748" y="1661"/>
              <a:ext cx="0" cy="7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9" name="Line 50"/>
          <p:cNvSpPr>
            <a:spLocks noChangeShapeType="1"/>
          </p:cNvSpPr>
          <p:nvPr/>
        </p:nvSpPr>
        <p:spPr bwMode="auto">
          <a:xfrm>
            <a:off x="1331913" y="2817813"/>
            <a:ext cx="12303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20" name="Group 55"/>
          <p:cNvGrpSpPr>
            <a:grpSpLocks/>
          </p:cNvGrpSpPr>
          <p:nvPr/>
        </p:nvGrpSpPr>
        <p:grpSpPr bwMode="auto">
          <a:xfrm>
            <a:off x="3709988" y="2062163"/>
            <a:ext cx="1231900" cy="2159000"/>
            <a:chOff x="2426" y="1480"/>
            <a:chExt cx="681" cy="907"/>
          </a:xfrm>
        </p:grpSpPr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V="1">
              <a:off x="2426" y="1480"/>
              <a:ext cx="273" cy="9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 flipH="1" flipV="1">
              <a:off x="2835" y="1480"/>
              <a:ext cx="272" cy="9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3" name="Line 54"/>
            <p:cNvSpPr>
              <a:spLocks noChangeShapeType="1"/>
            </p:cNvSpPr>
            <p:nvPr/>
          </p:nvSpPr>
          <p:spPr bwMode="auto">
            <a:xfrm>
              <a:off x="2426" y="238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4" name="Group 57"/>
          <p:cNvGrpSpPr>
            <a:grpSpLocks/>
          </p:cNvGrpSpPr>
          <p:nvPr/>
        </p:nvGrpSpPr>
        <p:grpSpPr bwMode="auto">
          <a:xfrm>
            <a:off x="5843588" y="2493963"/>
            <a:ext cx="1968500" cy="1727200"/>
            <a:chOff x="3832" y="1661"/>
            <a:chExt cx="1089" cy="726"/>
          </a:xfrm>
        </p:grpSpPr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H="1" flipV="1">
              <a:off x="3832" y="1661"/>
              <a:ext cx="227" cy="7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4694" y="1661"/>
              <a:ext cx="227" cy="7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7" name="Line 56"/>
            <p:cNvSpPr>
              <a:spLocks noChangeShapeType="1"/>
            </p:cNvSpPr>
            <p:nvPr/>
          </p:nvSpPr>
          <p:spPr bwMode="auto">
            <a:xfrm>
              <a:off x="4059" y="2387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8" name="Rectangle 58"/>
          <p:cNvSpPr>
            <a:spLocks noChangeArrowheads="1"/>
          </p:cNvSpPr>
          <p:nvPr/>
        </p:nvSpPr>
        <p:spPr bwMode="auto">
          <a:xfrm>
            <a:off x="3779838" y="36449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</a:p>
        </p:txBody>
      </p:sp>
      <p:sp>
        <p:nvSpPr>
          <p:cNvPr id="29" name="Rectangle 59"/>
          <p:cNvSpPr>
            <a:spLocks noChangeArrowheads="1"/>
          </p:cNvSpPr>
          <p:nvPr/>
        </p:nvSpPr>
        <p:spPr bwMode="auto">
          <a:xfrm>
            <a:off x="6877050" y="36449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h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30" name="Rectangle 61"/>
          <p:cNvSpPr>
            <a:spLocks noChangeArrowheads="1"/>
          </p:cNvSpPr>
          <p:nvPr/>
        </p:nvSpPr>
        <p:spPr bwMode="auto">
          <a:xfrm>
            <a:off x="4140200" y="306863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h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6443663" y="3141663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</a:p>
        </p:txBody>
      </p:sp>
      <p:sp>
        <p:nvSpPr>
          <p:cNvPr id="32" name="Rectangle 63"/>
          <p:cNvSpPr>
            <a:spLocks noChangeArrowheads="1"/>
          </p:cNvSpPr>
          <p:nvPr/>
        </p:nvSpPr>
        <p:spPr bwMode="auto">
          <a:xfrm>
            <a:off x="7596188" y="3357563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v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33" name="Rectangle 64"/>
          <p:cNvSpPr>
            <a:spLocks noChangeArrowheads="1"/>
          </p:cNvSpPr>
          <p:nvPr/>
        </p:nvSpPr>
        <p:spPr bwMode="auto">
          <a:xfrm>
            <a:off x="4787900" y="3284538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v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34" name="Rectangle 65"/>
          <p:cNvSpPr>
            <a:spLocks noChangeArrowheads="1"/>
          </p:cNvSpPr>
          <p:nvPr/>
        </p:nvSpPr>
        <p:spPr bwMode="auto">
          <a:xfrm>
            <a:off x="1762125" y="4221163"/>
            <a:ext cx="43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r>
              <a:rPr lang="hr-HR"/>
              <a:t> </a:t>
            </a:r>
          </a:p>
        </p:txBody>
      </p:sp>
      <p:sp>
        <p:nvSpPr>
          <p:cNvPr id="35" name="Rectangle 66"/>
          <p:cNvSpPr>
            <a:spLocks noChangeArrowheads="1"/>
          </p:cNvSpPr>
          <p:nvPr/>
        </p:nvSpPr>
        <p:spPr bwMode="auto">
          <a:xfrm>
            <a:off x="4138613" y="4221163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r>
              <a:rPr lang="hr-HR"/>
              <a:t> </a:t>
            </a:r>
          </a:p>
        </p:txBody>
      </p:sp>
      <p:sp>
        <p:nvSpPr>
          <p:cNvPr id="36" name="Rectangle 67"/>
          <p:cNvSpPr>
            <a:spLocks noChangeArrowheads="1"/>
          </p:cNvSpPr>
          <p:nvPr/>
        </p:nvSpPr>
        <p:spPr bwMode="auto">
          <a:xfrm>
            <a:off x="6659563" y="4221163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r>
              <a:rPr lang="hr-HR"/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787900" y="3500438"/>
            <a:ext cx="0" cy="2159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 flipV="1">
            <a:off x="7524750" y="3500438"/>
            <a:ext cx="0" cy="2159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57175" y="253911"/>
            <a:ext cx="787856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hr-HR" sz="2400" b="1" dirty="0"/>
              <a:t>Primjer: </a:t>
            </a:r>
            <a:r>
              <a:rPr lang="hr-HR" sz="2400" dirty="0"/>
              <a:t>Neka sisaljka podiže vodu na visinu 45 m. Kolikom </a:t>
            </a:r>
          </a:p>
          <a:p>
            <a:pPr>
              <a:tabLst>
                <a:tab pos="457200" algn="l"/>
              </a:tabLst>
            </a:pPr>
            <a:r>
              <a:rPr lang="hr-HR" sz="2400" dirty="0"/>
              <a:t>silom djeluje sisaljka na otvor ventila, ako je njegova površina </a:t>
            </a:r>
          </a:p>
          <a:p>
            <a:pPr>
              <a:tabLst>
                <a:tab pos="457200" algn="l"/>
              </a:tabLst>
            </a:pPr>
            <a:r>
              <a:rPr lang="hr-HR" sz="2400" dirty="0"/>
              <a:t>8 cm</a:t>
            </a:r>
            <a:r>
              <a:rPr lang="hr-HR" sz="2400" baseline="30000" dirty="0"/>
              <a:t>2</a:t>
            </a:r>
            <a:r>
              <a:rPr lang="hr-HR" sz="2400" dirty="0"/>
              <a:t>?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50825" y="1557338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hr-HR" sz="2400" b="1"/>
              <a:t>Rješenje:</a:t>
            </a:r>
            <a:endParaRPr lang="hr-HR" sz="240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23850" y="2062163"/>
            <a:ext cx="1312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h = </a:t>
            </a:r>
            <a:r>
              <a:rPr lang="hr-HR" sz="2400">
                <a:latin typeface="Times New Roman" pitchFamily="18" charset="0"/>
              </a:rPr>
              <a:t>45 m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61938" y="2420938"/>
            <a:ext cx="1430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 = </a:t>
            </a:r>
            <a:r>
              <a:rPr lang="hr-HR" sz="2400">
                <a:latin typeface="Times New Roman" pitchFamily="18" charset="0"/>
              </a:rPr>
              <a:t>8 cm</a:t>
            </a:r>
            <a:r>
              <a:rPr lang="hr-HR" sz="2400" baseline="30000">
                <a:latin typeface="Times New Roman" pitchFamily="18" charset="0"/>
              </a:rPr>
              <a:t>2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323850" y="2924175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50825" y="2924175"/>
            <a:ext cx="88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 ?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3132138" y="3671888"/>
          <a:ext cx="8636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444240" imgH="393480" progId="Equation.3">
                  <p:embed/>
                </p:oleObj>
              </mc:Choice>
              <mc:Fallback>
                <p:oleObj name="Equation" r:id="rId3" imgW="444240" imgH="393480" progId="Equation.3">
                  <p:embed/>
                  <p:pic>
                    <p:nvPicPr>
                      <p:cNvPr id="82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671888"/>
                        <a:ext cx="8636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067175" y="3744913"/>
            <a:ext cx="135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, </a:t>
            </a:r>
            <a:r>
              <a:rPr lang="en-GB" sz="2400" i="1">
                <a:latin typeface="Times New Roman" pitchFamily="18" charset="0"/>
              </a:rPr>
              <a:t>p = 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en-GB" sz="2400" i="1">
                <a:latin typeface="Times New Roman" pitchFamily="18" charset="0"/>
              </a:rPr>
              <a:t>gh</a:t>
            </a:r>
            <a:r>
              <a:rPr lang="en-GB">
                <a:sym typeface="Symbol" pitchFamily="18" charset="2"/>
              </a:rPr>
              <a:t>   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908175" y="4772025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en-GB" sz="2400" i="1">
                <a:latin typeface="Times New Roman" pitchFamily="18" charset="0"/>
              </a:rPr>
              <a:t> = 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en-GB" sz="2400" i="1">
                <a:latin typeface="Times New Roman" pitchFamily="18" charset="0"/>
              </a:rPr>
              <a:t>gh</a:t>
            </a:r>
            <a:r>
              <a:rPr lang="hr-HR" sz="2400" i="1">
                <a:latin typeface="Times New Roman" pitchFamily="18" charset="0"/>
              </a:rPr>
              <a:t>A</a:t>
            </a:r>
            <a:r>
              <a:rPr lang="en-GB">
                <a:sym typeface="Symbol" pitchFamily="18" charset="2"/>
              </a:rPr>
              <a:t>   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203575" y="4772025"/>
            <a:ext cx="568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1000 kg m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-3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9,81 m s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-2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</a:t>
            </a:r>
            <a:r>
              <a:rPr lang="en-GB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45 m 0,0008 m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en-GB">
                <a:sym typeface="Symbol" pitchFamily="18" charset="2"/>
              </a:rPr>
              <a:t>  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865313" y="5348288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 = </a:t>
            </a:r>
            <a:r>
              <a:rPr lang="hr-HR" sz="2400">
                <a:latin typeface="Times New Roman" pitchFamily="18" charset="0"/>
              </a:rPr>
              <a:t>353 N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476375" y="2420938"/>
            <a:ext cx="1795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0,0008 m</a:t>
            </a:r>
            <a:r>
              <a:rPr lang="hr-HR" sz="2400" baseline="30000">
                <a:latin typeface="Times New Roman" pitchFamily="18" charset="0"/>
              </a:rPr>
              <a:t>2</a:t>
            </a:r>
            <a:endParaRPr lang="hr-HR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198" grpId="0"/>
      <p:bldP spid="8199" grpId="0"/>
      <p:bldP spid="8200" grpId="0" animBg="1"/>
      <p:bldP spid="8201" grpId="0"/>
      <p:bldP spid="8204" grpId="0"/>
      <p:bldP spid="8205" grpId="0"/>
      <p:bldP spid="8206" grpId="0"/>
      <p:bldP spid="8207" grpId="0"/>
      <p:bldP spid="82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Rectangle 53"/>
          <p:cNvSpPr>
            <a:spLocks noChangeArrowheads="1"/>
          </p:cNvSpPr>
          <p:nvPr/>
        </p:nvSpPr>
        <p:spPr bwMode="auto">
          <a:xfrm>
            <a:off x="5292725" y="2924175"/>
            <a:ext cx="142875" cy="576263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5076825" y="2924175"/>
            <a:ext cx="142875" cy="576263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r-HR" altLang="sr-Latn-RS" dirty="0"/>
              <a:t>Vanjski ili hidraulički tlak</a:t>
            </a:r>
          </a:p>
        </p:txBody>
      </p:sp>
      <p:sp>
        <p:nvSpPr>
          <p:cNvPr id="2055" name="Arc 7"/>
          <p:cNvSpPr>
            <a:spLocks/>
          </p:cNvSpPr>
          <p:nvPr/>
        </p:nvSpPr>
        <p:spPr bwMode="auto">
          <a:xfrm flipH="1" flipV="1">
            <a:off x="3419475" y="5072063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228600 h 21600"/>
              <a:gd name="T4" fmla="*/ 0 w 21600"/>
              <a:gd name="T5" fmla="*/ 2286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56" name="Arc 8"/>
          <p:cNvSpPr>
            <a:spLocks/>
          </p:cNvSpPr>
          <p:nvPr/>
        </p:nvSpPr>
        <p:spPr bwMode="auto">
          <a:xfrm flipV="1">
            <a:off x="4575175" y="5045075"/>
            <a:ext cx="273050" cy="258763"/>
          </a:xfrm>
          <a:custGeom>
            <a:avLst/>
            <a:gdLst>
              <a:gd name="T0" fmla="*/ 0 w 25913"/>
              <a:gd name="T1" fmla="*/ 5870 h 21600"/>
              <a:gd name="T2" fmla="*/ 273050 w 25913"/>
              <a:gd name="T3" fmla="*/ 218583 h 21600"/>
              <a:gd name="T4" fmla="*/ 48208 w 25913"/>
              <a:gd name="T5" fmla="*/ 258763 h 21600"/>
              <a:gd name="T6" fmla="*/ 0 60000 65536"/>
              <a:gd name="T7" fmla="*/ 0 60000 65536"/>
              <a:gd name="T8" fmla="*/ 0 60000 65536"/>
              <a:gd name="T9" fmla="*/ 0 w 25913"/>
              <a:gd name="T10" fmla="*/ 0 h 21600"/>
              <a:gd name="T11" fmla="*/ 25913 w 259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13" h="21600" fill="none" extrusionOk="0">
                <a:moveTo>
                  <a:pt x="0" y="490"/>
                </a:moveTo>
                <a:cubicBezTo>
                  <a:pt x="1503" y="164"/>
                  <a:pt x="3036" y="-1"/>
                  <a:pt x="4575" y="0"/>
                </a:cubicBezTo>
                <a:cubicBezTo>
                  <a:pt x="15209" y="0"/>
                  <a:pt x="24261" y="7740"/>
                  <a:pt x="25913" y="18245"/>
                </a:cubicBezTo>
              </a:path>
              <a:path w="25913" h="21600" stroke="0" extrusionOk="0">
                <a:moveTo>
                  <a:pt x="0" y="490"/>
                </a:moveTo>
                <a:cubicBezTo>
                  <a:pt x="1503" y="164"/>
                  <a:pt x="3036" y="-1"/>
                  <a:pt x="4575" y="0"/>
                </a:cubicBezTo>
                <a:cubicBezTo>
                  <a:pt x="15209" y="0"/>
                  <a:pt x="24261" y="7740"/>
                  <a:pt x="25913" y="18245"/>
                </a:cubicBezTo>
                <a:lnTo>
                  <a:pt x="4575" y="2160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V="1">
            <a:off x="4851400" y="484981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V="1">
            <a:off x="4851400" y="450691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V="1">
            <a:off x="4851400" y="4164013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4851400" y="347821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4851400" y="4868863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73" name="Freeform 25"/>
          <p:cNvSpPr>
            <a:spLocks/>
          </p:cNvSpPr>
          <p:nvPr/>
        </p:nvSpPr>
        <p:spPr bwMode="auto">
          <a:xfrm>
            <a:off x="3419475" y="3500438"/>
            <a:ext cx="1431925" cy="1584325"/>
          </a:xfrm>
          <a:custGeom>
            <a:avLst/>
            <a:gdLst>
              <a:gd name="T0" fmla="*/ 0 w 1620"/>
              <a:gd name="T1" fmla="*/ 0 h 2340"/>
              <a:gd name="T2" fmla="*/ 1620 w 1620"/>
              <a:gd name="T3" fmla="*/ 0 h 2340"/>
              <a:gd name="T4" fmla="*/ 1620 w 1620"/>
              <a:gd name="T5" fmla="*/ 2340 h 2340"/>
              <a:gd name="T6" fmla="*/ 0 w 1620"/>
              <a:gd name="T7" fmla="*/ 2340 h 2340"/>
              <a:gd name="T8" fmla="*/ 0 w 1620"/>
              <a:gd name="T9" fmla="*/ 0 h 2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2340"/>
              <a:gd name="T17" fmla="*/ 1620 w 1620"/>
              <a:gd name="T18" fmla="*/ 2340 h 2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2340">
                <a:moveTo>
                  <a:pt x="0" y="0"/>
                </a:moveTo>
                <a:lnTo>
                  <a:pt x="1620" y="0"/>
                </a:lnTo>
                <a:lnTo>
                  <a:pt x="1620" y="2340"/>
                </a:lnTo>
                <a:lnTo>
                  <a:pt x="0" y="234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rgbClr val="CC99FF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3635375" y="5078413"/>
            <a:ext cx="987425" cy="222250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5292725" y="3500438"/>
            <a:ext cx="127000" cy="1120775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4851400" y="4221163"/>
            <a:ext cx="225425" cy="144462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4787900" y="4724400"/>
            <a:ext cx="431800" cy="144463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2079" name="Arc 31"/>
          <p:cNvSpPr>
            <a:spLocks/>
          </p:cNvSpPr>
          <p:nvPr/>
        </p:nvSpPr>
        <p:spPr bwMode="auto">
          <a:xfrm flipV="1">
            <a:off x="4927600" y="3573463"/>
            <a:ext cx="153988" cy="150812"/>
          </a:xfrm>
          <a:custGeom>
            <a:avLst/>
            <a:gdLst>
              <a:gd name="T0" fmla="*/ 0 w 29093"/>
              <a:gd name="T1" fmla="*/ 7113 h 28431"/>
              <a:gd name="T2" fmla="*/ 148123 w 29093"/>
              <a:gd name="T3" fmla="*/ 150812 h 28431"/>
              <a:gd name="T4" fmla="*/ 39660 w 29093"/>
              <a:gd name="T5" fmla="*/ 114577 h 28431"/>
              <a:gd name="T6" fmla="*/ 0 60000 65536"/>
              <a:gd name="T7" fmla="*/ 0 60000 65536"/>
              <a:gd name="T8" fmla="*/ 0 60000 65536"/>
              <a:gd name="T9" fmla="*/ 0 w 29093"/>
              <a:gd name="T10" fmla="*/ 0 h 28431"/>
              <a:gd name="T11" fmla="*/ 29093 w 29093"/>
              <a:gd name="T12" fmla="*/ 28431 h 284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93" h="28431" fill="none" extrusionOk="0">
                <a:moveTo>
                  <a:pt x="0" y="1341"/>
                </a:moveTo>
                <a:cubicBezTo>
                  <a:pt x="2398" y="454"/>
                  <a:pt x="4935" y="-1"/>
                  <a:pt x="7493" y="0"/>
                </a:cubicBezTo>
                <a:cubicBezTo>
                  <a:pt x="19422" y="0"/>
                  <a:pt x="29093" y="9670"/>
                  <a:pt x="29093" y="21600"/>
                </a:cubicBezTo>
                <a:cubicBezTo>
                  <a:pt x="29093" y="23921"/>
                  <a:pt x="28718" y="26228"/>
                  <a:pt x="27984" y="28430"/>
                </a:cubicBezTo>
              </a:path>
              <a:path w="29093" h="28431" stroke="0" extrusionOk="0">
                <a:moveTo>
                  <a:pt x="0" y="1341"/>
                </a:moveTo>
                <a:cubicBezTo>
                  <a:pt x="2398" y="454"/>
                  <a:pt x="4935" y="-1"/>
                  <a:pt x="7493" y="0"/>
                </a:cubicBezTo>
                <a:cubicBezTo>
                  <a:pt x="19422" y="0"/>
                  <a:pt x="29093" y="9670"/>
                  <a:pt x="29093" y="21600"/>
                </a:cubicBezTo>
                <a:cubicBezTo>
                  <a:pt x="29093" y="23921"/>
                  <a:pt x="28718" y="26228"/>
                  <a:pt x="27984" y="28430"/>
                </a:cubicBezTo>
                <a:lnTo>
                  <a:pt x="7493" y="216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419475" y="2852738"/>
            <a:ext cx="1431925" cy="647700"/>
            <a:chOff x="2336" y="2080"/>
            <a:chExt cx="720" cy="288"/>
          </a:xfrm>
        </p:grpSpPr>
        <p:sp>
          <p:nvSpPr>
            <p:cNvPr id="6184" name="Rectangle 33"/>
            <p:cNvSpPr>
              <a:spLocks noChangeArrowheads="1"/>
            </p:cNvSpPr>
            <p:nvPr/>
          </p:nvSpPr>
          <p:spPr bwMode="auto">
            <a:xfrm>
              <a:off x="2336" y="2296"/>
              <a:ext cx="720" cy="72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CCFF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sr-Latn-RS" altLang="sr-Latn-RS"/>
            </a:p>
          </p:txBody>
        </p:sp>
        <p:sp>
          <p:nvSpPr>
            <p:cNvPr id="6185" name="Rectangle 34"/>
            <p:cNvSpPr>
              <a:spLocks noChangeArrowheads="1"/>
            </p:cNvSpPr>
            <p:nvPr/>
          </p:nvSpPr>
          <p:spPr bwMode="auto">
            <a:xfrm>
              <a:off x="2624" y="2080"/>
              <a:ext cx="144" cy="288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CCFF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sr-Latn-RS" altLang="sr-Latn-RS"/>
            </a:p>
          </p:txBody>
        </p:sp>
      </p:grpSp>
      <p:sp>
        <p:nvSpPr>
          <p:cNvPr id="2083" name="Line 35"/>
          <p:cNvSpPr>
            <a:spLocks noChangeShapeType="1"/>
          </p:cNvSpPr>
          <p:nvPr/>
        </p:nvSpPr>
        <p:spPr bwMode="auto">
          <a:xfrm>
            <a:off x="3419475" y="3284538"/>
            <a:ext cx="0" cy="179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85" name="Line 37"/>
          <p:cNvSpPr>
            <a:spLocks noChangeShapeType="1"/>
          </p:cNvSpPr>
          <p:nvPr/>
        </p:nvSpPr>
        <p:spPr bwMode="auto">
          <a:xfrm flipH="1">
            <a:off x="4851400" y="4365625"/>
            <a:ext cx="7938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86" name="Line 38"/>
          <p:cNvSpPr>
            <a:spLocks noChangeShapeType="1"/>
          </p:cNvSpPr>
          <p:nvPr/>
        </p:nvSpPr>
        <p:spPr bwMode="auto">
          <a:xfrm flipH="1">
            <a:off x="4851400" y="4868863"/>
            <a:ext cx="7938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87" name="Line 39"/>
          <p:cNvSpPr>
            <a:spLocks noChangeShapeType="1"/>
          </p:cNvSpPr>
          <p:nvPr/>
        </p:nvSpPr>
        <p:spPr bwMode="auto">
          <a:xfrm>
            <a:off x="3635375" y="5300663"/>
            <a:ext cx="10080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91" name="Line 43"/>
          <p:cNvSpPr>
            <a:spLocks noChangeShapeType="1"/>
          </p:cNvSpPr>
          <p:nvPr/>
        </p:nvSpPr>
        <p:spPr bwMode="auto">
          <a:xfrm>
            <a:off x="4859338" y="4365625"/>
            <a:ext cx="2174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92" name="Line 44"/>
          <p:cNvSpPr>
            <a:spLocks noChangeShapeType="1"/>
          </p:cNvSpPr>
          <p:nvPr/>
        </p:nvSpPr>
        <p:spPr bwMode="auto">
          <a:xfrm>
            <a:off x="4851400" y="4724400"/>
            <a:ext cx="296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 flipV="1">
            <a:off x="5292725" y="2852738"/>
            <a:ext cx="0" cy="177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V="1">
            <a:off x="5435600" y="2852738"/>
            <a:ext cx="0" cy="1728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104" name="Line 56"/>
          <p:cNvSpPr>
            <a:spLocks noChangeShapeType="1"/>
          </p:cNvSpPr>
          <p:nvPr/>
        </p:nvSpPr>
        <p:spPr bwMode="auto">
          <a:xfrm>
            <a:off x="4859338" y="4868863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105" name="Arc 57"/>
          <p:cNvSpPr>
            <a:spLocks/>
          </p:cNvSpPr>
          <p:nvPr/>
        </p:nvSpPr>
        <p:spPr bwMode="auto">
          <a:xfrm flipV="1">
            <a:off x="5211763" y="4581525"/>
            <a:ext cx="223837" cy="287338"/>
          </a:xfrm>
          <a:custGeom>
            <a:avLst/>
            <a:gdLst>
              <a:gd name="T0" fmla="*/ 0 w 22398"/>
              <a:gd name="T1" fmla="*/ 200 h 21600"/>
              <a:gd name="T2" fmla="*/ 223837 w 22398"/>
              <a:gd name="T3" fmla="*/ 285835 h 21600"/>
              <a:gd name="T4" fmla="*/ 7975 w 22398"/>
              <a:gd name="T5" fmla="*/ 287338 h 21600"/>
              <a:gd name="T6" fmla="*/ 0 60000 65536"/>
              <a:gd name="T7" fmla="*/ 0 60000 65536"/>
              <a:gd name="T8" fmla="*/ 0 60000 65536"/>
              <a:gd name="T9" fmla="*/ 0 w 22398"/>
              <a:gd name="T10" fmla="*/ 0 h 21600"/>
              <a:gd name="T11" fmla="*/ 22398 w 223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98" h="21600" fill="none" extrusionOk="0">
                <a:moveTo>
                  <a:pt x="-1" y="14"/>
                </a:moveTo>
                <a:cubicBezTo>
                  <a:pt x="265" y="4"/>
                  <a:pt x="531" y="-1"/>
                  <a:pt x="798" y="0"/>
                </a:cubicBezTo>
                <a:cubicBezTo>
                  <a:pt x="12683" y="0"/>
                  <a:pt x="22335" y="9601"/>
                  <a:pt x="22397" y="21487"/>
                </a:cubicBezTo>
              </a:path>
              <a:path w="22398" h="21600" stroke="0" extrusionOk="0">
                <a:moveTo>
                  <a:pt x="-1" y="14"/>
                </a:moveTo>
                <a:cubicBezTo>
                  <a:pt x="265" y="4"/>
                  <a:pt x="531" y="-1"/>
                  <a:pt x="798" y="0"/>
                </a:cubicBezTo>
                <a:cubicBezTo>
                  <a:pt x="12683" y="0"/>
                  <a:pt x="22335" y="9601"/>
                  <a:pt x="22397" y="21487"/>
                </a:cubicBezTo>
                <a:lnTo>
                  <a:pt x="798" y="2160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4932363" y="3644900"/>
            <a:ext cx="144462" cy="504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5076825" y="3500438"/>
            <a:ext cx="142875" cy="649287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V="1">
            <a:off x="5076825" y="2852738"/>
            <a:ext cx="0" cy="1223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 flipH="1" flipV="1">
            <a:off x="5219700" y="2852738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110" name="Line 62"/>
          <p:cNvSpPr>
            <a:spLocks noChangeShapeType="1"/>
          </p:cNvSpPr>
          <p:nvPr/>
        </p:nvSpPr>
        <p:spPr bwMode="auto">
          <a:xfrm>
            <a:off x="2627313" y="5300663"/>
            <a:ext cx="3384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084" name="Line 36"/>
          <p:cNvSpPr>
            <a:spLocks noChangeShapeType="1"/>
          </p:cNvSpPr>
          <p:nvPr/>
        </p:nvSpPr>
        <p:spPr bwMode="auto">
          <a:xfrm flipH="1">
            <a:off x="4859338" y="3284538"/>
            <a:ext cx="0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111" name="Line 63"/>
          <p:cNvSpPr>
            <a:spLocks noChangeShapeType="1"/>
          </p:cNvSpPr>
          <p:nvPr/>
        </p:nvSpPr>
        <p:spPr bwMode="auto">
          <a:xfrm flipV="1">
            <a:off x="4859338" y="4221163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2116" name="Arc 68"/>
          <p:cNvSpPr>
            <a:spLocks/>
          </p:cNvSpPr>
          <p:nvPr/>
        </p:nvSpPr>
        <p:spPr bwMode="auto">
          <a:xfrm flipV="1">
            <a:off x="5003800" y="4108450"/>
            <a:ext cx="215900" cy="250825"/>
          </a:xfrm>
          <a:custGeom>
            <a:avLst/>
            <a:gdLst>
              <a:gd name="T0" fmla="*/ 53285 w 21600"/>
              <a:gd name="T1" fmla="*/ 0 h 25296"/>
              <a:gd name="T2" fmla="*/ 211452 w 21600"/>
              <a:gd name="T3" fmla="*/ 250825 h 25296"/>
              <a:gd name="T4" fmla="*/ 0 w 21600"/>
              <a:gd name="T5" fmla="*/ 207553 h 25296"/>
              <a:gd name="T6" fmla="*/ 0 60000 65536"/>
              <a:gd name="T7" fmla="*/ 0 60000 65536"/>
              <a:gd name="T8" fmla="*/ 0 60000 65536"/>
              <a:gd name="T9" fmla="*/ 0 w 21600"/>
              <a:gd name="T10" fmla="*/ 0 h 25296"/>
              <a:gd name="T11" fmla="*/ 21600 w 21600"/>
              <a:gd name="T12" fmla="*/ 25296 h 25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296" fill="none" extrusionOk="0">
                <a:moveTo>
                  <a:pt x="5330" y="0"/>
                </a:moveTo>
                <a:cubicBezTo>
                  <a:pt x="14901" y="2437"/>
                  <a:pt x="21600" y="11055"/>
                  <a:pt x="21600" y="20932"/>
                </a:cubicBezTo>
                <a:cubicBezTo>
                  <a:pt x="21600" y="22397"/>
                  <a:pt x="21450" y="23860"/>
                  <a:pt x="21154" y="25295"/>
                </a:cubicBezTo>
              </a:path>
              <a:path w="21600" h="25296" stroke="0" extrusionOk="0">
                <a:moveTo>
                  <a:pt x="5330" y="0"/>
                </a:moveTo>
                <a:cubicBezTo>
                  <a:pt x="14901" y="2437"/>
                  <a:pt x="21600" y="11055"/>
                  <a:pt x="21600" y="20932"/>
                </a:cubicBezTo>
                <a:cubicBezTo>
                  <a:pt x="21600" y="22397"/>
                  <a:pt x="21450" y="23860"/>
                  <a:pt x="21154" y="25295"/>
                </a:cubicBezTo>
                <a:lnTo>
                  <a:pt x="0" y="20932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117" name="Arc 69"/>
          <p:cNvSpPr>
            <a:spLocks/>
          </p:cNvSpPr>
          <p:nvPr/>
        </p:nvSpPr>
        <p:spPr bwMode="auto">
          <a:xfrm flipV="1">
            <a:off x="5148263" y="4581525"/>
            <a:ext cx="144462" cy="142875"/>
          </a:xfrm>
          <a:custGeom>
            <a:avLst/>
            <a:gdLst>
              <a:gd name="T0" fmla="*/ 0 w 21600"/>
              <a:gd name="T1" fmla="*/ 0 h 21600"/>
              <a:gd name="T2" fmla="*/ 144462 w 21600"/>
              <a:gd name="T3" fmla="*/ 142875 h 21600"/>
              <a:gd name="T4" fmla="*/ 0 w 21600"/>
              <a:gd name="T5" fmla="*/ 14287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120" name="Arc 72"/>
          <p:cNvSpPr>
            <a:spLocks/>
          </p:cNvSpPr>
          <p:nvPr/>
        </p:nvSpPr>
        <p:spPr bwMode="auto">
          <a:xfrm flipV="1">
            <a:off x="4997450" y="4076700"/>
            <a:ext cx="80963" cy="144463"/>
          </a:xfrm>
          <a:custGeom>
            <a:avLst/>
            <a:gdLst>
              <a:gd name="T0" fmla="*/ 0 w 23723"/>
              <a:gd name="T1" fmla="*/ 702 h 21600"/>
              <a:gd name="T2" fmla="*/ 80963 w 23723"/>
              <a:gd name="T3" fmla="*/ 144463 h 21600"/>
              <a:gd name="T4" fmla="*/ 7245 w 23723"/>
              <a:gd name="T5" fmla="*/ 144463 h 21600"/>
              <a:gd name="T6" fmla="*/ 0 60000 65536"/>
              <a:gd name="T7" fmla="*/ 0 60000 65536"/>
              <a:gd name="T8" fmla="*/ 0 60000 65536"/>
              <a:gd name="T9" fmla="*/ 0 w 23723"/>
              <a:gd name="T10" fmla="*/ 0 h 21600"/>
              <a:gd name="T11" fmla="*/ 23723 w 2372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723" h="21600" fill="none" extrusionOk="0">
                <a:moveTo>
                  <a:pt x="-1" y="104"/>
                </a:moveTo>
                <a:cubicBezTo>
                  <a:pt x="705" y="34"/>
                  <a:pt x="1414" y="-1"/>
                  <a:pt x="2123" y="0"/>
                </a:cubicBezTo>
                <a:cubicBezTo>
                  <a:pt x="14052" y="0"/>
                  <a:pt x="23723" y="9670"/>
                  <a:pt x="23723" y="21600"/>
                </a:cubicBezTo>
              </a:path>
              <a:path w="23723" h="21600" stroke="0" extrusionOk="0">
                <a:moveTo>
                  <a:pt x="-1" y="104"/>
                </a:moveTo>
                <a:cubicBezTo>
                  <a:pt x="705" y="34"/>
                  <a:pt x="1414" y="-1"/>
                  <a:pt x="2123" y="0"/>
                </a:cubicBezTo>
                <a:cubicBezTo>
                  <a:pt x="14052" y="0"/>
                  <a:pt x="23723" y="9670"/>
                  <a:pt x="23723" y="21600"/>
                </a:cubicBezTo>
                <a:lnTo>
                  <a:pt x="2123" y="216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121" name="Rectangle 73"/>
          <p:cNvSpPr>
            <a:spLocks noChangeArrowheads="1"/>
          </p:cNvSpPr>
          <p:nvPr/>
        </p:nvSpPr>
        <p:spPr bwMode="auto">
          <a:xfrm rot="10800000">
            <a:off x="3924300" y="2133600"/>
            <a:ext cx="5349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5400">
                <a:solidFill>
                  <a:srgbClr val="FF9966"/>
                </a:solidFill>
                <a:sym typeface="Wingdings 2" panose="05020102010507070707" pitchFamily="18" charset="2"/>
              </a:rPr>
              <a:t></a:t>
            </a:r>
          </a:p>
        </p:txBody>
      </p:sp>
    </p:spTree>
    <p:extLst>
      <p:ext uri="{BB962C8B-B14F-4D97-AF65-F5344CB8AC3E}">
        <p14:creationId xmlns:p14="http://schemas.microsoft.com/office/powerpoint/2010/main" val="300752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4.04255E-6 L 0.00052 0.0210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77521E-7 L 3.05556E-6 0.02081 " pathEditMode="relative" ptsTypes="AA">
                                      <p:cBhvr>
                                        <p:cTn id="82" dur="2000" fill="hold"/>
                                        <p:tgtEl>
                                          <p:spTgt spid="2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7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7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" grpId="0" animBg="1"/>
      <p:bldP spid="2100" grpId="0" animBg="1"/>
      <p:bldP spid="2074" grpId="0" animBg="1"/>
      <p:bldP spid="2076" grpId="0" animBg="1"/>
      <p:bldP spid="2077" grpId="0" animBg="1"/>
      <p:bldP spid="2078" grpId="0" animBg="1"/>
      <p:bldP spid="2102" grpId="0" animBg="1"/>
      <p:bldP spid="2075" grpId="0" animBg="1"/>
      <p:bldP spid="2121" grpId="0"/>
      <p:bldP spid="21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r-HR" altLang="sr-Latn-RS" dirty="0"/>
              <a:t>Pascalov zakon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r-HR" altLang="sr-Latn-RS"/>
              <a:t>Tlak se na svim mjestima u tekućini poveća za iznos vanjskog tlaka.</a:t>
            </a:r>
          </a:p>
          <a:p>
            <a:pPr eaLnBrk="1" hangingPunct="1">
              <a:buFontTx/>
              <a:buNone/>
            </a:pPr>
            <a:endParaRPr lang="hr-HR" altLang="sr-Latn-RS"/>
          </a:p>
          <a:p>
            <a:pPr eaLnBrk="1" hangingPunct="1"/>
            <a:r>
              <a:rPr lang="hr-HR" altLang="sr-Latn-RS"/>
              <a:t>Primjena: hidraulička dizalica</a:t>
            </a:r>
          </a:p>
          <a:p>
            <a:pPr eaLnBrk="1" hangingPunct="1"/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51541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5219700" y="2311400"/>
            <a:ext cx="1584325" cy="71438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 flipV="1">
            <a:off x="6011863" y="1303338"/>
            <a:ext cx="0" cy="10795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5219700" y="2382838"/>
            <a:ext cx="1584325" cy="503237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4133" name="Rectangle 37"/>
          <p:cNvSpPr>
            <a:spLocks noChangeArrowheads="1"/>
          </p:cNvSpPr>
          <p:nvPr/>
        </p:nvSpPr>
        <p:spPr bwMode="auto">
          <a:xfrm>
            <a:off x="2339975" y="20224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2400" i="1">
                <a:latin typeface="Times New Roman" panose="02020603050405020304" pitchFamily="18" charset="0"/>
              </a:rPr>
              <a:t>F</a:t>
            </a:r>
            <a:r>
              <a:rPr lang="hr-HR" altLang="sr-Latn-RS" sz="2400" i="1" baseline="-25000">
                <a:latin typeface="Times New Roman" panose="02020603050405020304" pitchFamily="18" charset="0"/>
              </a:rPr>
              <a:t>1</a:t>
            </a:r>
            <a:endParaRPr lang="hr-HR" altLang="sr-Latn-RS" sz="2400" i="1">
              <a:latin typeface="Times New Roman" panose="02020603050405020304" pitchFamily="18" charset="0"/>
            </a:endParaRPr>
          </a:p>
        </p:txBody>
      </p:sp>
      <p:sp>
        <p:nvSpPr>
          <p:cNvPr id="4134" name="Rectangle 38"/>
          <p:cNvSpPr>
            <a:spLocks noChangeArrowheads="1"/>
          </p:cNvSpPr>
          <p:nvPr/>
        </p:nvSpPr>
        <p:spPr bwMode="auto">
          <a:xfrm>
            <a:off x="6011863" y="1735138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2400" i="1">
                <a:latin typeface="Times New Roman" panose="02020603050405020304" pitchFamily="18" charset="0"/>
              </a:rPr>
              <a:t>F</a:t>
            </a:r>
            <a:r>
              <a:rPr lang="hr-HR" altLang="sr-Latn-RS" sz="2400" i="1" baseline="-25000">
                <a:latin typeface="Times New Roman" panose="02020603050405020304" pitchFamily="18" charset="0"/>
              </a:rPr>
              <a:t>2</a:t>
            </a:r>
            <a:endParaRPr lang="hr-HR" altLang="sr-Latn-RS" sz="2400" i="1">
              <a:latin typeface="Times New Roman" panose="02020603050405020304" pitchFamily="18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051050" y="1878013"/>
            <a:ext cx="4752975" cy="2592387"/>
            <a:chOff x="1156" y="1207"/>
            <a:chExt cx="2994" cy="1633"/>
          </a:xfrm>
        </p:grpSpPr>
        <p:sp>
          <p:nvSpPr>
            <p:cNvPr id="1048" name="Line 6"/>
            <p:cNvSpPr>
              <a:spLocks noChangeShapeType="1"/>
            </p:cNvSpPr>
            <p:nvPr/>
          </p:nvSpPr>
          <p:spPr bwMode="auto">
            <a:xfrm>
              <a:off x="1429" y="2659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1049" name="Arc 7"/>
            <p:cNvSpPr>
              <a:spLocks/>
            </p:cNvSpPr>
            <p:nvPr/>
          </p:nvSpPr>
          <p:spPr bwMode="auto">
            <a:xfrm flipH="1" flipV="1">
              <a:off x="1338" y="2568"/>
              <a:ext cx="91" cy="91"/>
            </a:xfrm>
            <a:custGeom>
              <a:avLst/>
              <a:gdLst>
                <a:gd name="T0" fmla="*/ 0 w 21600"/>
                <a:gd name="T1" fmla="*/ 0 h 21600"/>
                <a:gd name="T2" fmla="*/ 91 w 21600"/>
                <a:gd name="T3" fmla="*/ 91 h 21600"/>
                <a:gd name="T4" fmla="*/ 0 w 21600"/>
                <a:gd name="T5" fmla="*/ 9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50" name="Arc 9"/>
            <p:cNvSpPr>
              <a:spLocks/>
            </p:cNvSpPr>
            <p:nvPr/>
          </p:nvSpPr>
          <p:spPr bwMode="auto">
            <a:xfrm flipH="1" flipV="1">
              <a:off x="1156" y="2660"/>
              <a:ext cx="182" cy="177"/>
            </a:xfrm>
            <a:custGeom>
              <a:avLst/>
              <a:gdLst>
                <a:gd name="T0" fmla="*/ 36 w 21600"/>
                <a:gd name="T1" fmla="*/ 0 h 21172"/>
                <a:gd name="T2" fmla="*/ 182 w 21600"/>
                <a:gd name="T3" fmla="*/ 177 h 21172"/>
                <a:gd name="T4" fmla="*/ 0 w 21600"/>
                <a:gd name="T5" fmla="*/ 177 h 2117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172"/>
                <a:gd name="T11" fmla="*/ 21600 w 21600"/>
                <a:gd name="T12" fmla="*/ 21172 h 211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172" fill="none" extrusionOk="0">
                  <a:moveTo>
                    <a:pt x="4279" y="0"/>
                  </a:moveTo>
                  <a:cubicBezTo>
                    <a:pt x="14355" y="2037"/>
                    <a:pt x="21600" y="10892"/>
                    <a:pt x="21600" y="21172"/>
                  </a:cubicBezTo>
                </a:path>
                <a:path w="21600" h="21172" stroke="0" extrusionOk="0">
                  <a:moveTo>
                    <a:pt x="4279" y="0"/>
                  </a:moveTo>
                  <a:cubicBezTo>
                    <a:pt x="14355" y="2037"/>
                    <a:pt x="21600" y="10892"/>
                    <a:pt x="21600" y="21172"/>
                  </a:cubicBezTo>
                  <a:lnTo>
                    <a:pt x="0" y="21172"/>
                  </a:lnTo>
                  <a:close/>
                </a:path>
              </a:pathLst>
            </a:cu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51" name="Arc 13"/>
            <p:cNvSpPr>
              <a:spLocks/>
            </p:cNvSpPr>
            <p:nvPr/>
          </p:nvSpPr>
          <p:spPr bwMode="auto">
            <a:xfrm flipV="1">
              <a:off x="3969" y="2704"/>
              <a:ext cx="181" cy="133"/>
            </a:xfrm>
            <a:custGeom>
              <a:avLst/>
              <a:gdLst>
                <a:gd name="T0" fmla="*/ 35 w 21600"/>
                <a:gd name="T1" fmla="*/ 0 h 21185"/>
                <a:gd name="T2" fmla="*/ 181 w 21600"/>
                <a:gd name="T3" fmla="*/ 133 h 21185"/>
                <a:gd name="T4" fmla="*/ 0 w 21600"/>
                <a:gd name="T5" fmla="*/ 133 h 211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185"/>
                <a:gd name="T11" fmla="*/ 21600 w 21600"/>
                <a:gd name="T12" fmla="*/ 21185 h 21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185" fill="none" extrusionOk="0">
                  <a:moveTo>
                    <a:pt x="4213" y="-1"/>
                  </a:moveTo>
                  <a:cubicBezTo>
                    <a:pt x="14320" y="2009"/>
                    <a:pt x="21600" y="10879"/>
                    <a:pt x="21600" y="21185"/>
                  </a:cubicBezTo>
                </a:path>
                <a:path w="21600" h="21185" stroke="0" extrusionOk="0">
                  <a:moveTo>
                    <a:pt x="4213" y="-1"/>
                  </a:moveTo>
                  <a:cubicBezTo>
                    <a:pt x="14320" y="2009"/>
                    <a:pt x="21600" y="10879"/>
                    <a:pt x="21600" y="21185"/>
                  </a:cubicBezTo>
                  <a:lnTo>
                    <a:pt x="0" y="21185"/>
                  </a:lnTo>
                  <a:close/>
                </a:path>
              </a:pathLst>
            </a:cu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52" name="Rectangle 15"/>
            <p:cNvSpPr>
              <a:spLocks noChangeArrowheads="1"/>
            </p:cNvSpPr>
            <p:nvPr/>
          </p:nvSpPr>
          <p:spPr bwMode="auto">
            <a:xfrm>
              <a:off x="1156" y="1344"/>
              <a:ext cx="182" cy="1315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sr-Latn-RS" altLang="sr-Latn-RS"/>
            </a:p>
          </p:txBody>
        </p:sp>
        <p:sp>
          <p:nvSpPr>
            <p:cNvPr id="1053" name="Rectangle 16"/>
            <p:cNvSpPr>
              <a:spLocks noChangeArrowheads="1"/>
            </p:cNvSpPr>
            <p:nvPr/>
          </p:nvSpPr>
          <p:spPr bwMode="auto">
            <a:xfrm>
              <a:off x="1292" y="2659"/>
              <a:ext cx="2721" cy="181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sr-Latn-RS" altLang="sr-Latn-RS"/>
            </a:p>
          </p:txBody>
        </p:sp>
        <p:sp>
          <p:nvSpPr>
            <p:cNvPr id="1054" name="Rectangle 18"/>
            <p:cNvSpPr>
              <a:spLocks noChangeArrowheads="1"/>
            </p:cNvSpPr>
            <p:nvPr/>
          </p:nvSpPr>
          <p:spPr bwMode="auto">
            <a:xfrm>
              <a:off x="3152" y="1525"/>
              <a:ext cx="998" cy="117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sr-Latn-RS" altLang="sr-Latn-RS"/>
            </a:p>
          </p:txBody>
        </p:sp>
        <p:sp>
          <p:nvSpPr>
            <p:cNvPr id="1055" name="Freeform 23"/>
            <p:cNvSpPr>
              <a:spLocks/>
            </p:cNvSpPr>
            <p:nvPr/>
          </p:nvSpPr>
          <p:spPr bwMode="auto">
            <a:xfrm>
              <a:off x="2880" y="2432"/>
              <a:ext cx="446" cy="310"/>
            </a:xfrm>
            <a:custGeom>
              <a:avLst/>
              <a:gdLst>
                <a:gd name="T0" fmla="*/ 265 w 439"/>
                <a:gd name="T1" fmla="*/ 15 h 279"/>
                <a:gd name="T2" fmla="*/ 265 w 439"/>
                <a:gd name="T3" fmla="*/ 151 h 279"/>
                <a:gd name="T4" fmla="*/ 174 w 439"/>
                <a:gd name="T5" fmla="*/ 196 h 279"/>
                <a:gd name="T6" fmla="*/ 38 w 439"/>
                <a:gd name="T7" fmla="*/ 241 h 279"/>
                <a:gd name="T8" fmla="*/ 401 w 439"/>
                <a:gd name="T9" fmla="*/ 241 h 279"/>
                <a:gd name="T10" fmla="*/ 265 w 439"/>
                <a:gd name="T11" fmla="*/ 15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9"/>
                <a:gd name="T19" fmla="*/ 0 h 279"/>
                <a:gd name="T20" fmla="*/ 439 w 439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9" h="279">
                  <a:moveTo>
                    <a:pt x="265" y="15"/>
                  </a:moveTo>
                  <a:cubicBezTo>
                    <a:pt x="242" y="0"/>
                    <a:pt x="280" y="121"/>
                    <a:pt x="265" y="151"/>
                  </a:cubicBezTo>
                  <a:cubicBezTo>
                    <a:pt x="250" y="181"/>
                    <a:pt x="212" y="181"/>
                    <a:pt x="174" y="196"/>
                  </a:cubicBezTo>
                  <a:cubicBezTo>
                    <a:pt x="136" y="211"/>
                    <a:pt x="0" y="234"/>
                    <a:pt x="38" y="241"/>
                  </a:cubicBezTo>
                  <a:cubicBezTo>
                    <a:pt x="76" y="248"/>
                    <a:pt x="363" y="279"/>
                    <a:pt x="401" y="241"/>
                  </a:cubicBezTo>
                  <a:cubicBezTo>
                    <a:pt x="439" y="203"/>
                    <a:pt x="288" y="30"/>
                    <a:pt x="265" y="15"/>
                  </a:cubicBez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1056" name="Arc 11"/>
            <p:cNvSpPr>
              <a:spLocks/>
            </p:cNvSpPr>
            <p:nvPr/>
          </p:nvSpPr>
          <p:spPr bwMode="auto">
            <a:xfrm flipV="1">
              <a:off x="3061" y="2568"/>
              <a:ext cx="91" cy="91"/>
            </a:xfrm>
            <a:custGeom>
              <a:avLst/>
              <a:gdLst>
                <a:gd name="T0" fmla="*/ 0 w 21600"/>
                <a:gd name="T1" fmla="*/ 0 h 21600"/>
                <a:gd name="T2" fmla="*/ 91 w 21600"/>
                <a:gd name="T3" fmla="*/ 91 h 21600"/>
                <a:gd name="T4" fmla="*/ 0 w 21600"/>
                <a:gd name="T5" fmla="*/ 9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57" name="Freeform 24"/>
            <p:cNvSpPr>
              <a:spLocks/>
            </p:cNvSpPr>
            <p:nvPr/>
          </p:nvSpPr>
          <p:spPr bwMode="auto">
            <a:xfrm>
              <a:off x="1217" y="2471"/>
              <a:ext cx="347" cy="279"/>
            </a:xfrm>
            <a:custGeom>
              <a:avLst/>
              <a:gdLst>
                <a:gd name="T0" fmla="*/ 121 w 347"/>
                <a:gd name="T1" fmla="*/ 7 h 279"/>
                <a:gd name="T2" fmla="*/ 121 w 347"/>
                <a:gd name="T3" fmla="*/ 143 h 279"/>
                <a:gd name="T4" fmla="*/ 212 w 347"/>
                <a:gd name="T5" fmla="*/ 188 h 279"/>
                <a:gd name="T6" fmla="*/ 302 w 347"/>
                <a:gd name="T7" fmla="*/ 188 h 279"/>
                <a:gd name="T8" fmla="*/ 302 w 347"/>
                <a:gd name="T9" fmla="*/ 279 h 279"/>
                <a:gd name="T10" fmla="*/ 30 w 347"/>
                <a:gd name="T11" fmla="*/ 188 h 279"/>
                <a:gd name="T12" fmla="*/ 121 w 347"/>
                <a:gd name="T13" fmla="*/ 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7"/>
                <a:gd name="T22" fmla="*/ 0 h 279"/>
                <a:gd name="T23" fmla="*/ 347 w 347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7" h="279">
                  <a:moveTo>
                    <a:pt x="121" y="7"/>
                  </a:moveTo>
                  <a:cubicBezTo>
                    <a:pt x="136" y="0"/>
                    <a:pt x="106" y="113"/>
                    <a:pt x="121" y="143"/>
                  </a:cubicBezTo>
                  <a:cubicBezTo>
                    <a:pt x="136" y="173"/>
                    <a:pt x="182" y="181"/>
                    <a:pt x="212" y="188"/>
                  </a:cubicBezTo>
                  <a:cubicBezTo>
                    <a:pt x="242" y="195"/>
                    <a:pt x="287" y="173"/>
                    <a:pt x="302" y="188"/>
                  </a:cubicBezTo>
                  <a:cubicBezTo>
                    <a:pt x="317" y="203"/>
                    <a:pt x="347" y="279"/>
                    <a:pt x="302" y="279"/>
                  </a:cubicBezTo>
                  <a:cubicBezTo>
                    <a:pt x="257" y="279"/>
                    <a:pt x="60" y="233"/>
                    <a:pt x="30" y="188"/>
                  </a:cubicBezTo>
                  <a:cubicBezTo>
                    <a:pt x="0" y="143"/>
                    <a:pt x="106" y="14"/>
                    <a:pt x="121" y="7"/>
                  </a:cubicBez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1058" name="Line 8"/>
            <p:cNvSpPr>
              <a:spLocks noChangeShapeType="1"/>
            </p:cNvSpPr>
            <p:nvPr/>
          </p:nvSpPr>
          <p:spPr bwMode="auto">
            <a:xfrm>
              <a:off x="1292" y="2840"/>
              <a:ext cx="2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1059" name="Line 10"/>
            <p:cNvSpPr>
              <a:spLocks noChangeShapeType="1"/>
            </p:cNvSpPr>
            <p:nvPr/>
          </p:nvSpPr>
          <p:spPr bwMode="auto">
            <a:xfrm>
              <a:off x="3152" y="1207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1060" name="Line 4"/>
            <p:cNvSpPr>
              <a:spLocks noChangeShapeType="1"/>
            </p:cNvSpPr>
            <p:nvPr/>
          </p:nvSpPr>
          <p:spPr bwMode="auto">
            <a:xfrm>
              <a:off x="1156" y="1207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1061" name="Line 12"/>
            <p:cNvSpPr>
              <a:spLocks noChangeShapeType="1"/>
            </p:cNvSpPr>
            <p:nvPr/>
          </p:nvSpPr>
          <p:spPr bwMode="auto">
            <a:xfrm>
              <a:off x="4150" y="120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1062" name="Line 5"/>
            <p:cNvSpPr>
              <a:spLocks noChangeShapeType="1"/>
            </p:cNvSpPr>
            <p:nvPr/>
          </p:nvSpPr>
          <p:spPr bwMode="auto">
            <a:xfrm>
              <a:off x="1338" y="1207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2195513" y="2095500"/>
            <a:ext cx="0" cy="358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2051050" y="2022475"/>
            <a:ext cx="288925" cy="73025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2051050" y="582613"/>
            <a:ext cx="288925" cy="1439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sp>
        <p:nvSpPr>
          <p:cNvPr id="4135" name="Line 39"/>
          <p:cNvSpPr>
            <a:spLocks noChangeShapeType="1"/>
          </p:cNvSpPr>
          <p:nvPr/>
        </p:nvSpPr>
        <p:spPr bwMode="auto">
          <a:xfrm>
            <a:off x="2339975" y="1878013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2051050" y="1878013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1041" name="Rectangle 42"/>
          <p:cNvSpPr>
            <a:spLocks noChangeArrowheads="1"/>
          </p:cNvSpPr>
          <p:nvPr/>
        </p:nvSpPr>
        <p:spPr bwMode="auto">
          <a:xfrm>
            <a:off x="0" y="30204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4139" name="Object 43"/>
          <p:cNvGraphicFramePr>
            <a:graphicFrameLocks noChangeAspect="1"/>
          </p:cNvGraphicFramePr>
          <p:nvPr/>
        </p:nvGraphicFramePr>
        <p:xfrm>
          <a:off x="755650" y="2924175"/>
          <a:ext cx="10080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482391" imgH="444307" progId="Equation.3">
                  <p:embed/>
                </p:oleObj>
              </mc:Choice>
              <mc:Fallback>
                <p:oleObj name="Equation" r:id="rId3" imgW="482391" imgH="444307" progId="Equation.3">
                  <p:embed/>
                  <p:pic>
                    <p:nvPicPr>
                      <p:cNvPr id="413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24175"/>
                        <a:ext cx="1008063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Rectangle 45"/>
          <p:cNvSpPr>
            <a:spLocks noChangeArrowheads="1"/>
          </p:cNvSpPr>
          <p:nvPr/>
        </p:nvSpPr>
        <p:spPr bwMode="auto">
          <a:xfrm>
            <a:off x="0" y="30204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4142" name="Object 46"/>
          <p:cNvGraphicFramePr>
            <a:graphicFrameLocks noChangeAspect="1"/>
          </p:cNvGraphicFramePr>
          <p:nvPr/>
        </p:nvGraphicFramePr>
        <p:xfrm>
          <a:off x="6948488" y="2852738"/>
          <a:ext cx="10080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495085" imgH="444307" progId="Equation.3">
                  <p:embed/>
                </p:oleObj>
              </mc:Choice>
              <mc:Fallback>
                <p:oleObj name="Equation" r:id="rId5" imgW="495085" imgH="444307" progId="Equation.3">
                  <p:embed/>
                  <p:pic>
                    <p:nvPicPr>
                      <p:cNvPr id="414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852738"/>
                        <a:ext cx="10080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" name="Rectangle 48"/>
          <p:cNvSpPr>
            <a:spLocks noChangeArrowheads="1"/>
          </p:cNvSpPr>
          <p:nvPr/>
        </p:nvSpPr>
        <p:spPr bwMode="auto">
          <a:xfrm>
            <a:off x="0" y="30204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4143" name="Object 47"/>
          <p:cNvGraphicFramePr>
            <a:graphicFrameLocks noChangeAspect="1"/>
          </p:cNvGraphicFramePr>
          <p:nvPr/>
        </p:nvGraphicFramePr>
        <p:xfrm>
          <a:off x="2989263" y="5157788"/>
          <a:ext cx="11525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7" imgW="571252" imgH="444307" progId="Equation.3">
                  <p:embed/>
                </p:oleObj>
              </mc:Choice>
              <mc:Fallback>
                <p:oleObj name="Equation" r:id="rId7" imgW="571252" imgH="444307" progId="Equation.3">
                  <p:embed/>
                  <p:pic>
                    <p:nvPicPr>
                      <p:cNvPr id="414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5157788"/>
                        <a:ext cx="11525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Rectangle 50"/>
          <p:cNvSpPr>
            <a:spLocks noChangeArrowheads="1"/>
          </p:cNvSpPr>
          <p:nvPr/>
        </p:nvSpPr>
        <p:spPr bwMode="auto">
          <a:xfrm>
            <a:off x="0" y="30204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r-Latn-RS" altLang="sr-Latn-RS"/>
          </a:p>
        </p:txBody>
      </p:sp>
      <p:graphicFrame>
        <p:nvGraphicFramePr>
          <p:cNvPr id="4145" name="Object 49"/>
          <p:cNvGraphicFramePr>
            <a:graphicFrameLocks noChangeAspect="1"/>
          </p:cNvGraphicFramePr>
          <p:nvPr/>
        </p:nvGraphicFramePr>
        <p:xfrm>
          <a:off x="4886325" y="5170488"/>
          <a:ext cx="110013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9" imgW="558720" imgH="431640" progId="Equation.3">
                  <p:embed/>
                </p:oleObj>
              </mc:Choice>
              <mc:Fallback>
                <p:oleObj name="Equation" r:id="rId9" imgW="558720" imgH="431640" progId="Equation.3">
                  <p:embed/>
                  <p:pic>
                    <p:nvPicPr>
                      <p:cNvPr id="414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5170488"/>
                        <a:ext cx="1100138" cy="862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Rectangle 51"/>
          <p:cNvSpPr>
            <a:spLocks noChangeArrowheads="1"/>
          </p:cNvSpPr>
          <p:nvPr/>
        </p:nvSpPr>
        <p:spPr bwMode="auto">
          <a:xfrm>
            <a:off x="3150912" y="352425"/>
            <a:ext cx="279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2400" dirty="0"/>
              <a:t>Hidraulička dizalica</a:t>
            </a:r>
          </a:p>
        </p:txBody>
      </p:sp>
      <p:sp>
        <p:nvSpPr>
          <p:cNvPr id="4148" name="Rectangle 52"/>
          <p:cNvSpPr>
            <a:spLocks noChangeArrowheads="1"/>
          </p:cNvSpPr>
          <p:nvPr/>
        </p:nvSpPr>
        <p:spPr bwMode="auto">
          <a:xfrm>
            <a:off x="1508125" y="18446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2400" i="1">
                <a:latin typeface="Times New Roman" panose="02020603050405020304" pitchFamily="18" charset="0"/>
              </a:rPr>
              <a:t>A</a:t>
            </a:r>
            <a:r>
              <a:rPr lang="hr-HR" altLang="sr-Latn-RS" sz="2400" i="1" baseline="-25000">
                <a:latin typeface="Times New Roman" panose="02020603050405020304" pitchFamily="18" charset="0"/>
              </a:rPr>
              <a:t>1</a:t>
            </a:r>
            <a:endParaRPr lang="hr-HR" altLang="sr-Latn-RS" sz="2400" i="1">
              <a:latin typeface="Times New Roman" panose="02020603050405020304" pitchFamily="18" charset="0"/>
            </a:endParaRPr>
          </a:p>
        </p:txBody>
      </p:sp>
      <p:sp>
        <p:nvSpPr>
          <p:cNvPr id="4149" name="Rectangle 53"/>
          <p:cNvSpPr>
            <a:spLocks noChangeArrowheads="1"/>
          </p:cNvSpPr>
          <p:nvPr/>
        </p:nvSpPr>
        <p:spPr bwMode="auto">
          <a:xfrm>
            <a:off x="6877050" y="2133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2400" i="1">
                <a:latin typeface="Times New Roman" panose="02020603050405020304" pitchFamily="18" charset="0"/>
              </a:rPr>
              <a:t>A</a:t>
            </a:r>
            <a:r>
              <a:rPr lang="hr-HR" altLang="sr-Latn-RS" sz="2400" i="1" baseline="-25000">
                <a:latin typeface="Times New Roman" panose="02020603050405020304" pitchFamily="18" charset="0"/>
              </a:rPr>
              <a:t>2</a:t>
            </a:r>
            <a:endParaRPr lang="hr-HR" altLang="sr-Latn-RS" sz="2400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908 " pathEditMode="relative" ptsTypes="AA">
                                      <p:cBhvr>
                                        <p:cTn id="67" dur="2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908 " pathEditMode="relative" ptsTypes="AA">
                                      <p:cBhvr>
                                        <p:cTn id="69" dur="20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908 " pathEditMode="relative" ptsTypes="AA">
                                      <p:cBhvr>
                                        <p:cTn id="71" dur="2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908 " pathEditMode="relative" ptsTypes="AA">
                                      <p:cBhvr>
                                        <p:cTn id="73" dur="2000" fill="hold"/>
                                        <p:tgtEl>
                                          <p:spTgt spid="4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249 " pathEditMode="relative" ptsTypes="AA">
                                      <p:cBhvr>
                                        <p:cTn id="75" dur="20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249 " pathEditMode="relative" ptsTypes="AA">
                                      <p:cBhvr>
                                        <p:cTn id="77" dur="2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249 " pathEditMode="relative" ptsTypes="AA">
                                      <p:cBhvr>
                                        <p:cTn id="79" dur="20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249 " pathEditMode="relative" ptsTypes="AA">
                                      <p:cBhvr>
                                        <p:cTn id="81" dur="2000" fill="hold"/>
                                        <p:tgtEl>
                                          <p:spTgt spid="4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3" grpId="0" animBg="1"/>
      <p:bldP spid="4113" grpId="1" animBg="1"/>
      <p:bldP spid="4125" grpId="0" animBg="1"/>
      <p:bldP spid="4125" grpId="1" animBg="1"/>
      <p:bldP spid="4133" grpId="0"/>
      <p:bldP spid="4133" grpId="1"/>
      <p:bldP spid="4134" grpId="0"/>
      <p:bldP spid="4134" grpId="1"/>
      <p:bldP spid="4110" grpId="0" animBg="1"/>
      <p:bldP spid="4110" grpId="1" animBg="1"/>
      <p:bldP spid="4123" grpId="0" animBg="1"/>
      <p:bldP spid="4148" grpId="0"/>
      <p:bldP spid="41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4"/>
          <p:cNvSpPr>
            <a:spLocks noChangeArrowheads="1"/>
          </p:cNvSpPr>
          <p:nvPr/>
        </p:nvSpPr>
        <p:spPr bwMode="auto">
          <a:xfrm>
            <a:off x="231775" y="249704"/>
            <a:ext cx="891622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2400" b="1" dirty="0"/>
              <a:t>Primjer:</a:t>
            </a:r>
            <a:r>
              <a:rPr lang="hr-HR" altLang="sr-Latn-RS" sz="2400" dirty="0"/>
              <a:t> Površina većeg klipa hidrauličke dizalice je 50 puta </a:t>
            </a:r>
          </a:p>
          <a:p>
            <a:pPr eaLnBrk="1" hangingPunct="1"/>
            <a:r>
              <a:rPr lang="hr-HR" altLang="sr-Latn-RS" sz="2400" dirty="0"/>
              <a:t>veća od površine manjeg klipa. Na manjem klipu je uteg mase </a:t>
            </a:r>
          </a:p>
          <a:p>
            <a:pPr eaLnBrk="1" hangingPunct="1"/>
            <a:r>
              <a:rPr lang="hr-HR" altLang="sr-Latn-RS" sz="2400" dirty="0"/>
              <a:t>10 kg. Kolikom bismo silom morali djelovati na veći klip da bi se </a:t>
            </a:r>
          </a:p>
          <a:p>
            <a:pPr eaLnBrk="1" hangingPunct="1"/>
            <a:r>
              <a:rPr lang="hr-HR" altLang="sr-Latn-RS" sz="2400" dirty="0"/>
              <a:t>taj uteg podizao? Da smo tako jaki, koliku bismo masu mogli </a:t>
            </a:r>
          </a:p>
          <a:p>
            <a:pPr eaLnBrk="1" hangingPunct="1"/>
            <a:r>
              <a:rPr lang="hr-HR" altLang="sr-Latn-RS" sz="2400" dirty="0"/>
              <a:t>podići bez hidrauličke dizalice? 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01424" y="2264538"/>
            <a:ext cx="132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hr-HR" altLang="sr-Latn-RS" sz="2000" b="1" dirty="0"/>
              <a:t>Rješenje: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2708275"/>
            <a:ext cx="149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2400" i="1">
                <a:latin typeface="Times New Roman" panose="02020603050405020304" pitchFamily="18" charset="0"/>
              </a:rPr>
              <a:t>A</a:t>
            </a:r>
            <a:r>
              <a:rPr lang="hr-HR" altLang="sr-Latn-RS" sz="2400" i="1" baseline="-25000">
                <a:latin typeface="Times New Roman" panose="02020603050405020304" pitchFamily="18" charset="0"/>
              </a:rPr>
              <a:t>2</a:t>
            </a:r>
            <a:r>
              <a:rPr lang="hr-HR" altLang="sr-Latn-RS" sz="2400" i="1">
                <a:latin typeface="Times New Roman" panose="02020603050405020304" pitchFamily="18" charset="0"/>
              </a:rPr>
              <a:t> = </a:t>
            </a:r>
            <a:r>
              <a:rPr lang="hr-HR" altLang="sr-Latn-RS" sz="2400">
                <a:latin typeface="Times New Roman" panose="02020603050405020304" pitchFamily="18" charset="0"/>
              </a:rPr>
              <a:t>50</a:t>
            </a:r>
            <a:r>
              <a:rPr lang="hr-HR" altLang="sr-Latn-RS" sz="2400" i="1">
                <a:latin typeface="Times New Roman" panose="02020603050405020304" pitchFamily="18" charset="0"/>
              </a:rPr>
              <a:t> A</a:t>
            </a:r>
            <a:r>
              <a:rPr lang="hr-HR" altLang="sr-Latn-RS" sz="2400" i="1" baseline="-25000">
                <a:latin typeface="Times New Roman" panose="02020603050405020304" pitchFamily="18" charset="0"/>
              </a:rPr>
              <a:t>1</a:t>
            </a:r>
            <a:endParaRPr lang="hr-HR" altLang="sr-Latn-RS" sz="2400" i="1">
              <a:latin typeface="Times New Roman" panose="02020603050405020304" pitchFamily="18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50825" y="3068638"/>
            <a:ext cx="1697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2400" i="1" dirty="0">
                <a:latin typeface="Times New Roman" panose="02020603050405020304" pitchFamily="18" charset="0"/>
              </a:rPr>
              <a:t>m = </a:t>
            </a:r>
            <a:r>
              <a:rPr lang="hr-HR" altLang="sr-Latn-RS" sz="2400" dirty="0">
                <a:latin typeface="Times New Roman" panose="02020603050405020304" pitchFamily="18" charset="0"/>
              </a:rPr>
              <a:t>10 kg</a:t>
            </a:r>
            <a:endParaRPr lang="hr-HR" altLang="sr-Latn-RS" sz="2400" i="1" dirty="0">
              <a:latin typeface="Times New Roman" panose="02020603050405020304" pitchFamily="18" charset="0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323850" y="35004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50825" y="3500438"/>
            <a:ext cx="122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2400" i="1">
                <a:latin typeface="Times New Roman" panose="02020603050405020304" pitchFamily="18" charset="0"/>
              </a:rPr>
              <a:t>F</a:t>
            </a:r>
            <a:r>
              <a:rPr lang="hr-HR" altLang="sr-Latn-RS" sz="2400" i="1" baseline="-25000">
                <a:latin typeface="Times New Roman" panose="02020603050405020304" pitchFamily="18" charset="0"/>
              </a:rPr>
              <a:t>2</a:t>
            </a:r>
            <a:r>
              <a:rPr lang="hr-HR" altLang="sr-Latn-RS" sz="2400" i="1">
                <a:latin typeface="Times New Roman" panose="02020603050405020304" pitchFamily="18" charset="0"/>
              </a:rPr>
              <a:t> = ?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323850" y="4556125"/>
          <a:ext cx="10795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583947" imgH="444307" progId="Equation.3">
                  <p:embed/>
                </p:oleObj>
              </mc:Choice>
              <mc:Fallback>
                <p:oleObj name="Equation" r:id="rId3" imgW="583947" imgH="444307" progId="Equation.3">
                  <p:embed/>
                  <p:pic>
                    <p:nvPicPr>
                      <p:cNvPr id="61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56125"/>
                        <a:ext cx="107950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724525" y="2997200"/>
            <a:ext cx="2743200" cy="1130300"/>
            <a:chOff x="3606" y="1979"/>
            <a:chExt cx="1728" cy="712"/>
          </a:xfrm>
        </p:grpSpPr>
        <p:sp>
          <p:nvSpPr>
            <p:cNvPr id="3093" name="Line 17"/>
            <p:cNvSpPr>
              <a:spLocks noChangeShapeType="1"/>
            </p:cNvSpPr>
            <p:nvPr/>
          </p:nvSpPr>
          <p:spPr bwMode="auto">
            <a:xfrm>
              <a:off x="3750" y="2089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3094" name="Line 18"/>
            <p:cNvSpPr>
              <a:spLocks noChangeShapeType="1"/>
            </p:cNvSpPr>
            <p:nvPr/>
          </p:nvSpPr>
          <p:spPr bwMode="auto">
            <a:xfrm flipV="1">
              <a:off x="4614" y="2089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3095" name="Line 19"/>
            <p:cNvSpPr>
              <a:spLocks noChangeShapeType="1"/>
            </p:cNvSpPr>
            <p:nvPr/>
          </p:nvSpPr>
          <p:spPr bwMode="auto">
            <a:xfrm>
              <a:off x="3606" y="2089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3096" name="Freeform 25"/>
            <p:cNvSpPr>
              <a:spLocks/>
            </p:cNvSpPr>
            <p:nvPr/>
          </p:nvSpPr>
          <p:spPr bwMode="auto">
            <a:xfrm>
              <a:off x="3606" y="2115"/>
              <a:ext cx="1728" cy="576"/>
            </a:xfrm>
            <a:custGeom>
              <a:avLst/>
              <a:gdLst>
                <a:gd name="T0" fmla="*/ 360 w 4320"/>
                <a:gd name="T1" fmla="*/ 0 h 1440"/>
                <a:gd name="T2" fmla="*/ 360 w 4320"/>
                <a:gd name="T3" fmla="*/ 1080 h 1440"/>
                <a:gd name="T4" fmla="*/ 2520 w 4320"/>
                <a:gd name="T5" fmla="*/ 1080 h 1440"/>
                <a:gd name="T6" fmla="*/ 2520 w 4320"/>
                <a:gd name="T7" fmla="*/ 180 h 1440"/>
                <a:gd name="T8" fmla="*/ 4320 w 4320"/>
                <a:gd name="T9" fmla="*/ 180 h 1440"/>
                <a:gd name="T10" fmla="*/ 4320 w 4320"/>
                <a:gd name="T11" fmla="*/ 1440 h 1440"/>
                <a:gd name="T12" fmla="*/ 0 w 4320"/>
                <a:gd name="T13" fmla="*/ 1440 h 1440"/>
                <a:gd name="T14" fmla="*/ 0 w 4320"/>
                <a:gd name="T15" fmla="*/ 180 h 1440"/>
                <a:gd name="T16" fmla="*/ 0 w 4320"/>
                <a:gd name="T17" fmla="*/ 0 h 1440"/>
                <a:gd name="T18" fmla="*/ 360 w 4320"/>
                <a:gd name="T19" fmla="*/ 0 h 14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20"/>
                <a:gd name="T31" fmla="*/ 0 h 1440"/>
                <a:gd name="T32" fmla="*/ 4320 w 4320"/>
                <a:gd name="T33" fmla="*/ 1440 h 14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20" h="1440">
                  <a:moveTo>
                    <a:pt x="360" y="0"/>
                  </a:moveTo>
                  <a:lnTo>
                    <a:pt x="360" y="1080"/>
                  </a:lnTo>
                  <a:lnTo>
                    <a:pt x="2520" y="1080"/>
                  </a:lnTo>
                  <a:lnTo>
                    <a:pt x="2520" y="180"/>
                  </a:lnTo>
                  <a:lnTo>
                    <a:pt x="4320" y="180"/>
                  </a:lnTo>
                  <a:lnTo>
                    <a:pt x="4320" y="1440"/>
                  </a:lnTo>
                  <a:lnTo>
                    <a:pt x="0" y="1440"/>
                  </a:lnTo>
                  <a:lnTo>
                    <a:pt x="0" y="180"/>
                  </a:lnTo>
                  <a:lnTo>
                    <a:pt x="0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CC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097" name="Line 26"/>
            <p:cNvSpPr>
              <a:spLocks noChangeShapeType="1"/>
            </p:cNvSpPr>
            <p:nvPr/>
          </p:nvSpPr>
          <p:spPr bwMode="auto">
            <a:xfrm flipV="1">
              <a:off x="3750" y="2024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3098" name="Rectangle 27"/>
            <p:cNvSpPr>
              <a:spLocks noChangeArrowheads="1"/>
            </p:cNvSpPr>
            <p:nvPr/>
          </p:nvSpPr>
          <p:spPr bwMode="auto">
            <a:xfrm>
              <a:off x="3651" y="1979"/>
              <a:ext cx="45" cy="136"/>
            </a:xfrm>
            <a:prstGeom prst="rect">
              <a:avLst/>
            </a:prstGeom>
            <a:solidFill>
              <a:srgbClr val="003300"/>
            </a:solidFill>
            <a:ln w="76200">
              <a:solidFill>
                <a:srgbClr val="0033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sr-Latn-RS" altLang="sr-Latn-RS"/>
            </a:p>
          </p:txBody>
        </p:sp>
        <p:sp>
          <p:nvSpPr>
            <p:cNvPr id="3099" name="Line 28"/>
            <p:cNvSpPr>
              <a:spLocks noChangeShapeType="1"/>
            </p:cNvSpPr>
            <p:nvPr/>
          </p:nvSpPr>
          <p:spPr bwMode="auto">
            <a:xfrm>
              <a:off x="3606" y="2115"/>
              <a:ext cx="144" cy="0"/>
            </a:xfrm>
            <a:prstGeom prst="line">
              <a:avLst/>
            </a:prstGeom>
            <a:noFill/>
            <a:ln w="76200">
              <a:solidFill>
                <a:srgbClr val="CC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3100" name="Line 31"/>
            <p:cNvSpPr>
              <a:spLocks noChangeShapeType="1"/>
            </p:cNvSpPr>
            <p:nvPr/>
          </p:nvSpPr>
          <p:spPr bwMode="auto">
            <a:xfrm>
              <a:off x="4614" y="2187"/>
              <a:ext cx="720" cy="0"/>
            </a:xfrm>
            <a:prstGeom prst="line">
              <a:avLst/>
            </a:prstGeom>
            <a:noFill/>
            <a:ln w="76200">
              <a:solidFill>
                <a:srgbClr val="CC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3101" name="Line 38"/>
            <p:cNvSpPr>
              <a:spLocks noChangeShapeType="1"/>
            </p:cNvSpPr>
            <p:nvPr/>
          </p:nvSpPr>
          <p:spPr bwMode="auto">
            <a:xfrm flipV="1">
              <a:off x="3606" y="2024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3102" name="Line 20"/>
            <p:cNvSpPr>
              <a:spLocks noChangeShapeType="1"/>
            </p:cNvSpPr>
            <p:nvPr/>
          </p:nvSpPr>
          <p:spPr bwMode="auto">
            <a:xfrm flipV="1">
              <a:off x="5334" y="2089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3103" name="Line 21"/>
            <p:cNvSpPr>
              <a:spLocks noChangeShapeType="1"/>
            </p:cNvSpPr>
            <p:nvPr/>
          </p:nvSpPr>
          <p:spPr bwMode="auto">
            <a:xfrm>
              <a:off x="3606" y="2089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6173" name="Line 29"/>
          <p:cNvSpPr>
            <a:spLocks noChangeShapeType="1"/>
          </p:cNvSpPr>
          <p:nvPr/>
        </p:nvSpPr>
        <p:spPr bwMode="auto">
          <a:xfrm flipV="1">
            <a:off x="7885113" y="3355975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7845425" y="34290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2400" i="1">
                <a:latin typeface="Times New Roman" panose="02020603050405020304" pitchFamily="18" charset="0"/>
              </a:rPr>
              <a:t>F</a:t>
            </a:r>
            <a:r>
              <a:rPr lang="hr-HR" altLang="sr-Latn-RS" sz="2400" i="1" baseline="-25000">
                <a:latin typeface="Times New Roman" panose="02020603050405020304" pitchFamily="18" charset="0"/>
              </a:rPr>
              <a:t>2</a:t>
            </a:r>
            <a:endParaRPr lang="hr-HR" altLang="sr-Latn-RS" sz="2400" i="1">
              <a:latin typeface="Times New Roman" panose="02020603050405020304" pitchFamily="18" charset="0"/>
            </a:endParaRPr>
          </a:p>
        </p:txBody>
      </p:sp>
      <p:graphicFrame>
        <p:nvGraphicFramePr>
          <p:cNvPr id="6185" name="Object 41"/>
          <p:cNvGraphicFramePr>
            <a:graphicFrameLocks noChangeAspect="1"/>
          </p:cNvGraphicFramePr>
          <p:nvPr/>
        </p:nvGraphicFramePr>
        <p:xfrm>
          <a:off x="2195513" y="4448175"/>
          <a:ext cx="14398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749160" imgH="431640" progId="Equation.3">
                  <p:embed/>
                </p:oleObj>
              </mc:Choice>
              <mc:Fallback>
                <p:oleObj name="Equation" r:id="rId5" imgW="749160" imgH="431640" progId="Equation.3">
                  <p:embed/>
                  <p:pic>
                    <p:nvPicPr>
                      <p:cNvPr id="618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448175"/>
                        <a:ext cx="143986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6" name="Object 42"/>
          <p:cNvGraphicFramePr>
            <a:graphicFrameLocks noChangeAspect="1"/>
          </p:cNvGraphicFramePr>
          <p:nvPr/>
        </p:nvGraphicFramePr>
        <p:xfrm>
          <a:off x="3706813" y="4464050"/>
          <a:ext cx="28082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1536480" imgH="431640" progId="Equation.3">
                  <p:embed/>
                </p:oleObj>
              </mc:Choice>
              <mc:Fallback>
                <p:oleObj name="Equation" r:id="rId7" imgW="1536480" imgH="431640" progId="Equation.3">
                  <p:embed/>
                  <p:pic>
                    <p:nvPicPr>
                      <p:cNvPr id="618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4464050"/>
                        <a:ext cx="280828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6804025" y="4581525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2400" i="1">
                <a:latin typeface="Times New Roman" panose="02020603050405020304" pitchFamily="18" charset="0"/>
              </a:rPr>
              <a:t>F</a:t>
            </a:r>
            <a:r>
              <a:rPr lang="hr-HR" altLang="sr-Latn-RS" sz="2400" i="1" baseline="-25000">
                <a:latin typeface="Times New Roman" panose="02020603050405020304" pitchFamily="18" charset="0"/>
              </a:rPr>
              <a:t>2</a:t>
            </a:r>
            <a:r>
              <a:rPr lang="hr-HR" altLang="sr-Latn-RS" sz="2400" i="1">
                <a:latin typeface="Times New Roman" panose="02020603050405020304" pitchFamily="18" charset="0"/>
              </a:rPr>
              <a:t> =</a:t>
            </a:r>
            <a:r>
              <a:rPr lang="hr-HR" altLang="sr-Latn-RS" sz="2400">
                <a:latin typeface="Times New Roman" panose="02020603050405020304" pitchFamily="18" charset="0"/>
              </a:rPr>
              <a:t>4905 N</a:t>
            </a:r>
          </a:p>
        </p:txBody>
      </p:sp>
      <p:graphicFrame>
        <p:nvGraphicFramePr>
          <p:cNvPr id="6188" name="Object 44"/>
          <p:cNvGraphicFramePr>
            <a:graphicFrameLocks noChangeAspect="1"/>
          </p:cNvGraphicFramePr>
          <p:nvPr/>
        </p:nvGraphicFramePr>
        <p:xfrm>
          <a:off x="323850" y="5421313"/>
          <a:ext cx="12969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685800" imgH="431640" progId="Equation.3">
                  <p:embed/>
                </p:oleObj>
              </mc:Choice>
              <mc:Fallback>
                <p:oleObj name="Equation" r:id="rId9" imgW="685800" imgH="431640" progId="Equation.3">
                  <p:embed/>
                  <p:pic>
                    <p:nvPicPr>
                      <p:cNvPr id="618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21313"/>
                        <a:ext cx="12969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2195513" y="5373688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2400" i="1">
                <a:latin typeface="Times New Roman" panose="02020603050405020304" pitchFamily="18" charset="0"/>
              </a:rPr>
              <a:t>F</a:t>
            </a:r>
            <a:r>
              <a:rPr lang="hr-HR" altLang="sr-Latn-RS" sz="2400" i="1" baseline="-25000">
                <a:latin typeface="Times New Roman" panose="02020603050405020304" pitchFamily="18" charset="0"/>
              </a:rPr>
              <a:t>2</a:t>
            </a:r>
            <a:r>
              <a:rPr lang="hr-HR" altLang="sr-Latn-RS" sz="2400" i="1">
                <a:latin typeface="Times New Roman" panose="02020603050405020304" pitchFamily="18" charset="0"/>
              </a:rPr>
              <a:t> = m’g</a:t>
            </a:r>
          </a:p>
        </p:txBody>
      </p:sp>
      <p:graphicFrame>
        <p:nvGraphicFramePr>
          <p:cNvPr id="6190" name="Object 46"/>
          <p:cNvGraphicFramePr>
            <a:graphicFrameLocks noChangeAspect="1"/>
          </p:cNvGraphicFramePr>
          <p:nvPr/>
        </p:nvGraphicFramePr>
        <p:xfrm>
          <a:off x="3779838" y="5229225"/>
          <a:ext cx="10795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1" imgW="495000" imgH="419040" progId="Equation.3">
                  <p:embed/>
                </p:oleObj>
              </mc:Choice>
              <mc:Fallback>
                <p:oleObj name="Equation" r:id="rId11" imgW="495000" imgH="419040" progId="Equation.3">
                  <p:embed/>
                  <p:pic>
                    <p:nvPicPr>
                      <p:cNvPr id="619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229225"/>
                        <a:ext cx="10795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1" name="Object 47"/>
          <p:cNvGraphicFramePr>
            <a:graphicFrameLocks noChangeAspect="1"/>
          </p:cNvGraphicFramePr>
          <p:nvPr/>
        </p:nvGraphicFramePr>
        <p:xfrm>
          <a:off x="4859338" y="5300663"/>
          <a:ext cx="14414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3" imgW="774360" imgH="419040" progId="Equation.3">
                  <p:embed/>
                </p:oleObj>
              </mc:Choice>
              <mc:Fallback>
                <p:oleObj name="Equation" r:id="rId13" imgW="774360" imgH="419040" progId="Equation.3">
                  <p:embed/>
                  <p:pic>
                    <p:nvPicPr>
                      <p:cNvPr id="619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00663"/>
                        <a:ext cx="14414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252413" y="38608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2400" i="1">
                <a:latin typeface="Times New Roman" panose="02020603050405020304" pitchFamily="18" charset="0"/>
              </a:rPr>
              <a:t>m’ = ?</a:t>
            </a:r>
          </a:p>
        </p:txBody>
      </p:sp>
      <p:sp>
        <p:nvSpPr>
          <p:cNvPr id="6193" name="Rectangle 49"/>
          <p:cNvSpPr>
            <a:spLocks noChangeArrowheads="1"/>
          </p:cNvSpPr>
          <p:nvPr/>
        </p:nvSpPr>
        <p:spPr bwMode="auto">
          <a:xfrm>
            <a:off x="6804025" y="5373688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sr-Latn-RS" sz="2400" i="1">
                <a:latin typeface="Times New Roman" panose="02020603050405020304" pitchFamily="18" charset="0"/>
              </a:rPr>
              <a:t>m’ = </a:t>
            </a:r>
            <a:r>
              <a:rPr lang="hr-HR" altLang="sr-Latn-RS" sz="2400">
                <a:latin typeface="Times New Roman" panose="02020603050405020304" pitchFamily="18" charset="0"/>
              </a:rPr>
              <a:t>500 kg</a:t>
            </a:r>
          </a:p>
        </p:txBody>
      </p:sp>
    </p:spTree>
    <p:extLst>
      <p:ext uri="{BB962C8B-B14F-4D97-AF65-F5344CB8AC3E}">
        <p14:creationId xmlns:p14="http://schemas.microsoft.com/office/powerpoint/2010/main" val="126482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  <p:bldP spid="6151" grpId="0"/>
      <p:bldP spid="6153" grpId="0"/>
      <p:bldP spid="6180" grpId="0"/>
      <p:bldP spid="6187" grpId="0"/>
      <p:bldP spid="6189" grpId="0"/>
      <p:bldP spid="6192" grpId="0"/>
      <p:bldP spid="61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6146" name="Picture 2" descr="https://encrypted-tbn0.gstatic.com/images?q=tbn:ANd9GcSlkSJf45ZAvb0z9k2mG_7Bn8_dXOwZrrEg4EFpNzwDH0kU1giJ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285992"/>
            <a:ext cx="2786082" cy="2786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1143000"/>
          </a:xfrm>
        </p:spPr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Definiraj fluide.</a:t>
            </a:r>
          </a:p>
          <a:p>
            <a:r>
              <a:rPr lang="hr-HR" dirty="0"/>
              <a:t>Definiraj tlak.</a:t>
            </a:r>
          </a:p>
          <a:p>
            <a:r>
              <a:rPr lang="hr-HR" dirty="0"/>
              <a:t>Definiraj manometar.</a:t>
            </a:r>
          </a:p>
          <a:p>
            <a:r>
              <a:rPr lang="hr-HR" altLang="sr-Latn-RS" dirty="0"/>
              <a:t>Definiraj hidraulički tlak.</a:t>
            </a:r>
          </a:p>
          <a:p>
            <a:r>
              <a:rPr lang="hr-HR" altLang="sr-Latn-RS" dirty="0"/>
              <a:t>Definiraj Pascalov zakon.</a:t>
            </a:r>
          </a:p>
          <a:p>
            <a:r>
              <a:rPr lang="hr-HR" altLang="sr-Latn-RS" dirty="0"/>
              <a:t>Opiši princip rada hidrauličke dizalice.</a:t>
            </a:r>
          </a:p>
          <a:p>
            <a:r>
              <a:rPr lang="hr-HR" dirty="0"/>
              <a:t>Definiraj hidrostatički tlak.</a:t>
            </a:r>
          </a:p>
          <a:p>
            <a:r>
              <a:rPr lang="hr-HR" dirty="0"/>
              <a:t>Objasni sustav spojenih posuda.</a:t>
            </a:r>
          </a:p>
          <a:p>
            <a:r>
              <a:rPr lang="hr-HR" dirty="0"/>
              <a:t>Objasni hidrostatički paradoks. </a:t>
            </a:r>
            <a:endParaRPr lang="hr-HR" altLang="sr-Latn-RS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Circular Arrow 3"/>
          <p:cNvSpPr/>
          <p:nvPr/>
        </p:nvSpPr>
        <p:spPr>
          <a:xfrm>
            <a:off x="7452320" y="188640"/>
            <a:ext cx="1296144" cy="165618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BE96-47EA-4E68-B04E-BB969130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Rješavanje zadataka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8523-B46D-4647-BA60-17BB732F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Str.: 45. i 46.</a:t>
            </a:r>
          </a:p>
          <a:p>
            <a:r>
              <a:rPr lang="hr-HR" dirty="0"/>
              <a:t>Zadaci: 1. – 14.</a:t>
            </a:r>
          </a:p>
          <a:p>
            <a:endParaRPr lang="hr-HR" dirty="0"/>
          </a:p>
          <a:p>
            <a:r>
              <a:rPr lang="hr-HR" dirty="0"/>
              <a:t>Zbirka zadataka</a:t>
            </a:r>
          </a:p>
          <a:p>
            <a:r>
              <a:rPr lang="hr-HR" dirty="0"/>
              <a:t>Str.: 47. </a:t>
            </a:r>
          </a:p>
          <a:p>
            <a:r>
              <a:rPr lang="hr-HR" dirty="0"/>
              <a:t>Zadaci: 1. – 6.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541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Fluidi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Zbog nekih zajedničkih i sličnih svojstava, tekućine i plinove nazivamo jednim imenom – </a:t>
            </a:r>
            <a:r>
              <a:rPr lang="hr-HR" u="sng" dirty="0"/>
              <a:t>fluidi</a:t>
            </a:r>
            <a:r>
              <a:rPr lang="hr-H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Hidrostatika i hidrodinamika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Mehaniku fluida u mirovanju nazivamo </a:t>
            </a:r>
            <a:r>
              <a:rPr lang="hr-HR" u="sng" dirty="0"/>
              <a:t>hidrostatika</a:t>
            </a:r>
            <a:r>
              <a:rPr lang="hr-HR" dirty="0"/>
              <a:t>, a mehaniku fluida u gibanju </a:t>
            </a:r>
            <a:r>
              <a:rPr lang="hr-HR" u="sng" dirty="0"/>
              <a:t>hidrodinamika</a:t>
            </a:r>
            <a:r>
              <a:rPr lang="hr-H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Tlak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/>
          <a:lstStyle/>
          <a:p>
            <a:r>
              <a:rPr lang="hr-HR" dirty="0"/>
              <a:t>Kvocijent sile (F) i površine (A) na koju fluid djeluje nazivamo </a:t>
            </a:r>
            <a:r>
              <a:rPr lang="hr-HR" u="sng" dirty="0"/>
              <a:t>tlak</a:t>
            </a:r>
            <a:r>
              <a:rPr lang="hr-HR" dirty="0"/>
              <a:t> (p).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755039"/>
              </p:ext>
            </p:extLst>
          </p:nvPr>
        </p:nvGraphicFramePr>
        <p:xfrm>
          <a:off x="3964777" y="3092833"/>
          <a:ext cx="1214446" cy="1060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444240" imgH="393480" progId="Equation.3">
                  <p:embed/>
                </p:oleObj>
              </mc:Choice>
              <mc:Fallback>
                <p:oleObj name="Equation" r:id="rId3" imgW="4442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777" y="3092833"/>
                        <a:ext cx="1214446" cy="10604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2787FE9-6AB8-43FC-838D-316015F69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66133"/>
            <a:ext cx="4572000" cy="2017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Mjerne jedinice za tlak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/>
          <a:lstStyle/>
          <a:p>
            <a:r>
              <a:rPr lang="hr-HR" dirty="0"/>
              <a:t>Paskal [Pa]</a:t>
            </a:r>
          </a:p>
          <a:p>
            <a:r>
              <a:rPr lang="hr-HR" dirty="0"/>
              <a:t>Bar 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714744" y="3714752"/>
            <a:ext cx="1923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800" dirty="0">
                <a:latin typeface="Times New Roman" pitchFamily="18" charset="0"/>
              </a:rPr>
              <a:t>[Pa = N/m</a:t>
            </a:r>
            <a:r>
              <a:rPr lang="hr-HR" sz="2800" baseline="30000" dirty="0">
                <a:latin typeface="Times New Roman" pitchFamily="18" charset="0"/>
              </a:rPr>
              <a:t>2</a:t>
            </a:r>
            <a:r>
              <a:rPr lang="hr-HR" sz="2800" dirty="0">
                <a:latin typeface="Times New Roman" pitchFamily="18" charset="0"/>
              </a:rPr>
              <a:t>]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00430" y="4857760"/>
            <a:ext cx="22749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800" dirty="0">
                <a:latin typeface="Times New Roman" pitchFamily="18" charset="0"/>
              </a:rPr>
              <a:t>1 bar = 10</a:t>
            </a:r>
            <a:r>
              <a:rPr lang="hr-HR" sz="2800" baseline="30000" dirty="0">
                <a:latin typeface="Times New Roman" pitchFamily="18" charset="0"/>
              </a:rPr>
              <a:t>5</a:t>
            </a:r>
            <a:r>
              <a:rPr lang="hr-HR" sz="2800" dirty="0">
                <a:latin typeface="Times New Roman" pitchFamily="18" charset="0"/>
              </a:rPr>
              <a:t> Pa</a:t>
            </a:r>
            <a:r>
              <a:rPr lang="hr-HR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Mjerenje tlaka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6"/>
          </a:xfrm>
        </p:spPr>
        <p:txBody>
          <a:bodyPr/>
          <a:lstStyle/>
          <a:p>
            <a:r>
              <a:rPr lang="hr-HR" dirty="0"/>
              <a:t>Uređaj za mjerenje tlaka zove se </a:t>
            </a:r>
            <a:r>
              <a:rPr lang="hr-HR" u="sng" dirty="0"/>
              <a:t>manometar</a:t>
            </a:r>
            <a:r>
              <a:rPr lang="hr-HR" dirty="0"/>
              <a:t>.</a:t>
            </a:r>
          </a:p>
          <a:p>
            <a:pPr>
              <a:buNone/>
            </a:pPr>
            <a:endParaRPr lang="hr-HR" dirty="0"/>
          </a:p>
        </p:txBody>
      </p:sp>
      <p:pic>
        <p:nvPicPr>
          <p:cNvPr id="2050" name="Picture 2" descr="http://www.termoenergetik.com/bazdarenje/etaloniranje/manomet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3286124"/>
            <a:ext cx="1876425" cy="2286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Hidrostatički tlak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Tlak unutar tekućine prouzročen njezinom težinom nazivamo hidrostatički tlak.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Hidrostatički tlak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14612" y="2428868"/>
          <a:ext cx="8636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444240" imgH="393480" progId="Equation.3">
                  <p:embed/>
                </p:oleObj>
              </mc:Choice>
              <mc:Fallback>
                <p:oleObj name="Equation" r:id="rId3" imgW="444240" imgH="39348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428868"/>
                        <a:ext cx="8636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78212" y="2428868"/>
          <a:ext cx="7921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393480" imgH="393480" progId="Equation.3">
                  <p:embed/>
                </p:oleObj>
              </mc:Choice>
              <mc:Fallback>
                <p:oleObj name="Equation" r:id="rId5" imgW="393480" imgH="39348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12" y="2428868"/>
                        <a:ext cx="79216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443399" y="2428868"/>
          <a:ext cx="93503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7" imgW="457200" imgH="393480" progId="Equation.3">
                  <p:embed/>
                </p:oleObj>
              </mc:Choice>
              <mc:Fallback>
                <p:oleObj name="Equation" r:id="rId7" imgW="457200" imgH="39348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399" y="2428868"/>
                        <a:ext cx="935038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451462" y="2428868"/>
          <a:ext cx="10795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9" imgW="533160" imgH="393480" progId="Equation.3">
                  <p:embed/>
                </p:oleObj>
              </mc:Choice>
              <mc:Fallback>
                <p:oleObj name="Equation" r:id="rId9" imgW="533160" imgH="39348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62" y="2428868"/>
                        <a:ext cx="10795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3929058" y="4172464"/>
            <a:ext cx="1857388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GB" sz="3200" dirty="0">
                <a:latin typeface="Times New Roman" pitchFamily="18" charset="0"/>
              </a:rPr>
              <a:t>p = </a:t>
            </a:r>
            <a:r>
              <a:rPr lang="en-GB" sz="3200" i="1" dirty="0">
                <a:latin typeface="Times New Roman" pitchFamily="18" charset="0"/>
                <a:sym typeface="Symbol" pitchFamily="18" charset="2"/>
              </a:rPr>
              <a:t></a:t>
            </a:r>
            <a:r>
              <a:rPr lang="hr-HR" sz="3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3200" dirty="0">
                <a:latin typeface="Times New Roman" pitchFamily="18" charset="0"/>
              </a:rPr>
              <a:t>g h</a:t>
            </a:r>
            <a:r>
              <a:rPr lang="en-GB" sz="2400" dirty="0">
                <a:sym typeface="Symbol" pitchFamily="18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Spojene posude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/>
          <a:lstStyle/>
          <a:p>
            <a:r>
              <a:rPr lang="hr-HR" dirty="0"/>
              <a:t>Tlak ovisi samo o visini stupca tekućine.</a:t>
            </a:r>
          </a:p>
        </p:txBody>
      </p:sp>
      <p:pic>
        <p:nvPicPr>
          <p:cNvPr id="4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429000"/>
            <a:ext cx="3344863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387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Equation</vt:lpstr>
      <vt:lpstr>Tlak</vt:lpstr>
      <vt:lpstr>Fluidi</vt:lpstr>
      <vt:lpstr>Hidrostatika i hidrodinamika</vt:lpstr>
      <vt:lpstr>Tlak</vt:lpstr>
      <vt:lpstr>Mjerne jedinice za tlak </vt:lpstr>
      <vt:lpstr>Mjerenje tlaka</vt:lpstr>
      <vt:lpstr>Hidrostatički tlak</vt:lpstr>
      <vt:lpstr>Hidrostatički tlak</vt:lpstr>
      <vt:lpstr>Spojene posude</vt:lpstr>
      <vt:lpstr>Hidrostatički paradoks</vt:lpstr>
      <vt:lpstr>PowerPoint Presentation</vt:lpstr>
      <vt:lpstr>Vanjski ili hidraulički tlak</vt:lpstr>
      <vt:lpstr>Pascalov zakon</vt:lpstr>
      <vt:lpstr>PowerPoint Presentation</vt:lpstr>
      <vt:lpstr>PowerPoint Presentation</vt:lpstr>
      <vt:lpstr>Pitanja?</vt:lpstr>
      <vt:lpstr>Ponovimo...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MEHANIKA FLUIDA</dc:title>
  <dc:creator>Vlatko</dc:creator>
  <cp:lastModifiedBy>Vlatko Vujnovac</cp:lastModifiedBy>
  <cp:revision>17</cp:revision>
  <dcterms:created xsi:type="dcterms:W3CDTF">2015-04-13T15:40:19Z</dcterms:created>
  <dcterms:modified xsi:type="dcterms:W3CDTF">2022-03-13T14:03:57Z</dcterms:modified>
</cp:coreProperties>
</file>