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3" r:id="rId7"/>
    <p:sldId id="259" r:id="rId8"/>
    <p:sldId id="262" r:id="rId9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9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5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05E8-6795-4782-A8C1-A42B8F3FDE31}" type="datetimeFigureOut">
              <a:rPr lang="sr-Latn-CS" smtClean="0"/>
              <a:pPr/>
              <a:t>15.11.2021.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B45FD-B1D3-4516-AB42-89AB3D4C8F37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05E8-6795-4782-A8C1-A42B8F3FDE31}" type="datetimeFigureOut">
              <a:rPr lang="sr-Latn-CS" smtClean="0"/>
              <a:pPr/>
              <a:t>15.11.2021.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B45FD-B1D3-4516-AB42-89AB3D4C8F37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05E8-6795-4782-A8C1-A42B8F3FDE31}" type="datetimeFigureOut">
              <a:rPr lang="sr-Latn-CS" smtClean="0"/>
              <a:pPr/>
              <a:t>15.11.2021.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B45FD-B1D3-4516-AB42-89AB3D4C8F37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81C326B-851A-4F61-BCD4-7A1346B2959E}" type="slidenum">
              <a:rPr lang="hr-HR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05E8-6795-4782-A8C1-A42B8F3FDE31}" type="datetimeFigureOut">
              <a:rPr lang="sr-Latn-CS" smtClean="0"/>
              <a:pPr/>
              <a:t>15.11.2021.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B45FD-B1D3-4516-AB42-89AB3D4C8F37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05E8-6795-4782-A8C1-A42B8F3FDE31}" type="datetimeFigureOut">
              <a:rPr lang="sr-Latn-CS" smtClean="0"/>
              <a:pPr/>
              <a:t>15.11.2021.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B45FD-B1D3-4516-AB42-89AB3D4C8F37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05E8-6795-4782-A8C1-A42B8F3FDE31}" type="datetimeFigureOut">
              <a:rPr lang="sr-Latn-CS" smtClean="0"/>
              <a:pPr/>
              <a:t>15.11.2021.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B45FD-B1D3-4516-AB42-89AB3D4C8F37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05E8-6795-4782-A8C1-A42B8F3FDE31}" type="datetimeFigureOut">
              <a:rPr lang="sr-Latn-CS" smtClean="0"/>
              <a:pPr/>
              <a:t>15.11.2021.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B45FD-B1D3-4516-AB42-89AB3D4C8F37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05E8-6795-4782-A8C1-A42B8F3FDE31}" type="datetimeFigureOut">
              <a:rPr lang="sr-Latn-CS" smtClean="0"/>
              <a:pPr/>
              <a:t>15.11.2021.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B45FD-B1D3-4516-AB42-89AB3D4C8F37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05E8-6795-4782-A8C1-A42B8F3FDE31}" type="datetimeFigureOut">
              <a:rPr lang="sr-Latn-CS" smtClean="0"/>
              <a:pPr/>
              <a:t>15.11.2021.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B45FD-B1D3-4516-AB42-89AB3D4C8F37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05E8-6795-4782-A8C1-A42B8F3FDE31}" type="datetimeFigureOut">
              <a:rPr lang="sr-Latn-CS" smtClean="0"/>
              <a:pPr/>
              <a:t>15.11.2021.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B45FD-B1D3-4516-AB42-89AB3D4C8F37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05E8-6795-4782-A8C1-A42B8F3FDE31}" type="datetimeFigureOut">
              <a:rPr lang="sr-Latn-CS" smtClean="0"/>
              <a:pPr/>
              <a:t>15.11.2021.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B45FD-B1D3-4516-AB42-89AB3D4C8F37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C05E8-6795-4782-A8C1-A42B8F3FDE31}" type="datetimeFigureOut">
              <a:rPr lang="sr-Latn-CS" smtClean="0"/>
              <a:pPr/>
              <a:t>15.11.2021.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B45FD-B1D3-4516-AB42-89AB3D4C8F37}" type="slidenum">
              <a:rPr lang="hr-HR" smtClean="0"/>
              <a:pPr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2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.wmf"/><Relationship Id="rId20" Type="http://schemas.openxmlformats.org/officeDocument/2006/relationships/image" Target="../media/image13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8.wmf"/><Relationship Id="rId19" Type="http://schemas.openxmlformats.org/officeDocument/2006/relationships/oleObject" Target="../embeddings/oleObject14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7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19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Treći Newtonov zakon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15074" y="6000768"/>
            <a:ext cx="2771772" cy="685808"/>
          </a:xfrm>
        </p:spPr>
        <p:txBody>
          <a:bodyPr>
            <a:normAutofit/>
          </a:bodyPr>
          <a:lstStyle/>
          <a:p>
            <a:r>
              <a:rPr lang="hr-HR" sz="1600" dirty="0"/>
              <a:t>Srednja škola Valpovo</a:t>
            </a:r>
          </a:p>
          <a:p>
            <a:r>
              <a:rPr lang="hr-HR" sz="1600" dirty="0"/>
              <a:t>Vlatko Vujnovac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r>
              <a:rPr lang="hr-HR" sz="4000"/>
              <a:t>Treći Newtonov zakon</a:t>
            </a:r>
          </a:p>
        </p:txBody>
      </p:sp>
      <p:graphicFrame>
        <p:nvGraphicFramePr>
          <p:cNvPr id="2124" name="Object 76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42723643"/>
              </p:ext>
            </p:extLst>
          </p:nvPr>
        </p:nvGraphicFramePr>
        <p:xfrm>
          <a:off x="3900488" y="6077304"/>
          <a:ext cx="136842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3" imgW="533160" imgH="241200" progId="Equation.3">
                  <p:embed/>
                </p:oleObj>
              </mc:Choice>
              <mc:Fallback>
                <p:oleObj name="Equation" r:id="rId3" imgW="53316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0488" y="6077304"/>
                        <a:ext cx="1368425" cy="61912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7" name="Object 79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562456779"/>
              </p:ext>
            </p:extLst>
          </p:nvPr>
        </p:nvGraphicFramePr>
        <p:xfrm>
          <a:off x="2843213" y="5228520"/>
          <a:ext cx="230505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5" imgW="990360" imgH="228600" progId="Equation.3">
                  <p:embed/>
                </p:oleObj>
              </mc:Choice>
              <mc:Fallback>
                <p:oleObj name="Equation" r:id="rId5" imgW="99036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5228520"/>
                        <a:ext cx="230505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971550" y="3455988"/>
            <a:ext cx="6553200" cy="1223962"/>
            <a:chOff x="612" y="2523"/>
            <a:chExt cx="4128" cy="771"/>
          </a:xfrm>
        </p:grpSpPr>
        <p:sp>
          <p:nvSpPr>
            <p:cNvPr id="2053" name="Rectangle 5"/>
            <p:cNvSpPr>
              <a:spLocks noChangeArrowheads="1"/>
            </p:cNvSpPr>
            <p:nvPr/>
          </p:nvSpPr>
          <p:spPr bwMode="auto">
            <a:xfrm>
              <a:off x="612" y="2795"/>
              <a:ext cx="4128" cy="499"/>
            </a:xfrm>
            <a:prstGeom prst="rect">
              <a:avLst/>
            </a:prstGeom>
            <a:gradFill rotWithShape="1">
              <a:gsLst>
                <a:gs pos="0">
                  <a:srgbClr val="66CCFF"/>
                </a:gs>
                <a:gs pos="100000">
                  <a:srgbClr val="9999FF"/>
                </a:gs>
              </a:gsLst>
              <a:lin ang="5400000" scaled="1"/>
            </a:gradFill>
            <a:ln w="9525">
              <a:solidFill>
                <a:srgbClr val="66CC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2054" name="Rectangle 6"/>
            <p:cNvSpPr>
              <a:spLocks noChangeArrowheads="1"/>
            </p:cNvSpPr>
            <p:nvPr/>
          </p:nvSpPr>
          <p:spPr bwMode="auto">
            <a:xfrm>
              <a:off x="839" y="2659"/>
              <a:ext cx="680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2056" name="Rectangle 8"/>
            <p:cNvSpPr>
              <a:spLocks noChangeArrowheads="1"/>
            </p:cNvSpPr>
            <p:nvPr/>
          </p:nvSpPr>
          <p:spPr bwMode="auto">
            <a:xfrm>
              <a:off x="839" y="2795"/>
              <a:ext cx="680" cy="18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66CC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2057" name="Rectangle 9"/>
            <p:cNvSpPr>
              <a:spLocks noChangeArrowheads="1"/>
            </p:cNvSpPr>
            <p:nvPr/>
          </p:nvSpPr>
          <p:spPr bwMode="auto">
            <a:xfrm>
              <a:off x="3742" y="2659"/>
              <a:ext cx="680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2058" name="Rectangle 10"/>
            <p:cNvSpPr>
              <a:spLocks noChangeArrowheads="1"/>
            </p:cNvSpPr>
            <p:nvPr/>
          </p:nvSpPr>
          <p:spPr bwMode="auto">
            <a:xfrm>
              <a:off x="3742" y="2795"/>
              <a:ext cx="680" cy="18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66CC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2059" name="Rectangle 11"/>
            <p:cNvSpPr>
              <a:spLocks noChangeArrowheads="1"/>
            </p:cNvSpPr>
            <p:nvPr/>
          </p:nvSpPr>
          <p:spPr bwMode="auto">
            <a:xfrm>
              <a:off x="703" y="2568"/>
              <a:ext cx="499" cy="91"/>
            </a:xfrm>
            <a:prstGeom prst="rect">
              <a:avLst/>
            </a:prstGeom>
            <a:gradFill rotWithShape="1">
              <a:gsLst>
                <a:gs pos="0">
                  <a:srgbClr val="9999FF">
                    <a:gamma/>
                    <a:shade val="46275"/>
                    <a:invGamma/>
                  </a:srgbClr>
                </a:gs>
                <a:gs pos="50000">
                  <a:srgbClr val="9999FF"/>
                </a:gs>
                <a:gs pos="100000">
                  <a:srgbClr val="9999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2060" name="Rectangle 12"/>
            <p:cNvSpPr>
              <a:spLocks noChangeArrowheads="1"/>
            </p:cNvSpPr>
            <p:nvPr/>
          </p:nvSpPr>
          <p:spPr bwMode="auto">
            <a:xfrm>
              <a:off x="1202" y="2568"/>
              <a:ext cx="499" cy="91"/>
            </a:xfrm>
            <a:prstGeom prst="rect">
              <a:avLst/>
            </a:prstGeom>
            <a:gradFill rotWithShape="1">
              <a:gsLst>
                <a:gs pos="0">
                  <a:srgbClr val="FF0000">
                    <a:gamma/>
                    <a:shade val="46275"/>
                    <a:invGamma/>
                  </a:srgbClr>
                </a:gs>
                <a:gs pos="50000">
                  <a:srgbClr val="FF0000"/>
                </a:gs>
                <a:gs pos="100000">
                  <a:srgbClr val="FF00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2061" name="Rectangle 13"/>
            <p:cNvSpPr>
              <a:spLocks noChangeArrowheads="1"/>
            </p:cNvSpPr>
            <p:nvPr/>
          </p:nvSpPr>
          <p:spPr bwMode="auto">
            <a:xfrm>
              <a:off x="3606" y="2523"/>
              <a:ext cx="953" cy="136"/>
            </a:xfrm>
            <a:prstGeom prst="rect">
              <a:avLst/>
            </a:prstGeom>
            <a:gradFill rotWithShape="1">
              <a:gsLst>
                <a:gs pos="0">
                  <a:srgbClr val="DDDDDD">
                    <a:gamma/>
                    <a:shade val="46275"/>
                    <a:invGamma/>
                  </a:srgbClr>
                </a:gs>
                <a:gs pos="50000">
                  <a:srgbClr val="DDDDDD"/>
                </a:gs>
                <a:gs pos="100000">
                  <a:srgbClr val="DDDDDD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sp>
        <p:nvSpPr>
          <p:cNvPr id="2063" name="Line 15"/>
          <p:cNvSpPr>
            <a:spLocks noChangeShapeType="1"/>
          </p:cNvSpPr>
          <p:nvPr/>
        </p:nvSpPr>
        <p:spPr bwMode="auto">
          <a:xfrm flipH="1">
            <a:off x="5003800" y="3600450"/>
            <a:ext cx="7207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2064" name="Line 16"/>
          <p:cNvSpPr>
            <a:spLocks noChangeShapeType="1"/>
          </p:cNvSpPr>
          <p:nvPr/>
        </p:nvSpPr>
        <p:spPr bwMode="auto">
          <a:xfrm flipH="1">
            <a:off x="2700338" y="3600450"/>
            <a:ext cx="720725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2081" name="Rectangle 33"/>
          <p:cNvSpPr>
            <a:spLocks noChangeArrowheads="1"/>
          </p:cNvSpPr>
          <p:nvPr/>
        </p:nvSpPr>
        <p:spPr bwMode="auto">
          <a:xfrm>
            <a:off x="971550" y="1873250"/>
            <a:ext cx="6553200" cy="647700"/>
          </a:xfrm>
          <a:prstGeom prst="rect">
            <a:avLst/>
          </a:prstGeom>
          <a:gradFill rotWithShape="1">
            <a:gsLst>
              <a:gs pos="0">
                <a:srgbClr val="66CCFF"/>
              </a:gs>
              <a:gs pos="100000">
                <a:srgbClr val="9999FF"/>
              </a:gs>
            </a:gsLst>
            <a:lin ang="5400000" scaled="1"/>
          </a:gradFill>
          <a:ln w="9525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1116013" y="1512888"/>
            <a:ext cx="1584325" cy="649287"/>
            <a:chOff x="703" y="1207"/>
            <a:chExt cx="998" cy="409"/>
          </a:xfrm>
        </p:grpSpPr>
        <p:sp>
          <p:nvSpPr>
            <p:cNvPr id="2082" name="Rectangle 34"/>
            <p:cNvSpPr>
              <a:spLocks noChangeArrowheads="1"/>
            </p:cNvSpPr>
            <p:nvPr/>
          </p:nvSpPr>
          <p:spPr bwMode="auto">
            <a:xfrm>
              <a:off x="839" y="1298"/>
              <a:ext cx="680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2083" name="Rectangle 35"/>
            <p:cNvSpPr>
              <a:spLocks noChangeArrowheads="1"/>
            </p:cNvSpPr>
            <p:nvPr/>
          </p:nvSpPr>
          <p:spPr bwMode="auto">
            <a:xfrm>
              <a:off x="839" y="1434"/>
              <a:ext cx="680" cy="18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66CC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2086" name="Rectangle 38"/>
            <p:cNvSpPr>
              <a:spLocks noChangeArrowheads="1"/>
            </p:cNvSpPr>
            <p:nvPr/>
          </p:nvSpPr>
          <p:spPr bwMode="auto">
            <a:xfrm>
              <a:off x="703" y="1207"/>
              <a:ext cx="499" cy="91"/>
            </a:xfrm>
            <a:prstGeom prst="rect">
              <a:avLst/>
            </a:prstGeom>
            <a:gradFill rotWithShape="1">
              <a:gsLst>
                <a:gs pos="0">
                  <a:srgbClr val="9999FF">
                    <a:gamma/>
                    <a:shade val="46275"/>
                    <a:invGamma/>
                  </a:srgbClr>
                </a:gs>
                <a:gs pos="50000">
                  <a:srgbClr val="9999FF"/>
                </a:gs>
                <a:gs pos="100000">
                  <a:srgbClr val="9999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2087" name="Rectangle 39"/>
            <p:cNvSpPr>
              <a:spLocks noChangeArrowheads="1"/>
            </p:cNvSpPr>
            <p:nvPr/>
          </p:nvSpPr>
          <p:spPr bwMode="auto">
            <a:xfrm>
              <a:off x="1202" y="1207"/>
              <a:ext cx="499" cy="91"/>
            </a:xfrm>
            <a:prstGeom prst="rect">
              <a:avLst/>
            </a:prstGeom>
            <a:gradFill rotWithShape="1">
              <a:gsLst>
                <a:gs pos="0">
                  <a:srgbClr val="FF0000">
                    <a:gamma/>
                    <a:shade val="46275"/>
                    <a:invGamma/>
                  </a:srgbClr>
                </a:gs>
                <a:gs pos="50000">
                  <a:srgbClr val="FF0000"/>
                </a:gs>
                <a:gs pos="100000">
                  <a:srgbClr val="FF00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5724525" y="1441450"/>
            <a:ext cx="1512888" cy="720725"/>
            <a:chOff x="3606" y="1162"/>
            <a:chExt cx="953" cy="454"/>
          </a:xfrm>
        </p:grpSpPr>
        <p:sp>
          <p:nvSpPr>
            <p:cNvPr id="2084" name="Rectangle 36"/>
            <p:cNvSpPr>
              <a:spLocks noChangeArrowheads="1"/>
            </p:cNvSpPr>
            <p:nvPr/>
          </p:nvSpPr>
          <p:spPr bwMode="auto">
            <a:xfrm>
              <a:off x="3742" y="1298"/>
              <a:ext cx="680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2085" name="Rectangle 37"/>
            <p:cNvSpPr>
              <a:spLocks noChangeArrowheads="1"/>
            </p:cNvSpPr>
            <p:nvPr/>
          </p:nvSpPr>
          <p:spPr bwMode="auto">
            <a:xfrm>
              <a:off x="3742" y="1434"/>
              <a:ext cx="680" cy="18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66CC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  <p:sp>
          <p:nvSpPr>
            <p:cNvPr id="2088" name="Rectangle 40"/>
            <p:cNvSpPr>
              <a:spLocks noChangeArrowheads="1"/>
            </p:cNvSpPr>
            <p:nvPr/>
          </p:nvSpPr>
          <p:spPr bwMode="auto">
            <a:xfrm>
              <a:off x="3606" y="1162"/>
              <a:ext cx="953" cy="136"/>
            </a:xfrm>
            <a:prstGeom prst="rect">
              <a:avLst/>
            </a:prstGeom>
            <a:gradFill rotWithShape="1">
              <a:gsLst>
                <a:gs pos="0">
                  <a:srgbClr val="DDDDDD">
                    <a:gamma/>
                    <a:shade val="46275"/>
                    <a:invGamma/>
                  </a:srgbClr>
                </a:gs>
                <a:gs pos="50000">
                  <a:srgbClr val="DDDDDD"/>
                </a:gs>
                <a:gs pos="100000">
                  <a:srgbClr val="DDDDDD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r-HR"/>
            </a:p>
          </p:txBody>
        </p:sp>
      </p:grpSp>
      <p:sp>
        <p:nvSpPr>
          <p:cNvPr id="2104" name="AutoShape 56"/>
          <p:cNvSpPr>
            <a:spLocks/>
          </p:cNvSpPr>
          <p:nvPr/>
        </p:nvSpPr>
        <p:spPr bwMode="auto">
          <a:xfrm rot="5400000">
            <a:off x="3563938" y="2376488"/>
            <a:ext cx="215900" cy="1943100"/>
          </a:xfrm>
          <a:prstGeom prst="lef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105" name="AutoShape 57"/>
          <p:cNvSpPr>
            <a:spLocks/>
          </p:cNvSpPr>
          <p:nvPr/>
        </p:nvSpPr>
        <p:spPr bwMode="auto">
          <a:xfrm rot="5400000">
            <a:off x="5076032" y="2807494"/>
            <a:ext cx="215900" cy="1081087"/>
          </a:xfrm>
          <a:prstGeom prst="leftBrace">
            <a:avLst>
              <a:gd name="adj1" fmla="val 4172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2106" name="Rectangle 58"/>
          <p:cNvSpPr>
            <a:spLocks noChangeArrowheads="1"/>
          </p:cNvSpPr>
          <p:nvPr/>
        </p:nvSpPr>
        <p:spPr bwMode="auto">
          <a:xfrm>
            <a:off x="3419475" y="2735263"/>
            <a:ext cx="481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s</a:t>
            </a:r>
            <a:r>
              <a:rPr lang="hr-HR" sz="2400" i="1" baseline="-25000">
                <a:latin typeface="Times New Roman" pitchFamily="18" charset="0"/>
              </a:rPr>
              <a:t>1</a:t>
            </a:r>
            <a:r>
              <a:rPr lang="hr-HR" sz="2400" i="1">
                <a:latin typeface="Times New Roman" pitchFamily="18" charset="0"/>
              </a:rPr>
              <a:t> </a:t>
            </a:r>
          </a:p>
        </p:txBody>
      </p:sp>
      <p:sp>
        <p:nvSpPr>
          <p:cNvPr id="2107" name="Rectangle 59"/>
          <p:cNvSpPr>
            <a:spLocks noChangeArrowheads="1"/>
          </p:cNvSpPr>
          <p:nvPr/>
        </p:nvSpPr>
        <p:spPr bwMode="auto">
          <a:xfrm>
            <a:off x="5003800" y="2755900"/>
            <a:ext cx="481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s</a:t>
            </a:r>
            <a:r>
              <a:rPr lang="hr-HR" sz="2400" i="1" baseline="-25000">
                <a:latin typeface="Times New Roman" pitchFamily="18" charset="0"/>
              </a:rPr>
              <a:t>2</a:t>
            </a:r>
            <a:r>
              <a:rPr lang="hr-HR" sz="2400" i="1"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2109" name="Object 61"/>
          <p:cNvGraphicFramePr>
            <a:graphicFrameLocks noChangeAspect="1"/>
          </p:cNvGraphicFramePr>
          <p:nvPr/>
        </p:nvGraphicFramePr>
        <p:xfrm>
          <a:off x="5292725" y="3600450"/>
          <a:ext cx="3778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7" imgW="190440" imgH="241200" progId="Equation.3">
                  <p:embed/>
                </p:oleObj>
              </mc:Choice>
              <mc:Fallback>
                <p:oleObj name="Equation" r:id="rId7" imgW="19044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3600450"/>
                        <a:ext cx="37782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1" name="Line 63"/>
          <p:cNvSpPr>
            <a:spLocks noChangeShapeType="1"/>
          </p:cNvSpPr>
          <p:nvPr/>
        </p:nvSpPr>
        <p:spPr bwMode="auto">
          <a:xfrm flipV="1">
            <a:off x="4643438" y="1728788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graphicFrame>
        <p:nvGraphicFramePr>
          <p:cNvPr id="2115" name="Object 67"/>
          <p:cNvGraphicFramePr>
            <a:graphicFrameLocks noChangeAspect="1"/>
          </p:cNvGraphicFramePr>
          <p:nvPr/>
        </p:nvGraphicFramePr>
        <p:xfrm>
          <a:off x="2843213" y="3600450"/>
          <a:ext cx="354012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9" imgW="177480" imgH="241200" progId="Equation.3">
                  <p:embed/>
                </p:oleObj>
              </mc:Choice>
              <mc:Fallback>
                <p:oleObj name="Equation" r:id="rId9" imgW="177480" imgH="241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3600450"/>
                        <a:ext cx="354012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7" name="Rectangle 69"/>
          <p:cNvSpPr>
            <a:spLocks noChangeArrowheads="1"/>
          </p:cNvSpPr>
          <p:nvPr/>
        </p:nvSpPr>
        <p:spPr bwMode="auto">
          <a:xfrm>
            <a:off x="1763713" y="3024188"/>
            <a:ext cx="550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/>
              <a:t>m</a:t>
            </a:r>
            <a:r>
              <a:rPr lang="hr-HR" sz="2400" i="1" baseline="-25000"/>
              <a:t>1</a:t>
            </a:r>
            <a:endParaRPr lang="hr-HR" sz="2400" i="1"/>
          </a:p>
        </p:txBody>
      </p:sp>
      <p:sp>
        <p:nvSpPr>
          <p:cNvPr id="2118" name="Rectangle 70"/>
          <p:cNvSpPr>
            <a:spLocks noChangeArrowheads="1"/>
          </p:cNvSpPr>
          <p:nvPr/>
        </p:nvSpPr>
        <p:spPr bwMode="auto">
          <a:xfrm>
            <a:off x="6084888" y="2952750"/>
            <a:ext cx="64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/>
              <a:t>m</a:t>
            </a:r>
            <a:r>
              <a:rPr lang="hr-HR" sz="2400" i="1" baseline="-25000"/>
              <a:t>2</a:t>
            </a:r>
            <a:endParaRPr lang="hr-HR" sz="2400" i="1"/>
          </a:p>
        </p:txBody>
      </p:sp>
      <p:sp>
        <p:nvSpPr>
          <p:cNvPr id="2120" name="Rectangle 72"/>
          <p:cNvSpPr>
            <a:spLocks noChangeArrowheads="1"/>
          </p:cNvSpPr>
          <p:nvPr/>
        </p:nvSpPr>
        <p:spPr bwMode="auto">
          <a:xfrm>
            <a:off x="5076826" y="5266620"/>
            <a:ext cx="2808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/>
              <a:t>, </a:t>
            </a:r>
            <a:r>
              <a:rPr lang="hr-HR" sz="2400" i="1">
                <a:latin typeface="Times New Roman" pitchFamily="18" charset="0"/>
              </a:rPr>
              <a:t>m</a:t>
            </a:r>
            <a:r>
              <a:rPr lang="hr-HR" sz="2400" i="1" baseline="-25000">
                <a:latin typeface="Times New Roman" pitchFamily="18" charset="0"/>
              </a:rPr>
              <a:t>1</a:t>
            </a:r>
            <a:r>
              <a:rPr lang="hr-HR" sz="2400" i="1">
                <a:latin typeface="Times New Roman" pitchFamily="18" charset="0"/>
              </a:rPr>
              <a:t> &lt; m</a:t>
            </a:r>
            <a:r>
              <a:rPr lang="hr-HR" sz="2400" i="1" baseline="-25000">
                <a:latin typeface="Times New Roman" pitchFamily="18" charset="0"/>
              </a:rPr>
              <a:t>2</a:t>
            </a:r>
            <a:endParaRPr lang="hr-HR" sz="2400" i="1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79191E-6 L 0.2125 1.79191E-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91329E-6 L -0.11823 -4.91329E-6 " pathEditMode="relative" ptsTypes="AA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3" grpId="0" animBg="1"/>
      <p:bldP spid="2064" grpId="0" animBg="1"/>
      <p:bldP spid="2081" grpId="0" animBg="1"/>
      <p:bldP spid="2104" grpId="0" animBg="1"/>
      <p:bldP spid="2105" grpId="0" animBg="1"/>
      <p:bldP spid="2106" grpId="0"/>
      <p:bldP spid="2107" grpId="0"/>
      <p:bldP spid="2111" grpId="0" animBg="1"/>
      <p:bldP spid="2117" grpId="0"/>
      <p:bldP spid="2118" grpId="0"/>
      <p:bldP spid="21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Treći Newtonov zakon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5858"/>
          </a:xfrm>
        </p:spPr>
        <p:txBody>
          <a:bodyPr/>
          <a:lstStyle/>
          <a:p>
            <a:r>
              <a:rPr lang="hr-HR" dirty="0"/>
              <a:t>Sile kojima dva tijela međusobno djeluju jednakih su iznosa i suprotnih smjerova.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9107115"/>
              </p:ext>
            </p:extLst>
          </p:nvPr>
        </p:nvGraphicFramePr>
        <p:xfrm>
          <a:off x="3729063" y="4509120"/>
          <a:ext cx="1685873" cy="76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3" imgW="533160" imgH="241200" progId="Equation.3">
                  <p:embed/>
                </p:oleObj>
              </mc:Choice>
              <mc:Fallback>
                <p:oleObj name="Equation" r:id="rId3" imgW="53316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9063" y="4509120"/>
                        <a:ext cx="1685873" cy="76275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323850" y="310626"/>
            <a:ext cx="801976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b="1" dirty="0"/>
              <a:t>Primjer: </a:t>
            </a:r>
            <a:r>
              <a:rPr lang="hr-HR" sz="2400" dirty="0"/>
              <a:t>Klizač mase 40 kg dodiruje skupljenim rukama drugog </a:t>
            </a:r>
          </a:p>
          <a:p>
            <a:r>
              <a:rPr lang="hr-HR" sz="2400" dirty="0"/>
              <a:t>klizača mase 60 kg. Za koliko će se svaki od klizača pomaknuti </a:t>
            </a:r>
          </a:p>
          <a:p>
            <a:r>
              <a:rPr lang="hr-HR" sz="2400" dirty="0"/>
              <a:t>od početnog položaja ako prvi gura drugoga sve dok ruke </a:t>
            </a:r>
          </a:p>
          <a:p>
            <a:r>
              <a:rPr lang="hr-HR" sz="2400" dirty="0"/>
              <a:t>sasvim ne ispruži? Duljina ruku prvog klizača je 60 cm. </a:t>
            </a:r>
            <a:endParaRPr lang="hr-HR" sz="2400" b="1" dirty="0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323850" y="2203450"/>
            <a:ext cx="13548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b="1"/>
              <a:t>Rješenje: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395288" y="2563813"/>
            <a:ext cx="156485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m</a:t>
            </a:r>
            <a:r>
              <a:rPr lang="hr-HR" sz="2400" i="1" baseline="-25000">
                <a:latin typeface="Times New Roman" pitchFamily="18" charset="0"/>
              </a:rPr>
              <a:t>1</a:t>
            </a:r>
            <a:r>
              <a:rPr lang="hr-HR" sz="2400" i="1">
                <a:latin typeface="Times New Roman" pitchFamily="18" charset="0"/>
              </a:rPr>
              <a:t> = </a:t>
            </a:r>
            <a:r>
              <a:rPr lang="hr-HR" sz="2400">
                <a:latin typeface="Times New Roman" pitchFamily="18" charset="0"/>
              </a:rPr>
              <a:t>40 kg</a:t>
            </a:r>
          </a:p>
          <a:p>
            <a:r>
              <a:rPr lang="hr-HR" sz="2400" i="1">
                <a:latin typeface="Times New Roman" pitchFamily="18" charset="0"/>
              </a:rPr>
              <a:t>m</a:t>
            </a:r>
            <a:r>
              <a:rPr lang="hr-HR" sz="2400" i="1" baseline="-25000">
                <a:latin typeface="Times New Roman" pitchFamily="18" charset="0"/>
              </a:rPr>
              <a:t>2</a:t>
            </a:r>
            <a:r>
              <a:rPr lang="hr-HR" sz="2400" i="1">
                <a:latin typeface="Times New Roman" pitchFamily="18" charset="0"/>
              </a:rPr>
              <a:t> = </a:t>
            </a:r>
            <a:r>
              <a:rPr lang="hr-HR" sz="2400">
                <a:latin typeface="Times New Roman" pitchFamily="18" charset="0"/>
              </a:rPr>
              <a:t>60 kg</a:t>
            </a:r>
          </a:p>
          <a:p>
            <a:r>
              <a:rPr lang="hr-HR" sz="2400" i="1">
                <a:latin typeface="Times New Roman" pitchFamily="18" charset="0"/>
              </a:rPr>
              <a:t>l = </a:t>
            </a:r>
            <a:r>
              <a:rPr lang="hr-HR" sz="2400">
                <a:latin typeface="Times New Roman" pitchFamily="18" charset="0"/>
              </a:rPr>
              <a:t>60 cm</a:t>
            </a:r>
            <a:endParaRPr lang="hr-HR" sz="2400" i="1">
              <a:latin typeface="Times New Roman" pitchFamily="18" charset="0"/>
            </a:endParaRPr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 flipV="1">
            <a:off x="395288" y="3716338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538163" y="3716338"/>
            <a:ext cx="92365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s</a:t>
            </a:r>
            <a:r>
              <a:rPr lang="hr-HR" sz="2400" i="1" baseline="-25000">
                <a:latin typeface="Times New Roman" pitchFamily="18" charset="0"/>
              </a:rPr>
              <a:t>1</a:t>
            </a:r>
            <a:r>
              <a:rPr lang="hr-HR" sz="2400" i="1">
                <a:latin typeface="Times New Roman" pitchFamily="18" charset="0"/>
              </a:rPr>
              <a:t> = ?</a:t>
            </a:r>
          </a:p>
          <a:p>
            <a:r>
              <a:rPr lang="hr-HR" sz="2400" i="1">
                <a:latin typeface="Times New Roman" pitchFamily="18" charset="0"/>
              </a:rPr>
              <a:t>s</a:t>
            </a:r>
            <a:r>
              <a:rPr lang="hr-HR" sz="2400" i="1" baseline="-25000">
                <a:latin typeface="Times New Roman" pitchFamily="18" charset="0"/>
              </a:rPr>
              <a:t>2</a:t>
            </a:r>
            <a:r>
              <a:rPr lang="hr-HR" sz="2400" i="1">
                <a:latin typeface="Times New Roman" pitchFamily="18" charset="0"/>
              </a:rPr>
              <a:t> = ?</a:t>
            </a:r>
          </a:p>
        </p:txBody>
      </p:sp>
      <p:graphicFrame>
        <p:nvGraphicFramePr>
          <p:cNvPr id="6154" name="Object 10"/>
          <p:cNvGraphicFramePr>
            <a:graphicFrameLocks noChangeAspect="1"/>
          </p:cNvGraphicFramePr>
          <p:nvPr/>
        </p:nvGraphicFramePr>
        <p:xfrm>
          <a:off x="611188" y="4652963"/>
          <a:ext cx="1079500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Equation" r:id="rId3" imgW="533160" imgH="393480" progId="Equation.3">
                  <p:embed/>
                </p:oleObj>
              </mc:Choice>
              <mc:Fallback>
                <p:oleObj name="Equation" r:id="rId3" imgW="53316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652963"/>
                        <a:ext cx="1079500" cy="795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6" name="Object 12"/>
          <p:cNvGraphicFramePr>
            <a:graphicFrameLocks noChangeAspect="1"/>
          </p:cNvGraphicFramePr>
          <p:nvPr/>
        </p:nvGraphicFramePr>
        <p:xfrm>
          <a:off x="611188" y="5516563"/>
          <a:ext cx="10795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Equation" r:id="rId5" imgW="571320" imgH="393480" progId="Equation.3">
                  <p:embed/>
                </p:oleObj>
              </mc:Choice>
              <mc:Fallback>
                <p:oleObj name="Equation" r:id="rId5" imgW="57132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516563"/>
                        <a:ext cx="107950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2" name="Object 18"/>
          <p:cNvGraphicFramePr>
            <a:graphicFrameLocks noChangeAspect="1"/>
          </p:cNvGraphicFramePr>
          <p:nvPr/>
        </p:nvGraphicFramePr>
        <p:xfrm>
          <a:off x="4787900" y="3578225"/>
          <a:ext cx="8636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Equation" r:id="rId7" imgW="431640" imgH="406080" progId="Equation.3">
                  <p:embed/>
                </p:oleObj>
              </mc:Choice>
              <mc:Fallback>
                <p:oleObj name="Equation" r:id="rId7" imgW="431640" imgH="4060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578225"/>
                        <a:ext cx="863600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4" name="Line 20"/>
          <p:cNvSpPr>
            <a:spLocks noChangeShapeType="1"/>
          </p:cNvSpPr>
          <p:nvPr/>
        </p:nvSpPr>
        <p:spPr bwMode="auto">
          <a:xfrm>
            <a:off x="5722938" y="371792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6166" name="Rectangle 22"/>
          <p:cNvSpPr>
            <a:spLocks noChangeArrowheads="1"/>
          </p:cNvSpPr>
          <p:nvPr/>
        </p:nvSpPr>
        <p:spPr bwMode="auto">
          <a:xfrm>
            <a:off x="5722938" y="3716338"/>
            <a:ext cx="557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hr-HR" sz="2400" i="1"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hr-HR" sz="2400" i="1" baseline="-2500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4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69" name="Rectangle 25"/>
          <p:cNvSpPr>
            <a:spLocks noChangeArrowheads="1"/>
          </p:cNvSpPr>
          <p:nvPr/>
        </p:nvSpPr>
        <p:spPr bwMode="auto">
          <a:xfrm>
            <a:off x="4859338" y="4868863"/>
            <a:ext cx="1477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s</a:t>
            </a:r>
            <a:r>
              <a:rPr lang="hr-HR" sz="2400" i="1" baseline="-25000">
                <a:latin typeface="Times New Roman" pitchFamily="18" charset="0"/>
              </a:rPr>
              <a:t>1</a:t>
            </a:r>
            <a:r>
              <a:rPr lang="hr-HR" sz="2400" i="1">
                <a:latin typeface="Times New Roman" pitchFamily="18" charset="0"/>
              </a:rPr>
              <a:t> + s</a:t>
            </a:r>
            <a:r>
              <a:rPr lang="hr-HR" sz="2400" i="1" baseline="-25000">
                <a:latin typeface="Times New Roman" pitchFamily="18" charset="0"/>
              </a:rPr>
              <a:t>2 </a:t>
            </a:r>
            <a:r>
              <a:rPr lang="hr-HR" sz="2400" i="1">
                <a:latin typeface="Times New Roman" pitchFamily="18" charset="0"/>
              </a:rPr>
              <a:t>= l </a:t>
            </a:r>
          </a:p>
        </p:txBody>
      </p:sp>
      <p:sp>
        <p:nvSpPr>
          <p:cNvPr id="6170" name="Rectangle 26"/>
          <p:cNvSpPr>
            <a:spLocks noChangeArrowheads="1"/>
          </p:cNvSpPr>
          <p:nvPr/>
        </p:nvSpPr>
        <p:spPr bwMode="auto">
          <a:xfrm>
            <a:off x="4859338" y="4435475"/>
            <a:ext cx="1536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s</a:t>
            </a:r>
            <a:r>
              <a:rPr lang="hr-HR" sz="2400" i="1" baseline="-25000">
                <a:latin typeface="Times New Roman" pitchFamily="18" charset="0"/>
              </a:rPr>
              <a:t>1</a:t>
            </a:r>
            <a:r>
              <a:rPr lang="hr-HR" sz="2400" i="1">
                <a:latin typeface="Times New Roman" pitchFamily="18" charset="0"/>
              </a:rPr>
              <a:t> = </a:t>
            </a:r>
            <a:r>
              <a:rPr lang="hr-HR" sz="2400">
                <a:latin typeface="Times New Roman" pitchFamily="18" charset="0"/>
              </a:rPr>
              <a:t>1,5</a:t>
            </a:r>
            <a:r>
              <a:rPr lang="hr-HR" sz="2400" i="1">
                <a:latin typeface="Times New Roman" pitchFamily="18" charset="0"/>
              </a:rPr>
              <a:t> s</a:t>
            </a:r>
            <a:r>
              <a:rPr lang="hr-HR" sz="2400" i="1" baseline="-25000">
                <a:latin typeface="Times New Roman" pitchFamily="18" charset="0"/>
              </a:rPr>
              <a:t>2</a:t>
            </a:r>
            <a:r>
              <a:rPr lang="hr-HR" i="1" baseline="-25000">
                <a:latin typeface="Times New Roman" pitchFamily="18" charset="0"/>
              </a:rPr>
              <a:t> </a:t>
            </a:r>
            <a:r>
              <a:rPr lang="hr-HR" i="1">
                <a:latin typeface="Times New Roman" pitchFamily="18" charset="0"/>
              </a:rPr>
              <a:t> </a:t>
            </a:r>
          </a:p>
        </p:txBody>
      </p:sp>
      <p:sp>
        <p:nvSpPr>
          <p:cNvPr id="6171" name="Rectangle 27"/>
          <p:cNvSpPr>
            <a:spLocks noChangeArrowheads="1"/>
          </p:cNvSpPr>
          <p:nvPr/>
        </p:nvSpPr>
        <p:spPr bwMode="auto">
          <a:xfrm>
            <a:off x="4787900" y="5300663"/>
            <a:ext cx="1916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>
                <a:latin typeface="Times New Roman" pitchFamily="18" charset="0"/>
              </a:rPr>
              <a:t>1,5 </a:t>
            </a:r>
            <a:r>
              <a:rPr lang="hr-HR" sz="2400" i="1">
                <a:latin typeface="Times New Roman" pitchFamily="18" charset="0"/>
              </a:rPr>
              <a:t>s</a:t>
            </a:r>
            <a:r>
              <a:rPr lang="hr-HR" sz="2400" i="1" baseline="-25000">
                <a:latin typeface="Times New Roman" pitchFamily="18" charset="0"/>
              </a:rPr>
              <a:t>2</a:t>
            </a:r>
            <a:r>
              <a:rPr lang="hr-HR" sz="2400" i="1">
                <a:latin typeface="Times New Roman" pitchFamily="18" charset="0"/>
              </a:rPr>
              <a:t> + s</a:t>
            </a:r>
            <a:r>
              <a:rPr lang="hr-HR" sz="2400" i="1" baseline="-25000">
                <a:latin typeface="Times New Roman" pitchFamily="18" charset="0"/>
              </a:rPr>
              <a:t>2 </a:t>
            </a:r>
            <a:r>
              <a:rPr lang="hr-HR" sz="2400" i="1">
                <a:latin typeface="Times New Roman" pitchFamily="18" charset="0"/>
              </a:rPr>
              <a:t>= l</a:t>
            </a:r>
            <a:r>
              <a:rPr lang="hr-HR" i="1">
                <a:latin typeface="Times New Roman" pitchFamily="18" charset="0"/>
              </a:rPr>
              <a:t> </a:t>
            </a:r>
          </a:p>
        </p:txBody>
      </p:sp>
      <p:sp>
        <p:nvSpPr>
          <p:cNvPr id="6173" name="Rectangle 29"/>
          <p:cNvSpPr>
            <a:spLocks noChangeArrowheads="1"/>
          </p:cNvSpPr>
          <p:nvPr/>
        </p:nvSpPr>
        <p:spPr bwMode="auto">
          <a:xfrm>
            <a:off x="4859338" y="5732463"/>
            <a:ext cx="138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>
                <a:latin typeface="Times New Roman" pitchFamily="18" charset="0"/>
              </a:rPr>
              <a:t>2,5 </a:t>
            </a:r>
            <a:r>
              <a:rPr lang="hr-HR" sz="2400" i="1">
                <a:latin typeface="Times New Roman" pitchFamily="18" charset="0"/>
              </a:rPr>
              <a:t>s</a:t>
            </a:r>
            <a:r>
              <a:rPr lang="hr-HR" sz="2400" i="1" baseline="-25000">
                <a:latin typeface="Times New Roman" pitchFamily="18" charset="0"/>
              </a:rPr>
              <a:t>2</a:t>
            </a:r>
            <a:r>
              <a:rPr lang="hr-HR" sz="2400" i="1">
                <a:latin typeface="Times New Roman" pitchFamily="18" charset="0"/>
              </a:rPr>
              <a:t> = l </a:t>
            </a:r>
          </a:p>
        </p:txBody>
      </p:sp>
      <p:sp>
        <p:nvSpPr>
          <p:cNvPr id="6176" name="Rectangle 32"/>
          <p:cNvSpPr>
            <a:spLocks noChangeArrowheads="1"/>
          </p:cNvSpPr>
          <p:nvPr/>
        </p:nvSpPr>
        <p:spPr bwMode="auto">
          <a:xfrm>
            <a:off x="6732588" y="4435475"/>
            <a:ext cx="1630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>
                <a:latin typeface="Times New Roman" pitchFamily="18" charset="0"/>
              </a:rPr>
              <a:t> </a:t>
            </a:r>
            <a:r>
              <a:rPr lang="hr-HR" sz="2400" i="1">
                <a:latin typeface="Times New Roman" pitchFamily="18" charset="0"/>
              </a:rPr>
              <a:t>s</a:t>
            </a:r>
            <a:r>
              <a:rPr lang="hr-HR" sz="2400" i="1" baseline="-25000">
                <a:latin typeface="Times New Roman" pitchFamily="18" charset="0"/>
              </a:rPr>
              <a:t>2</a:t>
            </a:r>
            <a:r>
              <a:rPr lang="hr-HR" sz="2400" i="1">
                <a:latin typeface="Times New Roman" pitchFamily="18" charset="0"/>
              </a:rPr>
              <a:t> = </a:t>
            </a:r>
            <a:r>
              <a:rPr lang="hr-HR" sz="2400">
                <a:latin typeface="Times New Roman" pitchFamily="18" charset="0"/>
              </a:rPr>
              <a:t>24 cm</a:t>
            </a:r>
            <a:r>
              <a:rPr lang="hr-HR" i="1">
                <a:latin typeface="Times New Roman" pitchFamily="18" charset="0"/>
              </a:rPr>
              <a:t> </a:t>
            </a:r>
          </a:p>
        </p:txBody>
      </p:sp>
      <p:sp>
        <p:nvSpPr>
          <p:cNvPr id="6177" name="Rectangle 33"/>
          <p:cNvSpPr>
            <a:spLocks noChangeArrowheads="1"/>
          </p:cNvSpPr>
          <p:nvPr/>
        </p:nvSpPr>
        <p:spPr bwMode="auto">
          <a:xfrm>
            <a:off x="6732588" y="4938713"/>
            <a:ext cx="22669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s</a:t>
            </a:r>
            <a:r>
              <a:rPr lang="hr-HR" sz="2400" i="1" baseline="-25000">
                <a:latin typeface="Times New Roman" pitchFamily="18" charset="0"/>
              </a:rPr>
              <a:t>1</a:t>
            </a:r>
            <a:r>
              <a:rPr lang="hr-HR" sz="2400" i="1">
                <a:latin typeface="Times New Roman" pitchFamily="18" charset="0"/>
              </a:rPr>
              <a:t> = </a:t>
            </a:r>
            <a:r>
              <a:rPr lang="hr-HR" sz="2400">
                <a:latin typeface="Times New Roman" pitchFamily="18" charset="0"/>
              </a:rPr>
              <a:t>1,5</a:t>
            </a:r>
            <a:r>
              <a:rPr lang="hr-HR" sz="2400" i="1">
                <a:latin typeface="Times New Roman" pitchFamily="18" charset="0"/>
              </a:rPr>
              <a:t>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hr-HR" sz="2400">
                <a:latin typeface="Times New Roman" pitchFamily="18" charset="0"/>
                <a:cs typeface="Times New Roman" pitchFamily="18" charset="0"/>
              </a:rPr>
              <a:t> 24 cm</a:t>
            </a:r>
            <a:r>
              <a:rPr lang="hr-HR" i="1" baseline="-25000">
                <a:latin typeface="Times New Roman" pitchFamily="18" charset="0"/>
              </a:rPr>
              <a:t> </a:t>
            </a:r>
            <a:r>
              <a:rPr lang="hr-HR" i="1">
                <a:latin typeface="Times New Roman" pitchFamily="18" charset="0"/>
              </a:rPr>
              <a:t> </a:t>
            </a:r>
          </a:p>
        </p:txBody>
      </p:sp>
      <p:sp>
        <p:nvSpPr>
          <p:cNvPr id="6178" name="Rectangle 34"/>
          <p:cNvSpPr>
            <a:spLocks noChangeArrowheads="1"/>
          </p:cNvSpPr>
          <p:nvPr/>
        </p:nvSpPr>
        <p:spPr bwMode="auto">
          <a:xfrm>
            <a:off x="6732588" y="5516563"/>
            <a:ext cx="1630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>
                <a:latin typeface="Times New Roman" pitchFamily="18" charset="0"/>
              </a:rPr>
              <a:t> </a:t>
            </a:r>
            <a:r>
              <a:rPr lang="hr-HR" sz="2400" i="1">
                <a:latin typeface="Times New Roman" pitchFamily="18" charset="0"/>
              </a:rPr>
              <a:t>s</a:t>
            </a:r>
            <a:r>
              <a:rPr lang="hr-HR" sz="2400" i="1" baseline="-25000">
                <a:latin typeface="Times New Roman" pitchFamily="18" charset="0"/>
              </a:rPr>
              <a:t>1</a:t>
            </a:r>
            <a:r>
              <a:rPr lang="hr-HR" sz="2400" i="1">
                <a:latin typeface="Times New Roman" pitchFamily="18" charset="0"/>
              </a:rPr>
              <a:t> = </a:t>
            </a:r>
            <a:r>
              <a:rPr lang="hr-HR" sz="2400">
                <a:latin typeface="Times New Roman" pitchFamily="18" charset="0"/>
              </a:rPr>
              <a:t>36 cm</a:t>
            </a:r>
            <a:r>
              <a:rPr lang="hr-HR" i="1"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6181" name="Object 37"/>
          <p:cNvGraphicFramePr>
            <a:graphicFrameLocks noChangeAspect="1"/>
          </p:cNvGraphicFramePr>
          <p:nvPr/>
        </p:nvGraphicFramePr>
        <p:xfrm>
          <a:off x="3779838" y="3933825"/>
          <a:ext cx="493712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" name="Equation" r:id="rId9" imgW="266400" imgH="774360" progId="Equation.3">
                  <p:embed/>
                </p:oleObj>
              </mc:Choice>
              <mc:Fallback>
                <p:oleObj name="Equation" r:id="rId9" imgW="266400" imgH="77436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3933825"/>
                        <a:ext cx="493712" cy="143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82" name="Object 38"/>
          <p:cNvGraphicFramePr>
            <a:graphicFrameLocks noChangeAspect="1"/>
          </p:cNvGraphicFramePr>
          <p:nvPr/>
        </p:nvGraphicFramePr>
        <p:xfrm>
          <a:off x="6804025" y="3546475"/>
          <a:ext cx="208915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name="Equation" r:id="rId11" imgW="1002960" imgH="393480" progId="Equation.3">
                  <p:embed/>
                </p:oleObj>
              </mc:Choice>
              <mc:Fallback>
                <p:oleObj name="Equation" r:id="rId11" imgW="1002960" imgH="3934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3546475"/>
                        <a:ext cx="208915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83" name="Object 39"/>
          <p:cNvGraphicFramePr>
            <a:graphicFrameLocks noChangeAspect="1"/>
          </p:cNvGraphicFramePr>
          <p:nvPr/>
        </p:nvGraphicFramePr>
        <p:xfrm>
          <a:off x="1979613" y="4005263"/>
          <a:ext cx="1065212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" name="Equation" r:id="rId13" imgW="647640" imgH="787320" progId="Equation.3">
                  <p:embed/>
                </p:oleObj>
              </mc:Choice>
              <mc:Fallback>
                <p:oleObj name="Equation" r:id="rId13" imgW="647640" imgH="78732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005263"/>
                        <a:ext cx="1065212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85" name="Object 41"/>
          <p:cNvGraphicFramePr>
            <a:graphicFrameLocks noChangeAspect="1"/>
          </p:cNvGraphicFramePr>
          <p:nvPr/>
        </p:nvGraphicFramePr>
        <p:xfrm>
          <a:off x="3060700" y="4313238"/>
          <a:ext cx="719138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" name="Equation" r:id="rId15" imgW="444240" imgH="431640" progId="Equation.3">
                  <p:embed/>
                </p:oleObj>
              </mc:Choice>
              <mc:Fallback>
                <p:oleObj name="Equation" r:id="rId15" imgW="444240" imgH="4316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4313238"/>
                        <a:ext cx="719138" cy="7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86" name="Object 42"/>
          <p:cNvGraphicFramePr>
            <a:graphicFrameLocks noChangeAspect="1"/>
          </p:cNvGraphicFramePr>
          <p:nvPr/>
        </p:nvGraphicFramePr>
        <p:xfrm>
          <a:off x="2033588" y="5516563"/>
          <a:ext cx="582612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" name="Equation" r:id="rId17" imgW="317160" imgH="431640" progId="Equation.3">
                  <p:embed/>
                </p:oleObj>
              </mc:Choice>
              <mc:Fallback>
                <p:oleObj name="Equation" r:id="rId17" imgW="317160" imgH="4316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3588" y="5516563"/>
                        <a:ext cx="582612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87" name="Object 43"/>
          <p:cNvGraphicFramePr>
            <a:graphicFrameLocks noChangeAspect="1"/>
          </p:cNvGraphicFramePr>
          <p:nvPr/>
        </p:nvGraphicFramePr>
        <p:xfrm>
          <a:off x="2555875" y="5535613"/>
          <a:ext cx="1368425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Equation" r:id="rId19" imgW="761760" imgH="431640" progId="Equation.3">
                  <p:embed/>
                </p:oleObj>
              </mc:Choice>
              <mc:Fallback>
                <p:oleObj name="Equation" r:id="rId19" imgW="761760" imgH="4316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5535613"/>
                        <a:ext cx="1368425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6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6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6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6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/>
      <p:bldP spid="6151" grpId="0" animBg="1"/>
      <p:bldP spid="6164" grpId="0" animBg="1"/>
      <p:bldP spid="6166" grpId="0"/>
      <p:bldP spid="6169" grpId="0"/>
      <p:bldP spid="6170" grpId="0"/>
      <p:bldP spid="6171" grpId="0"/>
      <p:bldP spid="6173" grpId="0"/>
      <p:bldP spid="6176" grpId="0"/>
      <p:bldP spid="6177" grpId="0"/>
      <p:bldP spid="617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96752"/>
            <a:ext cx="7772400" cy="1470025"/>
          </a:xfrm>
        </p:spPr>
        <p:txBody>
          <a:bodyPr/>
          <a:lstStyle/>
          <a:p>
            <a:r>
              <a:rPr lang="hr-HR" dirty="0"/>
              <a:t>Pitanja?</a:t>
            </a:r>
          </a:p>
        </p:txBody>
      </p:sp>
      <p:pic>
        <p:nvPicPr>
          <p:cNvPr id="5122" name="Picture 2" descr="Slikovni rezultat za pitanj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0" y="3068960"/>
            <a:ext cx="24765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5E5DD-73F6-446F-9F36-FAC09DA90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Ponovimo...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923C3-72D0-4093-9702-087D38D0F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Definiraj Treći Newtonov zakon.</a:t>
            </a:r>
          </a:p>
          <a:p>
            <a:endParaRPr lang="hr-HR" dirty="0"/>
          </a:p>
          <a:p>
            <a:r>
              <a:rPr lang="hr-HR" dirty="0"/>
              <a:t>Opiši Treći Newtonov zakon na jednom primjeru iz svakodnevnog života.</a:t>
            </a:r>
          </a:p>
        </p:txBody>
      </p:sp>
    </p:spTree>
    <p:extLst>
      <p:ext uri="{BB962C8B-B14F-4D97-AF65-F5344CB8AC3E}">
        <p14:creationId xmlns:p14="http://schemas.microsoft.com/office/powerpoint/2010/main" val="189267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431831" y="263624"/>
            <a:ext cx="758989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b="1" dirty="0"/>
              <a:t>Zadatak: </a:t>
            </a:r>
            <a:r>
              <a:rPr lang="hr-HR" sz="2400" dirty="0"/>
              <a:t>Dva su čamca s masama 200 kg i 500 kg povezana </a:t>
            </a:r>
          </a:p>
          <a:p>
            <a:r>
              <a:rPr lang="hr-HR" sz="2400" dirty="0"/>
              <a:t>konopcem. Čovjek u prvom čamcu 3 s povlači konopac pri </a:t>
            </a:r>
          </a:p>
          <a:p>
            <a:r>
              <a:rPr lang="hr-HR" sz="2400" dirty="0"/>
              <a:t>čemu se njegov čamac pomakne za 1,5 m. Kolikom je silom </a:t>
            </a:r>
          </a:p>
          <a:p>
            <a:r>
              <a:rPr lang="hr-HR" sz="2400" dirty="0"/>
              <a:t>čovjek djelovao na drugi čamac? Koliku je brzinu postigao </a:t>
            </a:r>
          </a:p>
          <a:p>
            <a:r>
              <a:rPr lang="hr-HR" sz="2400" dirty="0"/>
              <a:t>drugi čamac nakon djelovanja sile?</a:t>
            </a:r>
            <a:endParaRPr lang="hr-HR" sz="2400" b="1" dirty="0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539750" y="2492375"/>
            <a:ext cx="13548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b="1"/>
              <a:t>Rješenje: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539750" y="2851150"/>
            <a:ext cx="171874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m</a:t>
            </a:r>
            <a:r>
              <a:rPr lang="hr-HR" sz="2400" i="1" baseline="-25000">
                <a:latin typeface="Times New Roman" pitchFamily="18" charset="0"/>
              </a:rPr>
              <a:t>1</a:t>
            </a:r>
            <a:r>
              <a:rPr lang="hr-HR" sz="2400" i="1">
                <a:latin typeface="Times New Roman" pitchFamily="18" charset="0"/>
              </a:rPr>
              <a:t> = </a:t>
            </a:r>
            <a:r>
              <a:rPr lang="hr-HR" sz="2400">
                <a:latin typeface="Times New Roman" pitchFamily="18" charset="0"/>
              </a:rPr>
              <a:t>200 kg</a:t>
            </a:r>
          </a:p>
          <a:p>
            <a:r>
              <a:rPr lang="hr-HR" sz="2400" i="1">
                <a:latin typeface="Times New Roman" pitchFamily="18" charset="0"/>
              </a:rPr>
              <a:t>m</a:t>
            </a:r>
            <a:r>
              <a:rPr lang="hr-HR" sz="2400" i="1" baseline="-25000">
                <a:latin typeface="Times New Roman" pitchFamily="18" charset="0"/>
              </a:rPr>
              <a:t>2</a:t>
            </a:r>
            <a:r>
              <a:rPr lang="hr-HR" sz="2400" i="1">
                <a:latin typeface="Times New Roman" pitchFamily="18" charset="0"/>
              </a:rPr>
              <a:t> = </a:t>
            </a:r>
            <a:r>
              <a:rPr lang="hr-HR" sz="2400">
                <a:latin typeface="Times New Roman" pitchFamily="18" charset="0"/>
              </a:rPr>
              <a:t>500 kg</a:t>
            </a:r>
          </a:p>
          <a:p>
            <a:r>
              <a:rPr lang="hr-HR" sz="2400" i="1">
                <a:latin typeface="Times New Roman" pitchFamily="18" charset="0"/>
              </a:rPr>
              <a:t>t = </a:t>
            </a:r>
            <a:r>
              <a:rPr lang="hr-HR" sz="2400">
                <a:latin typeface="Times New Roman" pitchFamily="18" charset="0"/>
              </a:rPr>
              <a:t>3 s</a:t>
            </a:r>
          </a:p>
          <a:p>
            <a:r>
              <a:rPr lang="hr-HR" sz="2400" i="1">
                <a:latin typeface="Times New Roman" pitchFamily="18" charset="0"/>
              </a:rPr>
              <a:t>s</a:t>
            </a:r>
            <a:r>
              <a:rPr lang="hr-HR" sz="2400" i="1" baseline="-25000">
                <a:latin typeface="Times New Roman" pitchFamily="18" charset="0"/>
              </a:rPr>
              <a:t>1 </a:t>
            </a:r>
            <a:r>
              <a:rPr lang="hr-HR" sz="2400" i="1">
                <a:latin typeface="Times New Roman" pitchFamily="18" charset="0"/>
              </a:rPr>
              <a:t>= </a:t>
            </a:r>
            <a:r>
              <a:rPr lang="hr-HR" sz="2400">
                <a:latin typeface="Times New Roman" pitchFamily="18" charset="0"/>
              </a:rPr>
              <a:t>1,5 m</a:t>
            </a:r>
            <a:endParaRPr lang="hr-HR" sz="2400" i="1">
              <a:latin typeface="Times New Roman" pitchFamily="18" charset="0"/>
            </a:endParaRPr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>
            <a:off x="539750" y="4365625"/>
            <a:ext cx="1728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539750" y="4292600"/>
            <a:ext cx="99097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F</a:t>
            </a:r>
            <a:r>
              <a:rPr lang="hr-HR" sz="2400" i="1" baseline="-25000">
                <a:latin typeface="Times New Roman" pitchFamily="18" charset="0"/>
              </a:rPr>
              <a:t>2</a:t>
            </a:r>
            <a:r>
              <a:rPr lang="hr-HR" sz="2400" i="1">
                <a:latin typeface="Times New Roman" pitchFamily="18" charset="0"/>
              </a:rPr>
              <a:t> = ?</a:t>
            </a:r>
          </a:p>
          <a:p>
            <a:r>
              <a:rPr lang="hr-HR" sz="2400" i="1">
                <a:latin typeface="Times New Roman" pitchFamily="18" charset="0"/>
              </a:rPr>
              <a:t>v</a:t>
            </a:r>
            <a:r>
              <a:rPr lang="hr-HR" sz="2400" i="1" baseline="-25000">
                <a:latin typeface="Times New Roman" pitchFamily="18" charset="0"/>
              </a:rPr>
              <a:t>2</a:t>
            </a:r>
            <a:r>
              <a:rPr lang="hr-HR" sz="2400" i="1">
                <a:latin typeface="Times New Roman" pitchFamily="18" charset="0"/>
              </a:rPr>
              <a:t> = ?</a:t>
            </a:r>
          </a:p>
        </p:txBody>
      </p:sp>
      <p:graphicFrame>
        <p:nvGraphicFramePr>
          <p:cNvPr id="7177" name="Object 9"/>
          <p:cNvGraphicFramePr>
            <a:graphicFrameLocks noChangeAspect="1"/>
          </p:cNvGraphicFramePr>
          <p:nvPr/>
        </p:nvGraphicFramePr>
        <p:xfrm>
          <a:off x="539750" y="5102225"/>
          <a:ext cx="1008063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Equation" r:id="rId3" imgW="533160" imgH="393480" progId="Equation.3">
                  <p:embed/>
                </p:oleObj>
              </mc:Choice>
              <mc:Fallback>
                <p:oleObj name="Equation" r:id="rId3" imgW="53316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102225"/>
                        <a:ext cx="1008063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Line 10"/>
          <p:cNvSpPr>
            <a:spLocks noChangeShapeType="1"/>
          </p:cNvSpPr>
          <p:nvPr/>
        </p:nvSpPr>
        <p:spPr bwMode="auto">
          <a:xfrm>
            <a:off x="1547813" y="5300663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1547813" y="5300663"/>
            <a:ext cx="64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hr-HR" sz="2400">
                <a:latin typeface="Times New Roman" pitchFamily="18" charset="0"/>
                <a:cs typeface="Times New Roman" pitchFamily="18" charset="0"/>
              </a:rPr>
              <a:t> 2</a:t>
            </a:r>
            <a:endParaRPr lang="en-US" sz="24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395288" y="594995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2s = at</a:t>
            </a:r>
            <a:r>
              <a:rPr lang="hr-HR" sz="2400" i="1" baseline="30000">
                <a:latin typeface="Times New Roman" pitchFamily="18" charset="0"/>
              </a:rPr>
              <a:t>2</a:t>
            </a:r>
            <a:endParaRPr lang="hr-HR" sz="2400" i="1">
              <a:latin typeface="Times New Roman" pitchFamily="18" charset="0"/>
            </a:endParaRPr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>
            <a:off x="1547813" y="5949950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7182" name="Rectangle 14"/>
          <p:cNvSpPr>
            <a:spLocks noChangeArrowheads="1"/>
          </p:cNvSpPr>
          <p:nvPr/>
        </p:nvSpPr>
        <p:spPr bwMode="auto">
          <a:xfrm>
            <a:off x="1547813" y="5949950"/>
            <a:ext cx="64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hr-HR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r-HR" sz="2400" i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hr-HR" sz="2400" i="1" baseline="3000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400" i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184" name="Object 16"/>
          <p:cNvGraphicFramePr>
            <a:graphicFrameLocks noChangeAspect="1"/>
          </p:cNvGraphicFramePr>
          <p:nvPr/>
        </p:nvGraphicFramePr>
        <p:xfrm>
          <a:off x="2916238" y="3141663"/>
          <a:ext cx="93662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Equation" r:id="rId5" imgW="457200" imgH="380880" progId="Equation.3">
                  <p:embed/>
                </p:oleObj>
              </mc:Choice>
              <mc:Fallback>
                <p:oleObj name="Equation" r:id="rId5" imgW="457200" imgH="3808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3141663"/>
                        <a:ext cx="936625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7" name="Rectangle 19"/>
          <p:cNvSpPr>
            <a:spLocks noChangeArrowheads="1"/>
          </p:cNvSpPr>
          <p:nvPr/>
        </p:nvSpPr>
        <p:spPr bwMode="auto">
          <a:xfrm>
            <a:off x="2771775" y="4006850"/>
            <a:ext cx="1457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F</a:t>
            </a:r>
            <a:r>
              <a:rPr lang="hr-HR" sz="2400" i="1" baseline="-25000">
                <a:latin typeface="Times New Roman" pitchFamily="18" charset="0"/>
              </a:rPr>
              <a:t>1</a:t>
            </a:r>
            <a:r>
              <a:rPr lang="hr-HR" sz="2400" i="1">
                <a:latin typeface="Times New Roman" pitchFamily="18" charset="0"/>
              </a:rPr>
              <a:t> = m</a:t>
            </a:r>
            <a:r>
              <a:rPr lang="hr-HR" sz="2400" i="1" baseline="-25000">
                <a:latin typeface="Times New Roman" pitchFamily="18" charset="0"/>
              </a:rPr>
              <a:t>1 </a:t>
            </a:r>
            <a:r>
              <a:rPr lang="hr-HR" sz="2400" i="1">
                <a:latin typeface="Times New Roman" pitchFamily="18" charset="0"/>
              </a:rPr>
              <a:t>a</a:t>
            </a:r>
            <a:r>
              <a:rPr lang="hr-HR" sz="2400" i="1" baseline="-25000">
                <a:latin typeface="Times New Roman" pitchFamily="18" charset="0"/>
              </a:rPr>
              <a:t>1</a:t>
            </a:r>
            <a:endParaRPr lang="hr-HR" sz="2400" i="1">
              <a:latin typeface="Times New Roman" pitchFamily="18" charset="0"/>
            </a:endParaRPr>
          </a:p>
        </p:txBody>
      </p:sp>
      <p:graphicFrame>
        <p:nvGraphicFramePr>
          <p:cNvPr id="7188" name="Object 20"/>
          <p:cNvGraphicFramePr>
            <a:graphicFrameLocks noChangeAspect="1"/>
          </p:cNvGraphicFramePr>
          <p:nvPr/>
        </p:nvGraphicFramePr>
        <p:xfrm>
          <a:off x="2268538" y="4546600"/>
          <a:ext cx="3382962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Equation" r:id="rId7" imgW="1688760" imgH="406080" progId="Equation.3">
                  <p:embed/>
                </p:oleObj>
              </mc:Choice>
              <mc:Fallback>
                <p:oleObj name="Equation" r:id="rId7" imgW="1688760" imgH="4060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546600"/>
                        <a:ext cx="3382962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9" name="Rectangle 21"/>
          <p:cNvSpPr>
            <a:spLocks noChangeArrowheads="1"/>
          </p:cNvSpPr>
          <p:nvPr/>
        </p:nvSpPr>
        <p:spPr bwMode="auto">
          <a:xfrm>
            <a:off x="2627313" y="5373688"/>
            <a:ext cx="1660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F</a:t>
            </a:r>
            <a:r>
              <a:rPr lang="hr-HR" sz="2400" i="1" baseline="-25000">
                <a:latin typeface="Times New Roman" pitchFamily="18" charset="0"/>
              </a:rPr>
              <a:t>1</a:t>
            </a:r>
            <a:r>
              <a:rPr lang="hr-HR" sz="2400" i="1">
                <a:latin typeface="Times New Roman" pitchFamily="18" charset="0"/>
              </a:rPr>
              <a:t> = </a:t>
            </a:r>
            <a:r>
              <a:rPr lang="hr-HR" sz="2400">
                <a:latin typeface="Times New Roman" pitchFamily="18" charset="0"/>
              </a:rPr>
              <a:t>66,7 N</a:t>
            </a:r>
            <a:endParaRPr lang="hr-HR" sz="2400" i="1">
              <a:latin typeface="Times New Roman" pitchFamily="18" charset="0"/>
            </a:endParaRPr>
          </a:p>
        </p:txBody>
      </p:sp>
      <p:sp>
        <p:nvSpPr>
          <p:cNvPr id="7190" name="Rectangle 22"/>
          <p:cNvSpPr>
            <a:spLocks noChangeArrowheads="1"/>
          </p:cNvSpPr>
          <p:nvPr/>
        </p:nvSpPr>
        <p:spPr bwMode="auto">
          <a:xfrm>
            <a:off x="2627313" y="5876925"/>
            <a:ext cx="2306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F</a:t>
            </a:r>
            <a:r>
              <a:rPr lang="hr-HR" sz="2400" i="1" baseline="-25000">
                <a:latin typeface="Times New Roman" pitchFamily="18" charset="0"/>
              </a:rPr>
              <a:t>2</a:t>
            </a:r>
            <a:r>
              <a:rPr lang="hr-HR" sz="2400" i="1">
                <a:latin typeface="Times New Roman" pitchFamily="18" charset="0"/>
              </a:rPr>
              <a:t> = F</a:t>
            </a:r>
            <a:r>
              <a:rPr lang="hr-HR" sz="2400" i="1" baseline="-25000">
                <a:latin typeface="Times New Roman" pitchFamily="18" charset="0"/>
              </a:rPr>
              <a:t>1</a:t>
            </a:r>
            <a:r>
              <a:rPr lang="hr-HR" sz="2400" i="1">
                <a:latin typeface="Times New Roman" pitchFamily="18" charset="0"/>
              </a:rPr>
              <a:t> = </a:t>
            </a:r>
            <a:r>
              <a:rPr lang="hr-HR" sz="2400">
                <a:latin typeface="Times New Roman" pitchFamily="18" charset="0"/>
              </a:rPr>
              <a:t>66,7 N</a:t>
            </a:r>
            <a:endParaRPr lang="hr-HR" sz="2400" i="1">
              <a:latin typeface="Times New Roman" pitchFamily="18" charset="0"/>
            </a:endParaRPr>
          </a:p>
        </p:txBody>
      </p:sp>
      <p:sp>
        <p:nvSpPr>
          <p:cNvPr id="7191" name="Rectangle 23"/>
          <p:cNvSpPr>
            <a:spLocks noChangeArrowheads="1"/>
          </p:cNvSpPr>
          <p:nvPr/>
        </p:nvSpPr>
        <p:spPr bwMode="auto">
          <a:xfrm>
            <a:off x="6156325" y="3860800"/>
            <a:ext cx="1457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F</a:t>
            </a:r>
            <a:r>
              <a:rPr lang="hr-HR" sz="2400" i="1" baseline="-25000">
                <a:latin typeface="Times New Roman" pitchFamily="18" charset="0"/>
              </a:rPr>
              <a:t>2</a:t>
            </a:r>
            <a:r>
              <a:rPr lang="hr-HR" sz="2400" i="1">
                <a:latin typeface="Times New Roman" pitchFamily="18" charset="0"/>
              </a:rPr>
              <a:t> = m</a:t>
            </a:r>
            <a:r>
              <a:rPr lang="hr-HR" sz="2400" i="1" baseline="-25000">
                <a:latin typeface="Times New Roman" pitchFamily="18" charset="0"/>
              </a:rPr>
              <a:t>2 </a:t>
            </a:r>
            <a:r>
              <a:rPr lang="hr-HR" sz="2400" i="1">
                <a:latin typeface="Times New Roman" pitchFamily="18" charset="0"/>
              </a:rPr>
              <a:t>a</a:t>
            </a:r>
            <a:r>
              <a:rPr lang="hr-HR" sz="2400" i="1" baseline="-25000">
                <a:latin typeface="Times New Roman" pitchFamily="18" charset="0"/>
              </a:rPr>
              <a:t>2</a:t>
            </a:r>
            <a:endParaRPr lang="hr-HR" sz="2400" i="1">
              <a:latin typeface="Times New Roman" pitchFamily="18" charset="0"/>
            </a:endParaRPr>
          </a:p>
        </p:txBody>
      </p:sp>
      <p:sp>
        <p:nvSpPr>
          <p:cNvPr id="7192" name="Line 24"/>
          <p:cNvSpPr>
            <a:spLocks noChangeShapeType="1"/>
          </p:cNvSpPr>
          <p:nvPr/>
        </p:nvSpPr>
        <p:spPr bwMode="auto">
          <a:xfrm>
            <a:off x="7596188" y="3933825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r-HR"/>
          </a:p>
        </p:txBody>
      </p:sp>
      <p:sp>
        <p:nvSpPr>
          <p:cNvPr id="7193" name="Rectangle 25"/>
          <p:cNvSpPr>
            <a:spLocks noChangeArrowheads="1"/>
          </p:cNvSpPr>
          <p:nvPr/>
        </p:nvSpPr>
        <p:spPr bwMode="auto">
          <a:xfrm>
            <a:off x="7596188" y="3860800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hr-HR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r-HR" sz="2400" i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hr-HR" sz="2400" i="1" baseline="-2500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400" i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195" name="Object 27"/>
          <p:cNvGraphicFramePr>
            <a:graphicFrameLocks noChangeAspect="1"/>
          </p:cNvGraphicFramePr>
          <p:nvPr/>
        </p:nvGraphicFramePr>
        <p:xfrm>
          <a:off x="6227763" y="4437063"/>
          <a:ext cx="1008062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Equation" r:id="rId9" imgW="507960" imgH="406080" progId="Equation.3">
                  <p:embed/>
                </p:oleObj>
              </mc:Choice>
              <mc:Fallback>
                <p:oleObj name="Equation" r:id="rId9" imgW="507960" imgH="4060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4437063"/>
                        <a:ext cx="1008062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7" name="Object 29"/>
          <p:cNvGraphicFramePr>
            <a:graphicFrameLocks noChangeAspect="1"/>
          </p:cNvGraphicFramePr>
          <p:nvPr/>
        </p:nvGraphicFramePr>
        <p:xfrm>
          <a:off x="6156325" y="5248275"/>
          <a:ext cx="936625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Equation" r:id="rId11" imgW="558720" imgH="406080" progId="Equation.3">
                  <p:embed/>
                </p:oleObj>
              </mc:Choice>
              <mc:Fallback>
                <p:oleObj name="Equation" r:id="rId11" imgW="558720" imgH="4060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5248275"/>
                        <a:ext cx="936625" cy="68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8" name="Rectangle 30"/>
          <p:cNvSpPr>
            <a:spLocks noChangeArrowheads="1"/>
          </p:cNvSpPr>
          <p:nvPr/>
        </p:nvSpPr>
        <p:spPr bwMode="auto">
          <a:xfrm>
            <a:off x="6156325" y="2851150"/>
            <a:ext cx="119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v</a:t>
            </a:r>
            <a:r>
              <a:rPr lang="hr-HR" sz="2400" i="1" baseline="-25000">
                <a:latin typeface="Times New Roman" pitchFamily="18" charset="0"/>
              </a:rPr>
              <a:t>2</a:t>
            </a:r>
            <a:r>
              <a:rPr lang="hr-HR" sz="2400" i="1">
                <a:latin typeface="Times New Roman" pitchFamily="18" charset="0"/>
              </a:rPr>
              <a:t> = a</a:t>
            </a:r>
            <a:r>
              <a:rPr lang="hr-HR" sz="2400" i="1" baseline="-25000">
                <a:latin typeface="Times New Roman" pitchFamily="18" charset="0"/>
              </a:rPr>
              <a:t>2</a:t>
            </a:r>
            <a:r>
              <a:rPr lang="hr-HR" sz="2400" i="1">
                <a:latin typeface="Times New Roman" pitchFamily="18" charset="0"/>
              </a:rPr>
              <a:t> t</a:t>
            </a:r>
          </a:p>
        </p:txBody>
      </p:sp>
      <p:graphicFrame>
        <p:nvGraphicFramePr>
          <p:cNvPr id="7200" name="Object 32"/>
          <p:cNvGraphicFramePr>
            <a:graphicFrameLocks noChangeAspect="1"/>
          </p:cNvGraphicFramePr>
          <p:nvPr/>
        </p:nvGraphicFramePr>
        <p:xfrm>
          <a:off x="7092950" y="5224463"/>
          <a:ext cx="1223963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Equation" r:id="rId13" imgW="774360" imgH="406080" progId="Equation.3">
                  <p:embed/>
                </p:oleObj>
              </mc:Choice>
              <mc:Fallback>
                <p:oleObj name="Equation" r:id="rId13" imgW="774360" imgH="4060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5224463"/>
                        <a:ext cx="1223963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1" name="Rectangle 33"/>
          <p:cNvSpPr>
            <a:spLocks noChangeArrowheads="1"/>
          </p:cNvSpPr>
          <p:nvPr/>
        </p:nvSpPr>
        <p:spPr bwMode="auto">
          <a:xfrm>
            <a:off x="6156325" y="6021388"/>
            <a:ext cx="1838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v</a:t>
            </a:r>
            <a:r>
              <a:rPr lang="hr-HR" sz="2400" i="1" baseline="-25000">
                <a:latin typeface="Times New Roman" pitchFamily="18" charset="0"/>
              </a:rPr>
              <a:t>2</a:t>
            </a:r>
            <a:r>
              <a:rPr lang="hr-HR" sz="2400" i="1">
                <a:latin typeface="Times New Roman" pitchFamily="18" charset="0"/>
              </a:rPr>
              <a:t> = </a:t>
            </a:r>
            <a:r>
              <a:rPr lang="hr-HR" sz="2400">
                <a:latin typeface="Times New Roman" pitchFamily="18" charset="0"/>
              </a:rPr>
              <a:t>0,4 m s</a:t>
            </a:r>
            <a:r>
              <a:rPr lang="hr-HR" sz="2400" baseline="30000">
                <a:latin typeface="Times New Roman" pitchFamily="18" charset="0"/>
              </a:rPr>
              <a:t>-1</a:t>
            </a:r>
            <a:endParaRPr lang="hr-HR" sz="2400" i="1">
              <a:latin typeface="Times New Roman" pitchFamily="18" charset="0"/>
            </a:endParaRPr>
          </a:p>
        </p:txBody>
      </p:sp>
      <p:sp>
        <p:nvSpPr>
          <p:cNvPr id="7202" name="Rectangle 34"/>
          <p:cNvSpPr>
            <a:spLocks noChangeArrowheads="1"/>
          </p:cNvSpPr>
          <p:nvPr/>
        </p:nvSpPr>
        <p:spPr bwMode="auto">
          <a:xfrm>
            <a:off x="6156325" y="3357563"/>
            <a:ext cx="1079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r-HR" sz="2400" i="1">
                <a:latin typeface="Times New Roman" pitchFamily="18" charset="0"/>
              </a:rPr>
              <a:t>a</a:t>
            </a:r>
            <a:r>
              <a:rPr lang="hr-HR" sz="2400" i="1" baseline="-25000">
                <a:latin typeface="Times New Roman" pitchFamily="18" charset="0"/>
              </a:rPr>
              <a:t>2</a:t>
            </a:r>
            <a:r>
              <a:rPr lang="hr-HR" sz="2400" i="1">
                <a:latin typeface="Times New Roman" pitchFamily="18" charset="0"/>
              </a:rPr>
              <a:t> =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7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7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7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/>
      <p:bldP spid="7175" grpId="0" animBg="1"/>
      <p:bldP spid="7178" grpId="0" animBg="1"/>
      <p:bldP spid="7179" grpId="0"/>
      <p:bldP spid="7180" grpId="0"/>
      <p:bldP spid="7181" grpId="0" animBg="1"/>
      <p:bldP spid="7182" grpId="0"/>
      <p:bldP spid="7187" grpId="0"/>
      <p:bldP spid="7189" grpId="0"/>
      <p:bldP spid="7190" grpId="0"/>
      <p:bldP spid="7191" grpId="0"/>
      <p:bldP spid="7192" grpId="0" animBg="1"/>
      <p:bldP spid="7193" grpId="0"/>
      <p:bldP spid="7198" grpId="0"/>
      <p:bldP spid="7201" grpId="0"/>
      <p:bldP spid="720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Rješavanje zadataka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Zbirka zadataka</a:t>
            </a:r>
          </a:p>
          <a:p>
            <a:r>
              <a:rPr lang="hr-HR" dirty="0"/>
              <a:t>Str: 21.</a:t>
            </a:r>
          </a:p>
          <a:p>
            <a:r>
              <a:rPr lang="hr-HR" dirty="0"/>
              <a:t>Zadaci: 1. - 6.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287</Words>
  <Application>Microsoft Office PowerPoint</Application>
  <PresentationFormat>On-screen Show (4:3)</PresentationFormat>
  <Paragraphs>61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Equation</vt:lpstr>
      <vt:lpstr>Treći Newtonov zakon</vt:lpstr>
      <vt:lpstr>Treći Newtonov zakon</vt:lpstr>
      <vt:lpstr>Treći Newtonov zakon</vt:lpstr>
      <vt:lpstr>PowerPoint Presentation</vt:lpstr>
      <vt:lpstr>Pitanja?</vt:lpstr>
      <vt:lpstr>Ponovimo...</vt:lpstr>
      <vt:lpstr>PowerPoint Presentation</vt:lpstr>
      <vt:lpstr>Rješavanje zadataka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Treći Newtonov zakon</dc:title>
  <dc:creator>Vlatko</dc:creator>
  <cp:lastModifiedBy>Vlatko</cp:lastModifiedBy>
  <cp:revision>6</cp:revision>
  <dcterms:created xsi:type="dcterms:W3CDTF">2014-11-13T11:52:48Z</dcterms:created>
  <dcterms:modified xsi:type="dcterms:W3CDTF">2021-11-15T07:55:31Z</dcterms:modified>
</cp:coreProperties>
</file>