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2" r:id="rId8"/>
    <p:sldId id="263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C47-DEDF-4DF0-A0F8-22ED752456D2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F5B5-DE30-4B1D-BF1E-7955C3D4EA5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C47-DEDF-4DF0-A0F8-22ED752456D2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F5B5-DE30-4B1D-BF1E-7955C3D4EA5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C47-DEDF-4DF0-A0F8-22ED752456D2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F5B5-DE30-4B1D-BF1E-7955C3D4EA5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9F30C7-9654-4801-A169-CA08D4444327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C47-DEDF-4DF0-A0F8-22ED752456D2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F5B5-DE30-4B1D-BF1E-7955C3D4EA5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C47-DEDF-4DF0-A0F8-22ED752456D2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F5B5-DE30-4B1D-BF1E-7955C3D4EA5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C47-DEDF-4DF0-A0F8-22ED752456D2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F5B5-DE30-4B1D-BF1E-7955C3D4EA5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C47-DEDF-4DF0-A0F8-22ED752456D2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F5B5-DE30-4B1D-BF1E-7955C3D4EA5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C47-DEDF-4DF0-A0F8-22ED752456D2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F5B5-DE30-4B1D-BF1E-7955C3D4EA5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C47-DEDF-4DF0-A0F8-22ED752456D2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F5B5-DE30-4B1D-BF1E-7955C3D4EA5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C47-DEDF-4DF0-A0F8-22ED752456D2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F5B5-DE30-4B1D-BF1E-7955C3D4EA5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C47-DEDF-4DF0-A0F8-22ED752456D2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F5B5-DE30-4B1D-BF1E-7955C3D4EA5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3C47-DEDF-4DF0-A0F8-22ED752456D2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F5B5-DE30-4B1D-BF1E-7955C3D4EA5D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Ubrzanje (akceleracija)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0232" y="5949280"/>
            <a:ext cx="2183738" cy="737296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Ubrzanje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Ubrzanje je fizikalna veličina koja opisuje gibanje i pokazuje koliko se povećala brzina u jedinici vremena.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360363"/>
            <a:ext cx="8229600" cy="1143000"/>
          </a:xfrm>
        </p:spPr>
        <p:txBody>
          <a:bodyPr/>
          <a:lstStyle/>
          <a:p>
            <a:r>
              <a:rPr lang="hr-HR" sz="4000" dirty="0"/>
              <a:t>Ubrzanje (akceleracija)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989138"/>
            <a:ext cx="3455988" cy="503237"/>
          </a:xfrm>
        </p:spPr>
        <p:txBody>
          <a:bodyPr/>
          <a:lstStyle/>
          <a:p>
            <a:pPr>
              <a:buFontTx/>
              <a:buNone/>
            </a:pPr>
            <a:r>
              <a:rPr lang="hr-HR" sz="2400" dirty="0"/>
              <a:t>Srednje ubrzanje: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395288" y="2925763"/>
            <a:ext cx="388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dirty="0"/>
              <a:t>Ubrzanje (trenutačno, </a:t>
            </a:r>
            <a:r>
              <a:rPr lang="hr-HR" sz="2400" i="1" dirty="0">
                <a:latin typeface="Times New Roman" pitchFamily="18" charset="0"/>
              </a:rPr>
              <a:t>a</a:t>
            </a:r>
            <a:r>
              <a:rPr lang="hr-HR" sz="2400" dirty="0"/>
              <a:t>)</a:t>
            </a:r>
            <a:endParaRPr lang="hr-HR" dirty="0"/>
          </a:p>
        </p:txBody>
      </p:sp>
      <p:graphicFrame>
        <p:nvGraphicFramePr>
          <p:cNvPr id="2069" name="Object 2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35150" y="3644900"/>
          <a:ext cx="12969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380880" progId="Equation.3">
                  <p:embed/>
                </p:oleObj>
              </mc:Choice>
              <mc:Fallback>
                <p:oleObj name="Equation" r:id="rId2" imgW="60948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44900"/>
                        <a:ext cx="12969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1" name="Object 23"/>
          <p:cNvGraphicFramePr>
            <a:graphicFrameLocks noChangeAspect="1"/>
          </p:cNvGraphicFramePr>
          <p:nvPr/>
        </p:nvGraphicFramePr>
        <p:xfrm>
          <a:off x="3419475" y="1844675"/>
          <a:ext cx="9366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393480" progId="Equation.3">
                  <p:embed/>
                </p:oleObj>
              </mc:Choice>
              <mc:Fallback>
                <p:oleObj name="Equation" r:id="rId4" imgW="4824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844675"/>
                        <a:ext cx="936625" cy="765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" name="Object 24"/>
          <p:cNvGraphicFramePr>
            <a:graphicFrameLocks noChangeAspect="1"/>
          </p:cNvGraphicFramePr>
          <p:nvPr/>
        </p:nvGraphicFramePr>
        <p:xfrm>
          <a:off x="4427538" y="1844675"/>
          <a:ext cx="10080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431640" progId="Equation.3">
                  <p:embed/>
                </p:oleObj>
              </mc:Choice>
              <mc:Fallback>
                <p:oleObj name="Equation" r:id="rId6" imgW="5587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844675"/>
                        <a:ext cx="1008062" cy="781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395288" y="3789363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/>
              <a:t>Jedinica:</a:t>
            </a: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539552" y="4862513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 </a:t>
            </a:r>
            <a:r>
              <a:rPr lang="hr-HR" sz="2400" i="1">
                <a:latin typeface="Times New Roman" pitchFamily="18" charset="0"/>
              </a:rPr>
              <a:t>&gt; v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endParaRPr lang="hr-HR" sz="2400"/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539552" y="5413375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&lt; v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/>
              <a:t> </a:t>
            </a:r>
            <a:r>
              <a:rPr lang="hr-HR" sz="2400"/>
              <a:t> </a:t>
            </a: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1907977" y="5413375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a</a:t>
            </a:r>
            <a:r>
              <a:rPr lang="hr-HR" sz="2400" dirty="0"/>
              <a:t> &lt; 0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1476177" y="5413375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sym typeface="Symbol" pitchFamily="18" charset="2"/>
              </a:rPr>
              <a:t></a:t>
            </a:r>
            <a:endParaRPr lang="hr-HR" sz="2400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1476177" y="4862513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sym typeface="Symbol" pitchFamily="18" charset="2"/>
              </a:rPr>
              <a:t></a:t>
            </a:r>
            <a:r>
              <a:rPr lang="hr-HR" sz="2400"/>
              <a:t> </a:t>
            </a:r>
            <a:r>
              <a:rPr lang="hr-HR" sz="2400" i="1">
                <a:latin typeface="Times New Roman" pitchFamily="18" charset="0"/>
              </a:rPr>
              <a:t>a &gt; </a:t>
            </a:r>
            <a:r>
              <a:rPr lang="hr-HR" sz="2400">
                <a:latin typeface="Times New Roman" pitchFamily="18" charset="0"/>
              </a:rPr>
              <a:t>0</a:t>
            </a:r>
            <a:r>
              <a:rPr lang="hr-HR" sz="24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539750" y="3573463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2771775" y="5300663"/>
          <a:ext cx="1728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215640" progId="Equation.3">
                  <p:embed/>
                </p:oleObj>
              </mc:Choice>
              <mc:Fallback>
                <p:oleObj name="Equation" r:id="rId2" imgW="6858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300663"/>
                        <a:ext cx="17287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468313" y="549275"/>
            <a:ext cx="83518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="1" dirty="0"/>
              <a:t>Primjer: </a:t>
            </a:r>
            <a:r>
              <a:rPr lang="hr-HR" sz="2400" dirty="0"/>
              <a:t>Brzina nekog automobila za 5 s se povećala od 70 km h</a:t>
            </a:r>
            <a:r>
              <a:rPr lang="hr-HR" sz="2400" baseline="30000" dirty="0"/>
              <a:t>-1</a:t>
            </a:r>
            <a:r>
              <a:rPr lang="hr-HR" sz="2400" dirty="0"/>
              <a:t> do 90 kmh</a:t>
            </a:r>
            <a:r>
              <a:rPr lang="hr-HR" sz="2400" baseline="30000" dirty="0"/>
              <a:t>-1</a:t>
            </a:r>
            <a:r>
              <a:rPr lang="hr-HR" sz="2400" dirty="0"/>
              <a:t>. Kolikom se srednjom akceleracijom ubrzavao automobil?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539750" y="2206625"/>
            <a:ext cx="191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= 70 km h</a:t>
            </a:r>
            <a:r>
              <a:rPr lang="hr-HR" sz="2400" baseline="30000">
                <a:latin typeface="Times New Roman" pitchFamily="18" charset="0"/>
              </a:rPr>
              <a:t>-1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539750" y="2709863"/>
            <a:ext cx="191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</a:rPr>
              <a:t>= 90 km h</a:t>
            </a:r>
            <a:r>
              <a:rPr lang="hr-HR" sz="2400" baseline="30000">
                <a:latin typeface="Times New Roman" pitchFamily="18" charset="0"/>
              </a:rPr>
              <a:t>-1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39750" y="3067050"/>
            <a:ext cx="1201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</a:t>
            </a:r>
            <a:r>
              <a:rPr lang="hr-HR" sz="2400" dirty="0">
                <a:latin typeface="Times New Roman" pitchFamily="18" charset="0"/>
              </a:rPr>
              <a:t> </a:t>
            </a:r>
            <a:r>
              <a:rPr lang="hr-HR" sz="2400" i="1" dirty="0">
                <a:latin typeface="Times New Roman" pitchFamily="18" charset="0"/>
              </a:rPr>
              <a:t>t </a:t>
            </a:r>
            <a:r>
              <a:rPr lang="hr-HR" sz="2400" dirty="0">
                <a:latin typeface="Times New Roman" pitchFamily="18" charset="0"/>
              </a:rPr>
              <a:t>= 5 s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39750" y="1771650"/>
            <a:ext cx="1354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 dirty="0"/>
              <a:t>Rješenje:</a:t>
            </a:r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611188" y="3717925"/>
          <a:ext cx="720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177480" progId="Equation.3">
                  <p:embed/>
                </p:oleObj>
              </mc:Choice>
              <mc:Fallback>
                <p:oleObj name="Equation" r:id="rId4" imgW="35532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17925"/>
                        <a:ext cx="720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2700338" y="4292600"/>
          <a:ext cx="13668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292600"/>
                        <a:ext cx="13668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4067175" y="4292600"/>
          <a:ext cx="2447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71600" imgH="419040" progId="Equation.3">
                  <p:embed/>
                </p:oleObj>
              </mc:Choice>
              <mc:Fallback>
                <p:oleObj name="Equation" r:id="rId8" imgW="13716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292600"/>
                        <a:ext cx="2447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2339975" y="2205038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= 19,4 m s</a:t>
            </a:r>
            <a:r>
              <a:rPr lang="hr-HR" sz="2400" baseline="30000">
                <a:latin typeface="Times New Roman" pitchFamily="18" charset="0"/>
              </a:rPr>
              <a:t>-1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2339975" y="2708275"/>
            <a:ext cx="1414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= 25 m s</a:t>
            </a:r>
            <a:r>
              <a:rPr lang="hr-HR" sz="2400" baseline="30000">
                <a:latin typeface="Times New Roman" pitchFamily="18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6" grpId="0"/>
      <p:bldP spid="6157" grpId="0"/>
      <p:bldP spid="6158" grpId="0"/>
      <p:bldP spid="6160" grpId="0"/>
      <p:bldP spid="6165" grpId="0"/>
      <p:bldP spid="6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6146" name="Picture 2" descr="https://encrypted-tbn0.gstatic.com/images?q=tbn:ANd9GcSlkSJf45ZAvb0z9k2mG_7Bn8_dXOwZrrEg4EFpNzwDH0kU1giJ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285992"/>
            <a:ext cx="2786082" cy="2786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ubrzanje (akceleraciju).</a:t>
            </a:r>
          </a:p>
          <a:p>
            <a:r>
              <a:rPr lang="hr-HR" dirty="0"/>
              <a:t>Navedi formulu za računanje ubrzanja.</a:t>
            </a:r>
          </a:p>
          <a:p>
            <a:r>
              <a:rPr lang="hr-HR" dirty="0"/>
              <a:t>Navedi mjernu jedinicu za ubrzanje.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8313" y="385763"/>
            <a:ext cx="8415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/>
            <a:r>
              <a:rPr lang="hr-HR" sz="2400" b="1" dirty="0"/>
              <a:t>Zadatak 1: </a:t>
            </a:r>
            <a:r>
              <a:rPr lang="hr-HR" sz="2400" dirty="0"/>
              <a:t>Brzina se vlaka smanji od 72 km h</a:t>
            </a:r>
            <a:r>
              <a:rPr lang="hr-HR" sz="2400" baseline="30000" dirty="0"/>
              <a:t>-1</a:t>
            </a:r>
            <a:r>
              <a:rPr lang="hr-HR" sz="2400" dirty="0"/>
              <a:t> na 36 km h</a:t>
            </a:r>
            <a:r>
              <a:rPr lang="hr-HR" sz="2400" baseline="30000" dirty="0"/>
              <a:t>-1 </a:t>
            </a:r>
          </a:p>
          <a:p>
            <a:pPr marL="342900" indent="-342900"/>
            <a:r>
              <a:rPr lang="hr-HR" sz="2400" dirty="0"/>
              <a:t>za pola minute. Kolika je akceleracija vlaka u m s</a:t>
            </a:r>
            <a:r>
              <a:rPr lang="hr-HR" sz="2400" baseline="30000" dirty="0"/>
              <a:t>-2</a:t>
            </a:r>
            <a:r>
              <a:rPr lang="hr-HR" sz="2400" dirty="0"/>
              <a:t>? 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68313" y="1619250"/>
            <a:ext cx="1354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 dirty="0"/>
              <a:t>Rješenje: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96875" y="2051050"/>
            <a:ext cx="211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1 </a:t>
            </a:r>
            <a:r>
              <a:rPr lang="hr-HR" sz="2400">
                <a:latin typeface="Times New Roman" pitchFamily="18" charset="0"/>
              </a:rPr>
              <a:t>= 72 km h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 sz="2400">
                <a:latin typeface="Times New Roman" pitchFamily="18" charset="0"/>
              </a:rPr>
              <a:t>   </a:t>
            </a:r>
            <a:endParaRPr lang="hr-HR" sz="2400" baseline="30000">
              <a:latin typeface="Times New Roman" pitchFamily="18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96875" y="2419350"/>
            <a:ext cx="196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 </a:t>
            </a:r>
            <a:r>
              <a:rPr lang="hr-HR" sz="2400">
                <a:latin typeface="Times New Roman" pitchFamily="18" charset="0"/>
              </a:rPr>
              <a:t>= 36 km h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 sz="2400">
                <a:latin typeface="Times New Roman" pitchFamily="18" charset="0"/>
              </a:rPr>
              <a:t> </a:t>
            </a:r>
            <a:endParaRPr lang="hr-HR" sz="2400" baseline="30000">
              <a:latin typeface="Times New Roman" pitchFamily="18" charset="0"/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323850" y="3284538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68313" y="3211513"/>
            <a:ext cx="795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 i="1">
                <a:latin typeface="Times New Roman" pitchFamily="18" charset="0"/>
              </a:rPr>
              <a:t>a </a:t>
            </a:r>
            <a:r>
              <a:rPr lang="hr-HR" sz="2400">
                <a:latin typeface="Times New Roman" pitchFamily="18" charset="0"/>
              </a:rPr>
              <a:t>= ?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195513" y="2060575"/>
            <a:ext cx="1490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= 20 m s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 sz="2400">
                <a:latin typeface="Times New Roman" pitchFamily="18" charset="0"/>
              </a:rPr>
              <a:t> </a:t>
            </a:r>
            <a:endParaRPr lang="hr-HR" sz="2400" baseline="30000">
              <a:latin typeface="Times New Roman" pitchFamily="18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2195513" y="2420938"/>
            <a:ext cx="1490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= 10 m s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 sz="2400">
                <a:latin typeface="Times New Roman" pitchFamily="18" charset="0"/>
              </a:rPr>
              <a:t> </a:t>
            </a:r>
            <a:endParaRPr lang="hr-HR" sz="2400" baseline="30000">
              <a:latin typeface="Times New Roman" pitchFamily="18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059113" y="5084763"/>
            <a:ext cx="204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 i="1">
                <a:latin typeface="Times New Roman" pitchFamily="18" charset="0"/>
              </a:rPr>
              <a:t>a </a:t>
            </a:r>
            <a:r>
              <a:rPr lang="hr-HR" sz="2400">
                <a:latin typeface="Times New Roman" pitchFamily="18" charset="0"/>
              </a:rPr>
              <a:t>= - 0,33 m s</a:t>
            </a:r>
            <a:r>
              <a:rPr lang="hr-HR" sz="2400" baseline="30000">
                <a:latin typeface="Times New Roman" pitchFamily="18" charset="0"/>
              </a:rPr>
              <a:t>-2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396875" y="2778125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 i="1">
                <a:latin typeface="Times New Roman" pitchFamily="18" charset="0"/>
                <a:sym typeface="Symbol" pitchFamily="18" charset="2"/>
              </a:rPr>
              <a:t></a:t>
            </a:r>
            <a:r>
              <a:rPr lang="hr-HR" sz="2400" i="1">
                <a:latin typeface="Times New Roman" pitchFamily="18" charset="0"/>
              </a:rPr>
              <a:t>t </a:t>
            </a:r>
            <a:r>
              <a:rPr lang="hr-HR" sz="2400">
                <a:latin typeface="Times New Roman" pitchFamily="18" charset="0"/>
              </a:rPr>
              <a:t>= 0,5 min</a:t>
            </a:r>
            <a:endParaRPr lang="hr-HR" sz="2400" baseline="30000">
              <a:latin typeface="Times New Roman" pitchFamily="18" charset="0"/>
            </a:endParaRP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2051050" y="282733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= 30 s </a:t>
            </a:r>
            <a:endParaRPr lang="hr-HR" sz="2400" baseline="30000">
              <a:latin typeface="Times New Roman" pitchFamily="18" charset="0"/>
            </a:endParaRPr>
          </a:p>
        </p:txBody>
      </p:sp>
      <p:graphicFrame>
        <p:nvGraphicFramePr>
          <p:cNvPr id="12329" name="Object 41"/>
          <p:cNvGraphicFramePr>
            <a:graphicFrameLocks noChangeAspect="1"/>
          </p:cNvGraphicFramePr>
          <p:nvPr/>
        </p:nvGraphicFramePr>
        <p:xfrm>
          <a:off x="4140200" y="3862388"/>
          <a:ext cx="2447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419040" progId="Equation.3">
                  <p:embed/>
                </p:oleObj>
              </mc:Choice>
              <mc:Fallback>
                <p:oleObj name="Equation" r:id="rId2" imgW="12571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862388"/>
                        <a:ext cx="24479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0" name="Object 42"/>
          <p:cNvGraphicFramePr>
            <a:graphicFrameLocks noChangeAspect="1"/>
          </p:cNvGraphicFramePr>
          <p:nvPr/>
        </p:nvGraphicFramePr>
        <p:xfrm>
          <a:off x="2771775" y="3892550"/>
          <a:ext cx="13668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393480" progId="Equation.3">
                  <p:embed/>
                </p:oleObj>
              </mc:Choice>
              <mc:Fallback>
                <p:oleObj name="Equation" r:id="rId4" imgW="6728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92550"/>
                        <a:ext cx="13668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4" grpId="0"/>
      <p:bldP spid="12295" grpId="0"/>
      <p:bldP spid="12296" grpId="0" animBg="1"/>
      <p:bldP spid="12297" grpId="0"/>
      <p:bldP spid="12298" grpId="0"/>
      <p:bldP spid="12299" grpId="0"/>
      <p:bldP spid="12302" grpId="0"/>
      <p:bldP spid="12321" grpId="0"/>
      <p:bldP spid="123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79388" y="260350"/>
            <a:ext cx="87042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/>
            <a:r>
              <a:rPr lang="hr-HR" sz="2400" b="1" dirty="0"/>
              <a:t>Zadatak 2: </a:t>
            </a:r>
            <a:r>
              <a:rPr lang="hr-HR" sz="2400" dirty="0"/>
              <a:t>Tijelo se giba 10 s srednjom akceleracijom 2 m s</a:t>
            </a:r>
            <a:r>
              <a:rPr lang="hr-HR" sz="2400" baseline="30000" dirty="0"/>
              <a:t>-2</a:t>
            </a:r>
            <a:r>
              <a:rPr lang="hr-HR" sz="2400" dirty="0"/>
              <a:t>. </a:t>
            </a:r>
          </a:p>
          <a:p>
            <a:pPr marL="342900" indent="-342900"/>
            <a:r>
              <a:rPr lang="hr-HR" sz="2400" dirty="0"/>
              <a:t>Kolika mu je brzina na kraju vremenskog intervala, ako je na </a:t>
            </a:r>
          </a:p>
          <a:p>
            <a:pPr marL="342900" indent="-342900"/>
            <a:r>
              <a:rPr lang="hr-HR" sz="2400" dirty="0"/>
              <a:t>početku bila 5 m s</a:t>
            </a:r>
            <a:r>
              <a:rPr lang="hr-HR" sz="2400" baseline="30000" dirty="0"/>
              <a:t>-1</a:t>
            </a:r>
            <a:r>
              <a:rPr lang="hr-HR" sz="2400" dirty="0"/>
              <a:t>?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5288" y="1555750"/>
            <a:ext cx="1354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 dirty="0"/>
              <a:t>Rješenje: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95288" y="2133600"/>
            <a:ext cx="1392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 i="1">
                <a:latin typeface="Times New Roman" pitchFamily="18" charset="0"/>
                <a:sym typeface="Symbol" pitchFamily="18" charset="2"/>
              </a:rPr>
              <a:t></a:t>
            </a:r>
            <a:r>
              <a:rPr lang="hr-HR" sz="2400" i="1">
                <a:latin typeface="Times New Roman" pitchFamily="18" charset="0"/>
              </a:rPr>
              <a:t>t </a:t>
            </a:r>
            <a:r>
              <a:rPr lang="hr-HR" sz="2400">
                <a:latin typeface="Times New Roman" pitchFamily="18" charset="0"/>
              </a:rPr>
              <a:t>= 10 s</a:t>
            </a:r>
            <a:r>
              <a:rPr lang="hr-HR">
                <a:latin typeface="Times New Roman" pitchFamily="18" charset="0"/>
              </a:rPr>
              <a:t>  </a:t>
            </a:r>
            <a:endParaRPr lang="hr-HR" baseline="30000">
              <a:latin typeface="Times New Roman" pitchFamily="18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23850" y="29972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1 </a:t>
            </a:r>
            <a:r>
              <a:rPr lang="hr-HR" sz="2400">
                <a:latin typeface="Times New Roman" pitchFamily="18" charset="0"/>
              </a:rPr>
              <a:t>= 5 m s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 sz="2400">
                <a:latin typeface="Times New Roman" pitchFamily="18" charset="0"/>
              </a:rPr>
              <a:t> </a:t>
            </a:r>
            <a:endParaRPr lang="hr-HR" sz="2400" baseline="30000">
              <a:latin typeface="Times New Roman" pitchFamily="18" charset="0"/>
            </a:endParaRP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95288" y="3500438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95288" y="3500438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 </a:t>
            </a:r>
            <a:r>
              <a:rPr lang="hr-HR" sz="2400">
                <a:latin typeface="Times New Roman" pitchFamily="18" charset="0"/>
              </a:rPr>
              <a:t>= ? </a:t>
            </a:r>
            <a:endParaRPr lang="hr-HR" sz="2400" baseline="30000">
              <a:latin typeface="Times New Roman" pitchFamily="18" charset="0"/>
            </a:endParaRP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2484438" y="3571875"/>
          <a:ext cx="14398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368280" progId="Equation.3">
                  <p:embed/>
                </p:oleObj>
              </mc:Choice>
              <mc:Fallback>
                <p:oleObj name="Equation" r:id="rId2" imgW="6476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71875"/>
                        <a:ext cx="14398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924300" y="35718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924300" y="3716338"/>
            <a:ext cx="682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t</a:t>
            </a:r>
            <a:r>
              <a:rPr lang="hr-HR" sz="2400">
                <a:latin typeface="Times New Roman" pitchFamily="18" charset="0"/>
              </a:rPr>
              <a:t> </a:t>
            </a:r>
            <a:endParaRPr lang="hr-HR" sz="2400" baseline="30000">
              <a:latin typeface="Times New Roman" pitchFamily="18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5076825" y="4724400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 </a:t>
            </a:r>
            <a:r>
              <a:rPr lang="hr-HR" sz="2400">
                <a:latin typeface="Times New Roman" pitchFamily="18" charset="0"/>
              </a:rPr>
              <a:t>= 25 m s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>
                <a:latin typeface="Times New Roman" pitchFamily="18" charset="0"/>
              </a:rPr>
              <a:t> </a:t>
            </a:r>
            <a:endParaRPr lang="hr-HR" baseline="30000">
              <a:latin typeface="Times New Roman" pitchFamily="18" charset="0"/>
            </a:endParaRPr>
          </a:p>
        </p:txBody>
      </p:sp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395288" y="2565400"/>
          <a:ext cx="13684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03040" progId="Equation.3">
                  <p:embed/>
                </p:oleObj>
              </mc:Choice>
              <mc:Fallback>
                <p:oleObj name="Equation" r:id="rId4" imgW="6858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65400"/>
                        <a:ext cx="13684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2484438" y="4437063"/>
          <a:ext cx="16557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320" imgH="215640" progId="Equation.3">
                  <p:embed/>
                </p:oleObj>
              </mc:Choice>
              <mc:Fallback>
                <p:oleObj name="Equation" r:id="rId6" imgW="7873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437063"/>
                        <a:ext cx="16557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2411413" y="5013325"/>
          <a:ext cx="17287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215640" progId="Equation.3">
                  <p:embed/>
                </p:oleObj>
              </mc:Choice>
              <mc:Fallback>
                <p:oleObj name="Equation" r:id="rId8" imgW="7873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13325"/>
                        <a:ext cx="172878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5076825" y="3754438"/>
          <a:ext cx="16557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520" imgH="215640" progId="Equation.3">
                  <p:embed/>
                </p:oleObj>
              </mc:Choice>
              <mc:Fallback>
                <p:oleObj name="Equation" r:id="rId10" imgW="8125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754438"/>
                        <a:ext cx="16557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28"/>
          <p:cNvGraphicFramePr>
            <a:graphicFrameLocks noChangeAspect="1"/>
          </p:cNvGraphicFramePr>
          <p:nvPr/>
        </p:nvGraphicFramePr>
        <p:xfrm>
          <a:off x="5435600" y="4149725"/>
          <a:ext cx="26638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0" imgH="203040" progId="Equation.3">
                  <p:embed/>
                </p:oleObj>
              </mc:Choice>
              <mc:Fallback>
                <p:oleObj name="Equation" r:id="rId12" imgW="13968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149725"/>
                        <a:ext cx="26638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  <p:bldP spid="13320" grpId="0"/>
      <p:bldP spid="13321" grpId="0" animBg="1"/>
      <p:bldP spid="13322" grpId="0"/>
      <p:bldP spid="13324" grpId="0" animBg="1"/>
      <p:bldP spid="133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245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Equation</vt:lpstr>
      <vt:lpstr>Ubrzanje (akceleracija)</vt:lpstr>
      <vt:lpstr>Ubrzanje</vt:lpstr>
      <vt:lpstr>Ubrzanje (akceleracija)</vt:lpstr>
      <vt:lpstr>PowerPoint Presentation</vt:lpstr>
      <vt:lpstr>Pitanja?</vt:lpstr>
      <vt:lpstr>Ponovimo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Ubrzanje (akceleracija)</dc:title>
  <dc:creator>Vlatko</dc:creator>
  <cp:lastModifiedBy>Vlatko</cp:lastModifiedBy>
  <cp:revision>9</cp:revision>
  <dcterms:created xsi:type="dcterms:W3CDTF">2014-09-18T09:35:48Z</dcterms:created>
  <dcterms:modified xsi:type="dcterms:W3CDTF">2021-09-20T06:20:53Z</dcterms:modified>
</cp:coreProperties>
</file>