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4" r:id="rId6"/>
    <p:sldId id="263" r:id="rId7"/>
    <p:sldId id="259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943CF-650F-4C1B-B043-ACE73A6A950B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D30B2-09EB-46A8-9F71-251BF531F2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896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D30B2-09EB-46A8-9F71-251BF531F24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073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EA46-C04A-4C35-9172-C7D55490E57A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067B-ADC6-4F24-8E64-869CCAE8B5E7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Uvjeti ravnoteže krutog tijela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43AFB-BF19-4192-87A5-2A84FED2F80A}"/>
              </a:ext>
            </a:extLst>
          </p:cNvPr>
          <p:cNvSpPr txBox="1">
            <a:spLocks/>
          </p:cNvSpPr>
          <p:nvPr/>
        </p:nvSpPr>
        <p:spPr>
          <a:xfrm>
            <a:off x="6572264" y="5786454"/>
            <a:ext cx="2343144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Srednja škola Valpovo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Uvjeti ravnoteže krutog tijela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hr-HR" dirty="0"/>
              <a:t>Uvjeti ravnoteže krutog tijela su: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755650" y="27559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dirty="0"/>
              <a:t>1. </a:t>
            </a:r>
            <a:endParaRPr lang="en-US" sz="240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755650" y="3683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dirty="0"/>
              <a:t>2. </a:t>
            </a:r>
            <a:endParaRPr lang="en-US" sz="2400" dirty="0"/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96990"/>
              </p:ext>
            </p:extLst>
          </p:nvPr>
        </p:nvGraphicFramePr>
        <p:xfrm>
          <a:off x="1500166" y="2643182"/>
          <a:ext cx="12239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583920" imgH="266400" progId="Equation.3">
                  <p:embed/>
                </p:oleObj>
              </mc:Choice>
              <mc:Fallback>
                <p:oleObj name="Equation" r:id="rId3" imgW="58392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643182"/>
                        <a:ext cx="12239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0"/>
          <p:cNvGraphicFramePr>
            <a:graphicFrameLocks noChangeAspect="1"/>
          </p:cNvGraphicFramePr>
          <p:nvPr/>
        </p:nvGraphicFramePr>
        <p:xfrm>
          <a:off x="1500166" y="3571876"/>
          <a:ext cx="12969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647640" imgH="266400" progId="Equation.3">
                  <p:embed/>
                </p:oleObj>
              </mc:Choice>
              <mc:Fallback>
                <p:oleObj name="Equation" r:id="rId5" imgW="64764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71876"/>
                        <a:ext cx="12969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ravnoteže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Stabilna</a:t>
            </a:r>
          </a:p>
          <a:p>
            <a:endParaRPr lang="hr-HR" dirty="0"/>
          </a:p>
          <a:p>
            <a:r>
              <a:rPr lang="hr-HR" dirty="0"/>
              <a:t>Labilna</a:t>
            </a:r>
          </a:p>
          <a:p>
            <a:endParaRPr lang="hr-HR" dirty="0"/>
          </a:p>
          <a:p>
            <a:r>
              <a:rPr lang="hr-HR" dirty="0"/>
              <a:t>Indiferentna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8313" y="404813"/>
            <a:ext cx="8321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/>
              <a:t>Primjer</a:t>
            </a:r>
            <a:r>
              <a:rPr lang="en-GB" sz="2400" b="1"/>
              <a:t>: </a:t>
            </a:r>
            <a:r>
              <a:rPr lang="hr-HR" sz="2400"/>
              <a:t>Čovjek mase 72 kg stoji na odskočnoj dasci mase </a:t>
            </a:r>
          </a:p>
          <a:p>
            <a:r>
              <a:rPr lang="hr-HR" sz="2400"/>
              <a:t>20 kg (slika). Kolikom je silom napeto uže koje je vezano za </a:t>
            </a:r>
          </a:p>
          <a:p>
            <a:r>
              <a:rPr lang="hr-HR" sz="2400"/>
              <a:t>kraj daske, ako je daska poduprta na trećini duljine?</a:t>
            </a:r>
            <a:r>
              <a:rPr lang="en-US" sz="2400"/>
              <a:t>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03800" y="2349500"/>
            <a:ext cx="3744913" cy="1873250"/>
            <a:chOff x="1111" y="1162"/>
            <a:chExt cx="2359" cy="1180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292" y="1842"/>
              <a:ext cx="1996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1292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111" y="2341"/>
              <a:ext cx="363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882" y="1842"/>
              <a:ext cx="181" cy="18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2880" y="1162"/>
              <a:ext cx="59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8000">
                  <a:solidFill>
                    <a:srgbClr val="FF9933"/>
                  </a:solidFill>
                  <a:sym typeface="Webdings" pitchFamily="18" charset="2"/>
                </a:rPr>
                <a:t>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91138" y="2062163"/>
            <a:ext cx="3097212" cy="1223962"/>
            <a:chOff x="1337" y="1661"/>
            <a:chExt cx="1951" cy="771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1337" y="1797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3288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338" y="1979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290" y="166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l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292725" y="2709863"/>
            <a:ext cx="1079500" cy="647700"/>
            <a:chOff x="1338" y="2069"/>
            <a:chExt cx="680" cy="408"/>
          </a:xfrm>
        </p:grpSpPr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2018" y="2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1565" y="206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l/3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8388350" y="3430588"/>
            <a:ext cx="0" cy="503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6877050" y="3430588"/>
            <a:ext cx="0" cy="287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5292725" y="3430588"/>
            <a:ext cx="0" cy="647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6372225" y="1989138"/>
            <a:ext cx="0" cy="1439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804025" y="3646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956550" y="371792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5292725" y="3575050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5867400" y="191611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539750" y="24209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72 kg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539750" y="198755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en-US" sz="2400" b="1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611188" y="33575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539750" y="34290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r>
              <a:rPr lang="hr-HR" sz="2400" i="1">
                <a:latin typeface="Times New Roman" pitchFamily="18" charset="0"/>
              </a:rPr>
              <a:t> = ?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0" y="242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539750" y="4076700"/>
          <a:ext cx="37449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2197080" imgH="431640" progId="Equation.3">
                  <p:embed/>
                </p:oleObj>
              </mc:Choice>
              <mc:Fallback>
                <p:oleObj name="Equation" r:id="rId3" imgW="21970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37449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539750" y="4953000"/>
          <a:ext cx="3168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752480" imgH="393480" progId="Equation.3">
                  <p:embed/>
                </p:oleObj>
              </mc:Choice>
              <mc:Fallback>
                <p:oleObj name="Equation" r:id="rId5" imgW="17524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53000"/>
                        <a:ext cx="31686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6588125" y="58769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1511 N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539750" y="27813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d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20 kg</a:t>
            </a:r>
            <a:r>
              <a:rPr lang="hr-HR" sz="2400" i="1" baseline="-25000">
                <a:latin typeface="Times New Roman" pitchFamily="18" charset="0"/>
              </a:rPr>
              <a:t>  </a:t>
            </a:r>
            <a:endParaRPr lang="en-US" sz="2400" i="1">
              <a:latin typeface="Times New Roman" pitchFamily="18" charset="0"/>
            </a:endParaRPr>
          </a:p>
        </p:txBody>
      </p:sp>
      <p:graphicFrame>
        <p:nvGraphicFramePr>
          <p:cNvPr id="7217" name="Object 49"/>
          <p:cNvGraphicFramePr>
            <a:graphicFrameLocks noChangeAspect="1"/>
          </p:cNvGraphicFramePr>
          <p:nvPr/>
        </p:nvGraphicFramePr>
        <p:xfrm>
          <a:off x="611188" y="5832475"/>
          <a:ext cx="201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1028520" imgH="393480" progId="Equation.3">
                  <p:embed/>
                </p:oleObj>
              </mc:Choice>
              <mc:Fallback>
                <p:oleObj name="Equation" r:id="rId7" imgW="10285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32475"/>
                        <a:ext cx="20161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8" name="Object 50"/>
          <p:cNvGraphicFramePr>
            <a:graphicFrameLocks noChangeAspect="1"/>
          </p:cNvGraphicFramePr>
          <p:nvPr/>
        </p:nvGraphicFramePr>
        <p:xfrm>
          <a:off x="2555875" y="5837238"/>
          <a:ext cx="34575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1790640" imgH="393480" progId="Equation.3">
                  <p:embed/>
                </p:oleObj>
              </mc:Choice>
              <mc:Fallback>
                <p:oleObj name="Equation" r:id="rId9" imgW="17906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37238"/>
                        <a:ext cx="34575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nimBg="1"/>
      <p:bldP spid="7193" grpId="0" animBg="1"/>
      <p:bldP spid="7197" grpId="0" animBg="1"/>
      <p:bldP spid="7198" grpId="0"/>
      <p:bldP spid="7199" grpId="0"/>
      <p:bldP spid="7200" grpId="0"/>
      <p:bldP spid="7201" grpId="0" build="allAtOnce"/>
      <p:bldP spid="7204" grpId="0"/>
      <p:bldP spid="7205" grpId="0"/>
      <p:bldP spid="7206" grpId="0" animBg="1"/>
      <p:bldP spid="7207" grpId="0"/>
      <p:bldP spid="7215" grpId="0"/>
      <p:bldP spid="7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328C-D3D4-4C9B-AE68-8F41C08E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96952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Navedi uvjete ravnoteže krutog tijela.</a:t>
            </a:r>
          </a:p>
          <a:p>
            <a:r>
              <a:rPr lang="hr-HR" dirty="0"/>
              <a:t>Navedi vrste ravnoteža.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394167"/>
            <a:ext cx="77936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Dječak mase 20 kg i njegov otac mase 80 kg našli </a:t>
            </a:r>
          </a:p>
          <a:p>
            <a:r>
              <a:rPr lang="hr-HR" sz="2400" dirty="0"/>
              <a:t>su dasku mase 40 kg i duljine 5 m poduprtu na petini njezine </a:t>
            </a:r>
          </a:p>
          <a:p>
            <a:r>
              <a:rPr lang="hr-HR" sz="2400" dirty="0"/>
              <a:t>duljine. Dječak bi se htio </a:t>
            </a:r>
            <a:r>
              <a:rPr lang="hr-HR" sz="2400" dirty="0" err="1"/>
              <a:t>klackati</a:t>
            </a:r>
            <a:r>
              <a:rPr lang="hr-HR" sz="2400" dirty="0"/>
              <a:t>, pa zamoli oca da sjedne na </a:t>
            </a:r>
          </a:p>
          <a:p>
            <a:r>
              <a:rPr lang="hr-HR" sz="2400" dirty="0"/>
              <a:t>kraj kraćeg dijela daske? Koliko je daleko od drugog kraja  </a:t>
            </a:r>
          </a:p>
          <a:p>
            <a:r>
              <a:rPr lang="hr-HR" sz="2400" dirty="0"/>
              <a:t>daske morao sjesti dječak da bi postigli ravnotežu?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96875" y="24209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en-US" sz="2400" b="1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5288" y="2781300"/>
            <a:ext cx="1592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20 kg</a:t>
            </a:r>
            <a:r>
              <a:rPr lang="en-GB" sz="2400" i="1">
                <a:latin typeface="Times New Roman" pitchFamily="18" charset="0"/>
              </a:rPr>
              <a:t> 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96875" y="47244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68313" y="4724400"/>
            <a:ext cx="83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 = ?</a:t>
            </a:r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995738" y="3644900"/>
            <a:ext cx="316865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995738" y="3644900"/>
            <a:ext cx="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732588" y="3644900"/>
            <a:ext cx="0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4643438" y="2636838"/>
            <a:ext cx="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4500563" y="3644900"/>
            <a:ext cx="287337" cy="28892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0" y="182"/>
              </a:cxn>
              <a:cxn ang="0">
                <a:pos x="272" y="182"/>
              </a:cxn>
              <a:cxn ang="0">
                <a:pos x="136" y="0"/>
              </a:cxn>
            </a:cxnLst>
            <a:rect l="0" t="0" r="r" b="b"/>
            <a:pathLst>
              <a:path w="272" h="182">
                <a:moveTo>
                  <a:pt x="136" y="0"/>
                </a:moveTo>
                <a:lnTo>
                  <a:pt x="0" y="182"/>
                </a:lnTo>
                <a:lnTo>
                  <a:pt x="272" y="182"/>
                </a:lnTo>
                <a:lnTo>
                  <a:pt x="13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435600" y="314166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</a:t>
            </a:r>
            <a:endParaRPr lang="en-GB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140200" y="314166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en-GB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276600" y="3933825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g</a:t>
            </a:r>
            <a:endParaRPr lang="en-GB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6732588" y="3717925"/>
            <a:ext cx="73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g</a:t>
            </a:r>
            <a:endParaRPr lang="en-GB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804025" y="32131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endParaRPr lang="en-GB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5580063" y="3644900"/>
            <a:ext cx="0" cy="504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5003800" y="371792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mg</a:t>
            </a:r>
            <a:endParaRPr lang="en-GB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643438" y="249237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endParaRPr lang="en-GB"/>
          </a:p>
        </p:txBody>
      </p:sp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2843213" y="4594225"/>
          <a:ext cx="46085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2361960" imgH="431640" progId="Equation.3">
                  <p:embed/>
                </p:oleObj>
              </mc:Choice>
              <mc:Fallback>
                <p:oleObj name="Equation" r:id="rId4" imgW="2361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94225"/>
                        <a:ext cx="46085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667625" y="585152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x = </a:t>
            </a:r>
            <a:r>
              <a:rPr lang="hr-HR" sz="2400">
                <a:latin typeface="Times New Roman" pitchFamily="18" charset="0"/>
              </a:rPr>
              <a:t>3 m</a:t>
            </a:r>
            <a:endParaRPr lang="en-GB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395288" y="4221163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 m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395288" y="3116263"/>
            <a:ext cx="155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80 kg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95288" y="3476625"/>
            <a:ext cx="144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 = </a:t>
            </a:r>
            <a:r>
              <a:rPr lang="hr-HR" sz="2400">
                <a:latin typeface="Times New Roman" pitchFamily="18" charset="0"/>
              </a:rPr>
              <a:t>40 kg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468313" y="3860800"/>
            <a:ext cx="109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 = </a:t>
            </a:r>
            <a:r>
              <a:rPr lang="hr-HR" sz="2400">
                <a:latin typeface="Times New Roman" pitchFamily="18" charset="0"/>
              </a:rPr>
              <a:t>5 m</a:t>
            </a:r>
            <a:endParaRPr lang="en-GB" sz="2400" i="1">
              <a:latin typeface="Times New Roman" pitchFamily="18" charset="0"/>
            </a:endParaRPr>
          </a:p>
        </p:txBody>
      </p:sp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250825" y="5418138"/>
          <a:ext cx="288131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1650960" imgH="647640" progId="Equation.3">
                  <p:embed/>
                </p:oleObj>
              </mc:Choice>
              <mc:Fallback>
                <p:oleObj name="Equation" r:id="rId6" imgW="165096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18138"/>
                        <a:ext cx="2881313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3132138" y="5805488"/>
          <a:ext cx="4464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8" imgW="2705040" imgH="419040" progId="Equation.3">
                  <p:embed/>
                </p:oleObj>
              </mc:Choice>
              <mc:Fallback>
                <p:oleObj name="Equation" r:id="rId8" imgW="2705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805488"/>
                        <a:ext cx="4464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 animBg="1"/>
      <p:bldP spid="12296" grpId="0"/>
      <p:bldP spid="12297" grpId="0" animBg="1"/>
      <p:bldP spid="12301" grpId="0" animBg="1"/>
      <p:bldP spid="12302" grpId="0" animBg="1"/>
      <p:bldP spid="12306" grpId="0" animBg="1"/>
      <p:bldP spid="12309" grpId="0" animBg="1"/>
      <p:bldP spid="12310" grpId="0"/>
      <p:bldP spid="12311" grpId="0"/>
      <p:bldP spid="12312" grpId="0"/>
      <p:bldP spid="12313" grpId="0"/>
      <p:bldP spid="12314" grpId="0"/>
      <p:bldP spid="12316" grpId="0" animBg="1"/>
      <p:bldP spid="12318" grpId="0"/>
      <p:bldP spid="12319" grpId="0"/>
      <p:bldP spid="12322" grpId="0"/>
      <p:bldP spid="12325" grpId="0"/>
      <p:bldP spid="12326" grpId="0"/>
      <p:bldP spid="12327" grpId="0"/>
      <p:bldP spid="123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Office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Equation</vt:lpstr>
      <vt:lpstr>Uvjeti ravnoteže krutog tijela</vt:lpstr>
      <vt:lpstr>Uvjeti ravnoteže krutog tijela</vt:lpstr>
      <vt:lpstr>Vrste ravnoteže</vt:lpstr>
      <vt:lpstr>PowerPoint Presentation</vt:lpstr>
      <vt:lpstr>Pitanja?</vt:lpstr>
      <vt:lpstr>Ponovimo...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Uvjeti ravnoteže krutog tijela</dc:title>
  <dc:creator>Vlatko</dc:creator>
  <cp:lastModifiedBy>Vlatko Vujnovac</cp:lastModifiedBy>
  <cp:revision>12</cp:revision>
  <dcterms:created xsi:type="dcterms:W3CDTF">2015-02-21T11:27:02Z</dcterms:created>
  <dcterms:modified xsi:type="dcterms:W3CDTF">2022-03-07T06:45:50Z</dcterms:modified>
</cp:coreProperties>
</file>