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F754-92AB-4BA2-9AAC-8EEE74B938F7}" type="datetimeFigureOut">
              <a:rPr lang="sr-Latn-CS" smtClean="0"/>
              <a:pPr/>
              <a:t>27.3.2022.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1C150-8324-4F0B-AC78-59C666D4FF17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Pokus</a:t>
            </a:r>
            <a:br>
              <a:rPr lang="hr-HR" dirty="0"/>
            </a:br>
            <a:r>
              <a:rPr lang="hr-HR" sz="2200" dirty="0"/>
              <a:t>Razmislimo što se događa s predmetom koji je uronjen u neki fluid…</a:t>
            </a:r>
            <a:endParaRPr lang="hr-HR" dirty="0"/>
          </a:p>
        </p:txBody>
      </p:sp>
      <p:pic>
        <p:nvPicPr>
          <p:cNvPr id="1026" name="Picture 2" descr="http://physics.mef.hr/Predavanja/stom_pov_tek/uzgonmal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143116"/>
            <a:ext cx="2357454" cy="4007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5288" y="476250"/>
            <a:ext cx="828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Koliki dio sante leda viri iznad morske površine? Gustoća leda je 920 kg m</a:t>
            </a:r>
            <a:r>
              <a:rPr lang="hr-HR" sz="2400" baseline="30000" dirty="0"/>
              <a:t>-3</a:t>
            </a:r>
            <a:r>
              <a:rPr lang="hr-HR" sz="2400" dirty="0"/>
              <a:t>, a morske vode 1030 kg m</a:t>
            </a:r>
            <a:r>
              <a:rPr lang="hr-HR" sz="2400" baseline="30000" dirty="0"/>
              <a:t>-3</a:t>
            </a:r>
            <a:r>
              <a:rPr lang="hr-HR" sz="2400" dirty="0"/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95288" y="1412875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39750" y="27813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11188" y="2925763"/>
            <a:ext cx="903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i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</a:t>
            </a:r>
            <a:r>
              <a:rPr lang="hr-HR" sz="2400" i="1">
                <a:latin typeface="Times New Roman" pitchFamily="18" charset="0"/>
              </a:rPr>
              <a:t>?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476375" y="3716338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u</a:t>
            </a:r>
            <a:r>
              <a:rPr lang="hr-HR" sz="2400" i="1">
                <a:latin typeface="Times New Roman" pitchFamily="18" charset="0"/>
              </a:rPr>
              <a:t> = F</a:t>
            </a:r>
            <a:r>
              <a:rPr lang="hr-HR" sz="2400" i="1" baseline="-25000">
                <a:latin typeface="Times New Roman" pitchFamily="18" charset="0"/>
              </a:rPr>
              <a:t>g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258888" y="4292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tek.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u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g = 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tij.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Vg</a:t>
            </a:r>
            <a:endParaRPr lang="hr-HR" sz="2400" i="1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375275" y="4340225"/>
            <a:ext cx="330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i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</a:t>
            </a:r>
            <a:r>
              <a:rPr lang="hr-HR" sz="2400" i="1">
                <a:latin typeface="Times New Roman" pitchFamily="18" charset="0"/>
              </a:rPr>
              <a:t>V – V</a:t>
            </a:r>
            <a:r>
              <a:rPr lang="hr-HR" sz="2400" i="1" baseline="-25000">
                <a:latin typeface="Times New Roman" pitchFamily="18" charset="0"/>
              </a:rPr>
              <a:t>u </a:t>
            </a:r>
            <a:r>
              <a:rPr lang="hr-HR" sz="2400" i="1">
                <a:latin typeface="Times New Roman" pitchFamily="18" charset="0"/>
              </a:rPr>
              <a:t> = V – </a:t>
            </a:r>
            <a:r>
              <a:rPr lang="hr-HR" sz="2400">
                <a:latin typeface="Times New Roman" pitchFamily="18" charset="0"/>
              </a:rPr>
              <a:t>0,89 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>
                <a:latin typeface="Times New Roman" pitchFamily="18" charset="0"/>
              </a:rPr>
              <a:t> 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258888" y="594995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u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0,89 </a:t>
            </a:r>
            <a:r>
              <a:rPr lang="hr-HR" sz="2400" i="1">
                <a:latin typeface="Times New Roman" pitchFamily="18" charset="0"/>
              </a:rPr>
              <a:t>V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302250" y="5132388"/>
            <a:ext cx="162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i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0,11 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>
                <a:latin typeface="Times New Roman" pitchFamily="18" charset="0"/>
              </a:rPr>
              <a:t> 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68313" y="2251075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 baseline="-25000">
                <a:latin typeface="Times New Roman" pitchFamily="18" charset="0"/>
              </a:rPr>
              <a:t>l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920 kg m</a:t>
            </a:r>
            <a:r>
              <a:rPr lang="hr-HR" sz="2400" baseline="30000">
                <a:latin typeface="Times New Roman" pitchFamily="18" charset="0"/>
              </a:rPr>
              <a:t>-3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468313" y="1844675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 baseline="-25000">
                <a:latin typeface="Times New Roman" pitchFamily="18" charset="0"/>
              </a:rPr>
              <a:t>v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1030 kg m</a:t>
            </a:r>
            <a:r>
              <a:rPr lang="hr-HR" sz="2400" baseline="30000">
                <a:latin typeface="Times New Roman" pitchFamily="18" charset="0"/>
              </a:rPr>
              <a:t>-3</a:t>
            </a:r>
          </a:p>
        </p:txBody>
      </p:sp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1258888" y="4941888"/>
          <a:ext cx="129698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660240" imgH="457200" progId="Equation.3">
                  <p:embed/>
                </p:oleObj>
              </mc:Choice>
              <mc:Fallback>
                <p:oleObj name="Equation" r:id="rId3" imgW="6602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129698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2555875" y="4941888"/>
          <a:ext cx="20161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015920" imgH="444240" progId="Equation.3">
                  <p:embed/>
                </p:oleObj>
              </mc:Choice>
              <mc:Fallback>
                <p:oleObj name="Equation" r:id="rId5" imgW="10159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941888"/>
                        <a:ext cx="20161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 animBg="1"/>
      <p:bldP spid="10247" grpId="0"/>
      <p:bldP spid="10249" grpId="0"/>
      <p:bldP spid="10250" grpId="0"/>
      <p:bldP spid="10256" grpId="0"/>
      <p:bldP spid="10257" grpId="0"/>
      <p:bldP spid="10258" grpId="0"/>
      <p:bldP spid="10272" grpId="0"/>
      <p:bldP spid="102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034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03B16-F72D-4F0D-A24D-E4F462412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3011605"/>
            <a:ext cx="2808312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uzgon.</a:t>
            </a:r>
          </a:p>
          <a:p>
            <a:endParaRPr lang="hr-HR" dirty="0"/>
          </a:p>
          <a:p>
            <a:r>
              <a:rPr lang="hr-HR" dirty="0"/>
              <a:t>Definiraj Arhimedov zakon.</a:t>
            </a:r>
          </a:p>
          <a:p>
            <a:endParaRPr lang="hr-HR" dirty="0"/>
          </a:p>
          <a:p>
            <a:r>
              <a:rPr lang="hr-HR" dirty="0"/>
              <a:t>Opiši primjenu Arhimedovog zakona u svakodnevnom životu.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39750" y="476250"/>
            <a:ext cx="82089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 dirty="0"/>
              <a:t>Zadatak:</a:t>
            </a:r>
            <a:r>
              <a:rPr lang="hr-HR" sz="2400" dirty="0"/>
              <a:t> Kada tijelo mase 100 g uronimo u tekućinu, ono istisne 60 g tekućine. Kolika je težina tijela kada je ono uronjeno u tekućinu?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11188" y="1700213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11188" y="3068638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39750" y="3141663"/>
            <a:ext cx="982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G’ </a:t>
            </a:r>
            <a:r>
              <a:rPr lang="hr-HR" sz="2400">
                <a:latin typeface="Times New Roman" pitchFamily="18" charset="0"/>
              </a:rPr>
              <a:t>= </a:t>
            </a:r>
            <a:r>
              <a:rPr lang="hr-HR" sz="2400" i="1">
                <a:latin typeface="Times New Roman" pitchFamily="18" charset="0"/>
              </a:rPr>
              <a:t>?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24300" y="3284538"/>
            <a:ext cx="3614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G’ </a:t>
            </a:r>
            <a:r>
              <a:rPr lang="hr-HR" sz="2400">
                <a:latin typeface="Times New Roman" pitchFamily="18" charset="0"/>
              </a:rPr>
              <a:t>= </a:t>
            </a:r>
            <a:r>
              <a:rPr lang="hr-HR" sz="2400" i="1">
                <a:latin typeface="Times New Roman" pitchFamily="18" charset="0"/>
              </a:rPr>
              <a:t>G – F</a:t>
            </a:r>
            <a:r>
              <a:rPr lang="hr-HR" sz="2400" i="1" baseline="-25000">
                <a:latin typeface="Times New Roman" pitchFamily="18" charset="0"/>
              </a:rPr>
              <a:t>u </a:t>
            </a:r>
            <a:r>
              <a:rPr lang="hr-HR" sz="2400" i="1">
                <a:latin typeface="Times New Roman" pitchFamily="18" charset="0"/>
              </a:rPr>
              <a:t>= m</a:t>
            </a:r>
            <a:r>
              <a:rPr lang="hr-HR" sz="2400" i="1" baseline="-25000">
                <a:latin typeface="Times New Roman" pitchFamily="18" charset="0"/>
              </a:rPr>
              <a:t>tij.</a:t>
            </a:r>
            <a:r>
              <a:rPr lang="hr-HR" sz="2400" i="1">
                <a:latin typeface="Times New Roman" pitchFamily="18" charset="0"/>
              </a:rPr>
              <a:t>g – m</a:t>
            </a:r>
            <a:r>
              <a:rPr lang="hr-HR" sz="2400" i="1" baseline="-25000">
                <a:latin typeface="Times New Roman" pitchFamily="18" charset="0"/>
              </a:rPr>
              <a:t>tek.</a:t>
            </a:r>
            <a:r>
              <a:rPr lang="hr-HR" sz="2400" i="1">
                <a:latin typeface="Times New Roman" pitchFamily="18" charset="0"/>
              </a:rPr>
              <a:t>g 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851275" y="3860800"/>
            <a:ext cx="2595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G’ </a:t>
            </a:r>
            <a:r>
              <a:rPr lang="hr-HR" sz="2400">
                <a:latin typeface="Times New Roman" pitchFamily="18" charset="0"/>
              </a:rPr>
              <a:t>= </a:t>
            </a:r>
            <a:r>
              <a:rPr lang="hr-HR" sz="2400" i="1">
                <a:latin typeface="Times New Roman" pitchFamily="18" charset="0"/>
              </a:rPr>
              <a:t>(m</a:t>
            </a:r>
            <a:r>
              <a:rPr lang="hr-HR" sz="2400" i="1" baseline="-25000">
                <a:latin typeface="Times New Roman" pitchFamily="18" charset="0"/>
              </a:rPr>
              <a:t>tij.</a:t>
            </a:r>
            <a:r>
              <a:rPr lang="hr-HR" sz="2400" i="1">
                <a:latin typeface="Times New Roman" pitchFamily="18" charset="0"/>
              </a:rPr>
              <a:t> – m</a:t>
            </a:r>
            <a:r>
              <a:rPr lang="hr-HR" sz="2400" i="1" baseline="-25000">
                <a:latin typeface="Times New Roman" pitchFamily="18" charset="0"/>
              </a:rPr>
              <a:t>tek.</a:t>
            </a:r>
            <a:r>
              <a:rPr lang="hr-HR" sz="2400" i="1">
                <a:latin typeface="Times New Roman" pitchFamily="18" charset="0"/>
              </a:rPr>
              <a:t> )g 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851275" y="4359275"/>
            <a:ext cx="486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     </a:t>
            </a:r>
            <a:r>
              <a:rPr lang="hr-HR" sz="2400">
                <a:latin typeface="Times New Roman" pitchFamily="18" charset="0"/>
              </a:rPr>
              <a:t>= (0,100 kg</a:t>
            </a:r>
            <a:r>
              <a:rPr lang="hr-HR" sz="2400" i="1" baseline="-25000">
                <a:latin typeface="Times New Roman" pitchFamily="18" charset="0"/>
              </a:rPr>
              <a:t>.</a:t>
            </a:r>
            <a:r>
              <a:rPr lang="hr-HR" sz="2400" i="1">
                <a:latin typeface="Times New Roman" pitchFamily="18" charset="0"/>
              </a:rPr>
              <a:t> – </a:t>
            </a:r>
            <a:r>
              <a:rPr lang="hr-HR" sz="2400">
                <a:latin typeface="Times New Roman" pitchFamily="18" charset="0"/>
              </a:rPr>
              <a:t>0,060 kg)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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9,81 m s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-2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924300" y="5013325"/>
            <a:ext cx="166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G’ </a:t>
            </a:r>
            <a:r>
              <a:rPr lang="hr-HR" sz="2400">
                <a:latin typeface="Times New Roman" pitchFamily="18" charset="0"/>
              </a:rPr>
              <a:t>=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0,39 N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39750" y="24923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tek.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60 g</a:t>
            </a:r>
            <a:endParaRPr lang="hr-HR" sz="2400" baseline="30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539750" y="2060575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tij.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100 g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124075" y="2060575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</a:rPr>
              <a:t>= 0,100 kg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051050" y="24923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</a:rPr>
              <a:t>= 0,060 kg </a:t>
            </a:r>
            <a:endParaRPr lang="hr-HR" sz="2400" baseline="30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 animBg="1"/>
      <p:bldP spid="13319" grpId="0"/>
      <p:bldP spid="13320" grpId="0"/>
      <p:bldP spid="13321" grpId="0"/>
      <p:bldP spid="13322" grpId="0"/>
      <p:bldP spid="13323" grpId="0"/>
      <p:bldP spid="13324" grpId="0"/>
      <p:bldP spid="13325" grpId="0"/>
      <p:bldP spid="13326" grpId="0"/>
      <p:bldP spid="133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Str.: 49. i 50.</a:t>
            </a:r>
          </a:p>
          <a:p>
            <a:r>
              <a:rPr lang="hr-HR" dirty="0"/>
              <a:t>Zadaci: 1. - 4. i 8. - 11.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Uzgon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702" y="6000768"/>
            <a:ext cx="2343144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Uzgon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tijelo u vodi ili nekom drugom fluidu javlja se sila suprotna težini – sila uzgona.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hr-HR"/>
              <a:t>Uzgon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787900" y="3213100"/>
            <a:ext cx="167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u</a:t>
            </a:r>
            <a:r>
              <a:rPr lang="hr-HR" sz="2400" i="1">
                <a:latin typeface="Times New Roman" pitchFamily="18" charset="0"/>
              </a:rPr>
              <a:t> = G – G’</a:t>
            </a:r>
          </a:p>
        </p:txBody>
      </p:sp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3203575" y="2492375"/>
            <a:ext cx="287338" cy="1808163"/>
            <a:chOff x="703" y="1888"/>
            <a:chExt cx="181" cy="1139"/>
          </a:xfrm>
        </p:grpSpPr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793" y="2704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21" name="Rectangle 173"/>
            <p:cNvSpPr>
              <a:spLocks noChangeArrowheads="1"/>
            </p:cNvSpPr>
            <p:nvPr/>
          </p:nvSpPr>
          <p:spPr bwMode="auto">
            <a:xfrm>
              <a:off x="703" y="2614"/>
              <a:ext cx="181" cy="90"/>
            </a:xfrm>
            <a:prstGeom prst="rect">
              <a:avLst/>
            </a:prstGeom>
            <a:gradFill rotWithShape="1">
              <a:gsLst>
                <a:gs pos="0">
                  <a:srgbClr val="FF3300">
                    <a:gamma/>
                    <a:shade val="46275"/>
                    <a:invGamma/>
                  </a:srgbClr>
                </a:gs>
                <a:gs pos="5000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222" name="Rectangle 174"/>
            <p:cNvSpPr>
              <a:spLocks noChangeArrowheads="1"/>
            </p:cNvSpPr>
            <p:nvPr/>
          </p:nvSpPr>
          <p:spPr bwMode="auto">
            <a:xfrm>
              <a:off x="703" y="2523"/>
              <a:ext cx="181" cy="90"/>
            </a:xfrm>
            <a:prstGeom prst="rect">
              <a:avLst/>
            </a:prstGeom>
            <a:gradFill rotWithShape="1">
              <a:gsLst>
                <a:gs pos="0">
                  <a:srgbClr val="0000CC">
                    <a:gamma/>
                    <a:shade val="46275"/>
                    <a:invGamma/>
                  </a:srgbClr>
                </a:gs>
                <a:gs pos="50000">
                  <a:srgbClr val="0000CC"/>
                </a:gs>
                <a:gs pos="100000">
                  <a:srgbClr val="0000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223" name="Rectangle 175"/>
            <p:cNvSpPr>
              <a:spLocks noChangeArrowheads="1"/>
            </p:cNvSpPr>
            <p:nvPr/>
          </p:nvSpPr>
          <p:spPr bwMode="auto">
            <a:xfrm>
              <a:off x="703" y="2432"/>
              <a:ext cx="181" cy="90"/>
            </a:xfrm>
            <a:prstGeom prst="rect">
              <a:avLst/>
            </a:prstGeom>
            <a:gradFill rotWithShape="1">
              <a:gsLst>
                <a:gs pos="0">
                  <a:srgbClr val="FF3300">
                    <a:gamma/>
                    <a:shade val="46275"/>
                    <a:invGamma/>
                  </a:srgbClr>
                </a:gs>
                <a:gs pos="5000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224" name="Rectangle 176"/>
            <p:cNvSpPr>
              <a:spLocks noChangeArrowheads="1"/>
            </p:cNvSpPr>
            <p:nvPr/>
          </p:nvSpPr>
          <p:spPr bwMode="auto">
            <a:xfrm>
              <a:off x="703" y="2341"/>
              <a:ext cx="181" cy="90"/>
            </a:xfrm>
            <a:prstGeom prst="rect">
              <a:avLst/>
            </a:prstGeom>
            <a:gradFill rotWithShape="1">
              <a:gsLst>
                <a:gs pos="0">
                  <a:srgbClr val="0000CC">
                    <a:gamma/>
                    <a:shade val="46275"/>
                    <a:invGamma/>
                  </a:srgbClr>
                </a:gs>
                <a:gs pos="50000">
                  <a:srgbClr val="0000CC"/>
                </a:gs>
                <a:gs pos="100000">
                  <a:srgbClr val="0000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225" name="Rectangle 177"/>
            <p:cNvSpPr>
              <a:spLocks noChangeArrowheads="1"/>
            </p:cNvSpPr>
            <p:nvPr/>
          </p:nvSpPr>
          <p:spPr bwMode="auto">
            <a:xfrm>
              <a:off x="703" y="2251"/>
              <a:ext cx="181" cy="90"/>
            </a:xfrm>
            <a:prstGeom prst="rect">
              <a:avLst/>
            </a:prstGeom>
            <a:gradFill rotWithShape="1">
              <a:gsLst>
                <a:gs pos="0">
                  <a:srgbClr val="FF3300">
                    <a:gamma/>
                    <a:shade val="46275"/>
                    <a:invGamma/>
                  </a:srgbClr>
                </a:gs>
                <a:gs pos="5000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226" name="Rectangle 178"/>
            <p:cNvSpPr>
              <a:spLocks noChangeArrowheads="1"/>
            </p:cNvSpPr>
            <p:nvPr/>
          </p:nvSpPr>
          <p:spPr bwMode="auto">
            <a:xfrm>
              <a:off x="703" y="2160"/>
              <a:ext cx="181" cy="90"/>
            </a:xfrm>
            <a:prstGeom prst="rect">
              <a:avLst/>
            </a:prstGeom>
            <a:gradFill rotWithShape="1">
              <a:gsLst>
                <a:gs pos="0">
                  <a:srgbClr val="0000CC">
                    <a:gamma/>
                    <a:shade val="46275"/>
                    <a:invGamma/>
                  </a:srgbClr>
                </a:gs>
                <a:gs pos="50000">
                  <a:srgbClr val="0000CC"/>
                </a:gs>
                <a:gs pos="100000">
                  <a:srgbClr val="0000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227" name="Rectangle 179"/>
            <p:cNvSpPr>
              <a:spLocks noChangeArrowheads="1"/>
            </p:cNvSpPr>
            <p:nvPr/>
          </p:nvSpPr>
          <p:spPr bwMode="auto">
            <a:xfrm>
              <a:off x="703" y="2069"/>
              <a:ext cx="181" cy="90"/>
            </a:xfrm>
            <a:prstGeom prst="rect">
              <a:avLst/>
            </a:prstGeom>
            <a:gradFill rotWithShape="1">
              <a:gsLst>
                <a:gs pos="0">
                  <a:srgbClr val="FF3300">
                    <a:gamma/>
                    <a:shade val="46275"/>
                    <a:invGamma/>
                  </a:srgbClr>
                </a:gs>
                <a:gs pos="5000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228" name="Rectangle 180"/>
            <p:cNvSpPr>
              <a:spLocks noChangeArrowheads="1"/>
            </p:cNvSpPr>
            <p:nvPr/>
          </p:nvSpPr>
          <p:spPr bwMode="auto">
            <a:xfrm>
              <a:off x="703" y="1978"/>
              <a:ext cx="181" cy="90"/>
            </a:xfrm>
            <a:prstGeom prst="rect">
              <a:avLst/>
            </a:prstGeom>
            <a:gradFill rotWithShape="1">
              <a:gsLst>
                <a:gs pos="0">
                  <a:srgbClr val="0000CC">
                    <a:gamma/>
                    <a:shade val="46275"/>
                    <a:invGamma/>
                  </a:srgbClr>
                </a:gs>
                <a:gs pos="50000">
                  <a:srgbClr val="0000CC"/>
                </a:gs>
                <a:gs pos="100000">
                  <a:srgbClr val="0000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229" name="Rectangle 181"/>
            <p:cNvSpPr>
              <a:spLocks noChangeArrowheads="1"/>
            </p:cNvSpPr>
            <p:nvPr/>
          </p:nvSpPr>
          <p:spPr bwMode="auto">
            <a:xfrm>
              <a:off x="703" y="1888"/>
              <a:ext cx="181" cy="90"/>
            </a:xfrm>
            <a:prstGeom prst="rect">
              <a:avLst/>
            </a:prstGeom>
            <a:gradFill rotWithShape="1">
              <a:gsLst>
                <a:gs pos="0">
                  <a:srgbClr val="FF3300">
                    <a:gamma/>
                    <a:shade val="46275"/>
                    <a:invGamma/>
                  </a:srgbClr>
                </a:gs>
                <a:gs pos="5000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3132138" y="4292600"/>
            <a:ext cx="433387" cy="4318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3" name="Group 387"/>
          <p:cNvGrpSpPr>
            <a:grpSpLocks/>
          </p:cNvGrpSpPr>
          <p:nvPr/>
        </p:nvGrpSpPr>
        <p:grpSpPr bwMode="auto">
          <a:xfrm>
            <a:off x="3132138" y="2492375"/>
            <a:ext cx="433387" cy="2232025"/>
            <a:chOff x="1156" y="1570"/>
            <a:chExt cx="273" cy="1406"/>
          </a:xfrm>
        </p:grpSpPr>
        <p:grpSp>
          <p:nvGrpSpPr>
            <p:cNvPr id="4" name="Group 376"/>
            <p:cNvGrpSpPr>
              <a:grpSpLocks/>
            </p:cNvGrpSpPr>
            <p:nvPr/>
          </p:nvGrpSpPr>
          <p:grpSpPr bwMode="auto">
            <a:xfrm>
              <a:off x="1202" y="1570"/>
              <a:ext cx="181" cy="1139"/>
              <a:chOff x="703" y="1888"/>
              <a:chExt cx="181" cy="1139"/>
            </a:xfrm>
          </p:grpSpPr>
          <p:sp>
            <p:nvSpPr>
              <p:cNvPr id="2425" name="Line 377"/>
              <p:cNvSpPr>
                <a:spLocks noChangeShapeType="1"/>
              </p:cNvSpPr>
              <p:nvPr/>
            </p:nvSpPr>
            <p:spPr bwMode="auto">
              <a:xfrm flipH="1">
                <a:off x="793" y="2704"/>
                <a:ext cx="0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426" name="Rectangle 378"/>
              <p:cNvSpPr>
                <a:spLocks noChangeArrowheads="1"/>
              </p:cNvSpPr>
              <p:nvPr/>
            </p:nvSpPr>
            <p:spPr bwMode="auto">
              <a:xfrm>
                <a:off x="703" y="2614"/>
                <a:ext cx="181" cy="90"/>
              </a:xfrm>
              <a:prstGeom prst="rect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27" name="Rectangle 379"/>
              <p:cNvSpPr>
                <a:spLocks noChangeArrowheads="1"/>
              </p:cNvSpPr>
              <p:nvPr/>
            </p:nvSpPr>
            <p:spPr bwMode="auto">
              <a:xfrm>
                <a:off x="703" y="2523"/>
                <a:ext cx="181" cy="90"/>
              </a:xfrm>
              <a:prstGeom prst="rect">
                <a:avLst/>
              </a:prstGeom>
              <a:gradFill rotWithShape="1">
                <a:gsLst>
                  <a:gs pos="0">
                    <a:srgbClr val="0000CC">
                      <a:gamma/>
                      <a:shade val="46275"/>
                      <a:invGamma/>
                    </a:srgbClr>
                  </a:gs>
                  <a:gs pos="50000">
                    <a:srgbClr val="0000CC"/>
                  </a:gs>
                  <a:gs pos="100000">
                    <a:srgbClr val="0000CC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28" name="Rectangle 380"/>
              <p:cNvSpPr>
                <a:spLocks noChangeArrowheads="1"/>
              </p:cNvSpPr>
              <p:nvPr/>
            </p:nvSpPr>
            <p:spPr bwMode="auto">
              <a:xfrm>
                <a:off x="703" y="2432"/>
                <a:ext cx="181" cy="90"/>
              </a:xfrm>
              <a:prstGeom prst="rect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29" name="Rectangle 381"/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181" cy="90"/>
              </a:xfrm>
              <a:prstGeom prst="rect">
                <a:avLst/>
              </a:prstGeom>
              <a:gradFill rotWithShape="1">
                <a:gsLst>
                  <a:gs pos="0">
                    <a:srgbClr val="0000CC">
                      <a:gamma/>
                      <a:shade val="46275"/>
                      <a:invGamma/>
                    </a:srgbClr>
                  </a:gs>
                  <a:gs pos="50000">
                    <a:srgbClr val="0000CC"/>
                  </a:gs>
                  <a:gs pos="100000">
                    <a:srgbClr val="0000CC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30" name="Rectangle 382"/>
              <p:cNvSpPr>
                <a:spLocks noChangeArrowheads="1"/>
              </p:cNvSpPr>
              <p:nvPr/>
            </p:nvSpPr>
            <p:spPr bwMode="auto">
              <a:xfrm>
                <a:off x="703" y="2251"/>
                <a:ext cx="181" cy="90"/>
              </a:xfrm>
              <a:prstGeom prst="rect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31" name="Rectangle 383"/>
              <p:cNvSpPr>
                <a:spLocks noChangeArrowheads="1"/>
              </p:cNvSpPr>
              <p:nvPr/>
            </p:nvSpPr>
            <p:spPr bwMode="auto">
              <a:xfrm>
                <a:off x="703" y="2160"/>
                <a:ext cx="181" cy="90"/>
              </a:xfrm>
              <a:prstGeom prst="rect">
                <a:avLst/>
              </a:prstGeom>
              <a:gradFill rotWithShape="1">
                <a:gsLst>
                  <a:gs pos="0">
                    <a:srgbClr val="0000CC">
                      <a:gamma/>
                      <a:shade val="46275"/>
                      <a:invGamma/>
                    </a:srgbClr>
                  </a:gs>
                  <a:gs pos="50000">
                    <a:srgbClr val="0000CC"/>
                  </a:gs>
                  <a:gs pos="100000">
                    <a:srgbClr val="0000CC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32" name="Rectangle 384"/>
              <p:cNvSpPr>
                <a:spLocks noChangeArrowheads="1"/>
              </p:cNvSpPr>
              <p:nvPr/>
            </p:nvSpPr>
            <p:spPr bwMode="auto">
              <a:xfrm>
                <a:off x="703" y="2069"/>
                <a:ext cx="181" cy="90"/>
              </a:xfrm>
              <a:prstGeom prst="rect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33" name="Rectangle 385"/>
              <p:cNvSpPr>
                <a:spLocks noChangeArrowheads="1"/>
              </p:cNvSpPr>
              <p:nvPr/>
            </p:nvSpPr>
            <p:spPr bwMode="auto">
              <a:xfrm>
                <a:off x="703" y="1978"/>
                <a:ext cx="181" cy="90"/>
              </a:xfrm>
              <a:prstGeom prst="rect">
                <a:avLst/>
              </a:prstGeom>
              <a:gradFill rotWithShape="1">
                <a:gsLst>
                  <a:gs pos="0">
                    <a:srgbClr val="0000CC">
                      <a:gamma/>
                      <a:shade val="46275"/>
                      <a:invGamma/>
                    </a:srgbClr>
                  </a:gs>
                  <a:gs pos="50000">
                    <a:srgbClr val="0000CC"/>
                  </a:gs>
                  <a:gs pos="100000">
                    <a:srgbClr val="0000CC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34" name="Rectangle 386"/>
              <p:cNvSpPr>
                <a:spLocks noChangeArrowheads="1"/>
              </p:cNvSpPr>
              <p:nvPr/>
            </p:nvSpPr>
            <p:spPr bwMode="auto">
              <a:xfrm>
                <a:off x="703" y="1888"/>
                <a:ext cx="181" cy="90"/>
              </a:xfrm>
              <a:prstGeom prst="rect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2423" name="Rectangle 375"/>
            <p:cNvSpPr>
              <a:spLocks noChangeArrowheads="1"/>
            </p:cNvSpPr>
            <p:nvPr/>
          </p:nvSpPr>
          <p:spPr bwMode="auto">
            <a:xfrm>
              <a:off x="1156" y="2704"/>
              <a:ext cx="273" cy="272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5" name="Group 393"/>
          <p:cNvGrpSpPr>
            <a:grpSpLocks/>
          </p:cNvGrpSpPr>
          <p:nvPr/>
        </p:nvGrpSpPr>
        <p:grpSpPr bwMode="auto">
          <a:xfrm>
            <a:off x="2665413" y="593725"/>
            <a:ext cx="1311275" cy="3195638"/>
            <a:chOff x="1679" y="374"/>
            <a:chExt cx="826" cy="2013"/>
          </a:xfrm>
        </p:grpSpPr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2109" y="79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001" y="981"/>
              <a:ext cx="217" cy="1406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437" name="Rectangle 389"/>
            <p:cNvSpPr>
              <a:spLocks noChangeArrowheads="1"/>
            </p:cNvSpPr>
            <p:nvPr/>
          </p:nvSpPr>
          <p:spPr bwMode="auto">
            <a:xfrm rot="-3527622">
              <a:off x="1780" y="273"/>
              <a:ext cx="624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8000">
                  <a:solidFill>
                    <a:srgbClr val="FF6600"/>
                  </a:solidFill>
                  <a:sym typeface="Wingdings" pitchFamily="2" charset="2"/>
                </a:rPr>
                <a:t></a:t>
              </a:r>
            </a:p>
          </p:txBody>
        </p:sp>
      </p:grpSp>
      <p:sp>
        <p:nvSpPr>
          <p:cNvPr id="2417" name="Rectangle 369"/>
          <p:cNvSpPr>
            <a:spLocks noChangeArrowheads="1"/>
          </p:cNvSpPr>
          <p:nvPr/>
        </p:nvSpPr>
        <p:spPr bwMode="auto">
          <a:xfrm>
            <a:off x="2484438" y="5661025"/>
            <a:ext cx="1727200" cy="1196975"/>
          </a:xfrm>
          <a:prstGeom prst="rect">
            <a:avLst/>
          </a:prstGeom>
          <a:gradFill rotWithShape="1">
            <a:gsLst>
              <a:gs pos="0">
                <a:srgbClr val="3399FF">
                  <a:alpha val="62000"/>
                </a:srgbClr>
              </a:gs>
              <a:gs pos="100000">
                <a:srgbClr val="3399FF">
                  <a:gamma/>
                  <a:shade val="46275"/>
                  <a:invGamma/>
                  <a:alpha val="6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6" name="Group 373"/>
          <p:cNvGrpSpPr>
            <a:grpSpLocks/>
          </p:cNvGrpSpPr>
          <p:nvPr/>
        </p:nvGrpSpPr>
        <p:grpSpPr bwMode="auto">
          <a:xfrm>
            <a:off x="2484438" y="5084763"/>
            <a:ext cx="1727200" cy="1439862"/>
            <a:chOff x="431" y="3203"/>
            <a:chExt cx="1088" cy="907"/>
          </a:xfrm>
        </p:grpSpPr>
        <p:sp>
          <p:nvSpPr>
            <p:cNvPr id="2418" name="Line 370"/>
            <p:cNvSpPr>
              <a:spLocks noChangeShapeType="1"/>
            </p:cNvSpPr>
            <p:nvPr/>
          </p:nvSpPr>
          <p:spPr bwMode="auto">
            <a:xfrm flipV="1">
              <a:off x="431" y="4110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19" name="Line 371"/>
            <p:cNvSpPr>
              <a:spLocks noChangeShapeType="1"/>
            </p:cNvSpPr>
            <p:nvPr/>
          </p:nvSpPr>
          <p:spPr bwMode="auto">
            <a:xfrm flipV="1">
              <a:off x="1519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20" name="Line 372"/>
            <p:cNvSpPr>
              <a:spLocks noChangeShapeType="1"/>
            </p:cNvSpPr>
            <p:nvPr/>
          </p:nvSpPr>
          <p:spPr bwMode="auto">
            <a:xfrm flipV="1">
              <a:off x="431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442" name="Rectangle 394"/>
          <p:cNvSpPr>
            <a:spLocks noChangeArrowheads="1"/>
          </p:cNvSpPr>
          <p:nvPr/>
        </p:nvSpPr>
        <p:spPr bwMode="auto">
          <a:xfrm>
            <a:off x="2195513" y="6551613"/>
            <a:ext cx="2305050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67052E-7 L 4.16667E-6 0.136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642 L 4.16667E-6 0.1835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1111E-6 -1.09827E-6 L 8.61111E-6 0.11537 " pathEditMode="relative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0751E-6 L 4.16667E-6 -0.02104 " pathEditMode="relative" ptsTypes="AA">
                                      <p:cBhvr>
                                        <p:cTn id="44" dur="2000" fill="hold"/>
                                        <p:tgtEl>
                                          <p:spTgt spid="2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75" grpId="0" animBg="1"/>
      <p:bldP spid="2075" grpId="1" animBg="1"/>
      <p:bldP spid="2417" grpId="0" animBg="1"/>
      <p:bldP spid="24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900113" y="908050"/>
            <a:ext cx="20161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900113" y="119697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916238" y="1125538"/>
            <a:ext cx="0" cy="410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7" name="Arc 13"/>
          <p:cNvSpPr>
            <a:spLocks/>
          </p:cNvSpPr>
          <p:nvPr/>
        </p:nvSpPr>
        <p:spPr bwMode="auto">
          <a:xfrm flipV="1">
            <a:off x="684213" y="4933950"/>
            <a:ext cx="2447925" cy="8524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213 w 43200"/>
              <a:gd name="T1" fmla="*/ 43191 h 43200"/>
              <a:gd name="T2" fmla="*/ 22218 w 43200"/>
              <a:gd name="T3" fmla="*/ 4319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2213" y="43191"/>
                </a:moveTo>
                <a:cubicBezTo>
                  <a:pt x="22008" y="43197"/>
                  <a:pt x="2180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288"/>
                  <a:pt x="33901" y="42856"/>
                  <a:pt x="22218" y="43191"/>
                </a:cubicBezTo>
              </a:path>
              <a:path w="43200" h="43200" stroke="0" extrusionOk="0">
                <a:moveTo>
                  <a:pt x="22213" y="43191"/>
                </a:moveTo>
                <a:cubicBezTo>
                  <a:pt x="22008" y="43197"/>
                  <a:pt x="2180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288"/>
                  <a:pt x="33901" y="42856"/>
                  <a:pt x="22218" y="43191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8" name="Arc 14"/>
          <p:cNvSpPr>
            <a:spLocks/>
          </p:cNvSpPr>
          <p:nvPr/>
        </p:nvSpPr>
        <p:spPr bwMode="auto">
          <a:xfrm flipV="1">
            <a:off x="611188" y="5300663"/>
            <a:ext cx="2520950" cy="561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2 w 43200"/>
              <a:gd name="T1" fmla="*/ 24687 h 24687"/>
              <a:gd name="T2" fmla="*/ 43029 w 43200"/>
              <a:gd name="T3" fmla="*/ 24312 h 24687"/>
              <a:gd name="T4" fmla="*/ 21600 w 43200"/>
              <a:gd name="T5" fmla="*/ 21600 h 24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4687" fill="none" extrusionOk="0">
                <a:moveTo>
                  <a:pt x="221" y="24687"/>
                </a:moveTo>
                <a:cubicBezTo>
                  <a:pt x="74" y="23664"/>
                  <a:pt x="0" y="2263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06"/>
                  <a:pt x="43142" y="23412"/>
                  <a:pt x="43029" y="24312"/>
                </a:cubicBezTo>
              </a:path>
              <a:path w="43200" h="24687" stroke="0" extrusionOk="0">
                <a:moveTo>
                  <a:pt x="221" y="24687"/>
                </a:moveTo>
                <a:cubicBezTo>
                  <a:pt x="74" y="23664"/>
                  <a:pt x="0" y="2263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06"/>
                  <a:pt x="43142" y="23412"/>
                  <a:pt x="43029" y="2431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3" name="Arc 9"/>
          <p:cNvSpPr>
            <a:spLocks/>
          </p:cNvSpPr>
          <p:nvPr/>
        </p:nvSpPr>
        <p:spPr bwMode="auto">
          <a:xfrm flipV="1">
            <a:off x="971550" y="5153025"/>
            <a:ext cx="1944688" cy="363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63 w 43200"/>
              <a:gd name="T1" fmla="*/ 26910 h 29425"/>
              <a:gd name="T2" fmla="*/ 41733 w 43200"/>
              <a:gd name="T3" fmla="*/ 29425 h 29425"/>
              <a:gd name="T4" fmla="*/ 21600 w 43200"/>
              <a:gd name="T5" fmla="*/ 21600 h 29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9425" fill="none" extrusionOk="0">
                <a:moveTo>
                  <a:pt x="662" y="26910"/>
                </a:moveTo>
                <a:cubicBezTo>
                  <a:pt x="222" y="25174"/>
                  <a:pt x="0" y="2339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276"/>
                  <a:pt x="42702" y="26930"/>
                  <a:pt x="41732" y="29424"/>
                </a:cubicBezTo>
              </a:path>
              <a:path w="43200" h="29425" stroke="0" extrusionOk="0">
                <a:moveTo>
                  <a:pt x="662" y="26910"/>
                </a:moveTo>
                <a:cubicBezTo>
                  <a:pt x="222" y="25174"/>
                  <a:pt x="0" y="2339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276"/>
                  <a:pt x="42702" y="26930"/>
                  <a:pt x="41732" y="29424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69" name="Arc 25"/>
          <p:cNvSpPr>
            <a:spLocks/>
          </p:cNvSpPr>
          <p:nvPr/>
        </p:nvSpPr>
        <p:spPr bwMode="auto">
          <a:xfrm flipV="1">
            <a:off x="611188" y="4797425"/>
            <a:ext cx="2520950" cy="9969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213 w 43200"/>
              <a:gd name="T1" fmla="*/ 43191 h 43200"/>
              <a:gd name="T2" fmla="*/ 22218 w 43200"/>
              <a:gd name="T3" fmla="*/ 4319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2213" y="43191"/>
                </a:moveTo>
                <a:cubicBezTo>
                  <a:pt x="22008" y="43197"/>
                  <a:pt x="2180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288"/>
                  <a:pt x="33901" y="42856"/>
                  <a:pt x="22218" y="43191"/>
                </a:cubicBezTo>
              </a:path>
              <a:path w="43200" h="43200" stroke="0" extrusionOk="0">
                <a:moveTo>
                  <a:pt x="22213" y="43191"/>
                </a:moveTo>
                <a:cubicBezTo>
                  <a:pt x="22008" y="43197"/>
                  <a:pt x="2180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288"/>
                  <a:pt x="33901" y="42856"/>
                  <a:pt x="22218" y="43191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906463" y="1916113"/>
            <a:ext cx="2003425" cy="32400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71" name="Arc 27"/>
          <p:cNvSpPr>
            <a:spLocks/>
          </p:cNvSpPr>
          <p:nvPr/>
        </p:nvSpPr>
        <p:spPr bwMode="auto">
          <a:xfrm flipV="1">
            <a:off x="900113" y="5106988"/>
            <a:ext cx="2016125" cy="3381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19 w 43200"/>
              <a:gd name="T1" fmla="*/ 23860 h 23860"/>
              <a:gd name="T2" fmla="*/ 43200 w 43200"/>
              <a:gd name="T3" fmla="*/ 21689 h 23860"/>
              <a:gd name="T4" fmla="*/ 21600 w 43200"/>
              <a:gd name="T5" fmla="*/ 21600 h 23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860" fill="none" extrusionOk="0">
                <a:moveTo>
                  <a:pt x="118" y="23860"/>
                </a:moveTo>
                <a:cubicBezTo>
                  <a:pt x="39" y="23109"/>
                  <a:pt x="0" y="2235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29"/>
                  <a:pt x="43199" y="21659"/>
                  <a:pt x="43199" y="21688"/>
                </a:cubicBezTo>
              </a:path>
              <a:path w="43200" h="23860" stroke="0" extrusionOk="0">
                <a:moveTo>
                  <a:pt x="118" y="23860"/>
                </a:moveTo>
                <a:cubicBezTo>
                  <a:pt x="39" y="23109"/>
                  <a:pt x="0" y="2235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29"/>
                  <a:pt x="43199" y="21659"/>
                  <a:pt x="43199" y="21688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900113" y="1628775"/>
            <a:ext cx="2016125" cy="5032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>
            <a:off x="2339975" y="32861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1547813" y="32861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476375" y="3213100"/>
            <a:ext cx="863600" cy="1079500"/>
            <a:chOff x="3512" y="1888"/>
            <a:chExt cx="502" cy="634"/>
          </a:xfrm>
        </p:grpSpPr>
        <p:sp>
          <p:nvSpPr>
            <p:cNvPr id="6183" name="Arc 39"/>
            <p:cNvSpPr>
              <a:spLocks/>
            </p:cNvSpPr>
            <p:nvPr/>
          </p:nvSpPr>
          <p:spPr bwMode="auto">
            <a:xfrm flipV="1">
              <a:off x="3512" y="2296"/>
              <a:ext cx="502" cy="22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1811 w 43200"/>
                <a:gd name="T1" fmla="*/ 40634 h 43200"/>
                <a:gd name="T2" fmla="*/ 42094 w 43200"/>
                <a:gd name="T3" fmla="*/ 28422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1811" y="40634"/>
                  </a:moveTo>
                  <a:cubicBezTo>
                    <a:pt x="28671" y="42318"/>
                    <a:pt x="2516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918"/>
                    <a:pt x="42826" y="26222"/>
                    <a:pt x="42094" y="28422"/>
                  </a:cubicBezTo>
                </a:path>
                <a:path w="43200" h="43200" stroke="0" extrusionOk="0">
                  <a:moveTo>
                    <a:pt x="31811" y="40634"/>
                  </a:moveTo>
                  <a:cubicBezTo>
                    <a:pt x="28671" y="42318"/>
                    <a:pt x="2516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918"/>
                    <a:pt x="42826" y="26222"/>
                    <a:pt x="42094" y="28422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50000">
                  <a:srgbClr val="FFFF00"/>
                </a:gs>
                <a:gs pos="100000">
                  <a:srgbClr val="FFCC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184" name="Rectangle 40"/>
            <p:cNvSpPr>
              <a:spLocks noChangeArrowheads="1"/>
            </p:cNvSpPr>
            <p:nvPr/>
          </p:nvSpPr>
          <p:spPr bwMode="auto">
            <a:xfrm>
              <a:off x="3515" y="1888"/>
              <a:ext cx="499" cy="544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50000">
                  <a:srgbClr val="FFFF00"/>
                </a:gs>
                <a:gs pos="100000">
                  <a:srgbClr val="FF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1476375" y="3068638"/>
            <a:ext cx="863600" cy="3587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1908175" y="2708275"/>
            <a:ext cx="0" cy="57626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>
            <a:off x="1908175" y="4149725"/>
            <a:ext cx="0" cy="7191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90" name="Arc 46"/>
          <p:cNvSpPr>
            <a:spLocks/>
          </p:cNvSpPr>
          <p:nvPr/>
        </p:nvSpPr>
        <p:spPr bwMode="auto">
          <a:xfrm flipV="1">
            <a:off x="1476375" y="4005263"/>
            <a:ext cx="857250" cy="177800"/>
          </a:xfrm>
          <a:custGeom>
            <a:avLst/>
            <a:gdLst>
              <a:gd name="G0" fmla="+- 20656 0 0"/>
              <a:gd name="G1" fmla="+- 0 0 0"/>
              <a:gd name="G2" fmla="+- 21600 0 0"/>
              <a:gd name="T0" fmla="*/ 41708 w 41708"/>
              <a:gd name="T1" fmla="*/ 4836 h 21600"/>
              <a:gd name="T2" fmla="*/ 0 w 41708"/>
              <a:gd name="T3" fmla="*/ 6317 h 21600"/>
              <a:gd name="T4" fmla="*/ 20656 w 4170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08" h="21600" fill="none" extrusionOk="0">
                <a:moveTo>
                  <a:pt x="41707" y="4835"/>
                </a:moveTo>
                <a:cubicBezTo>
                  <a:pt x="39454" y="14646"/>
                  <a:pt x="30722" y="21599"/>
                  <a:pt x="20656" y="21600"/>
                </a:cubicBezTo>
                <a:cubicBezTo>
                  <a:pt x="11159" y="21600"/>
                  <a:pt x="2777" y="15397"/>
                  <a:pt x="0" y="6316"/>
                </a:cubicBezTo>
              </a:path>
              <a:path w="41708" h="21600" stroke="0" extrusionOk="0">
                <a:moveTo>
                  <a:pt x="41707" y="4835"/>
                </a:moveTo>
                <a:cubicBezTo>
                  <a:pt x="39454" y="14646"/>
                  <a:pt x="30722" y="21599"/>
                  <a:pt x="20656" y="21600"/>
                </a:cubicBezTo>
                <a:cubicBezTo>
                  <a:pt x="11159" y="21600"/>
                  <a:pt x="2777" y="15397"/>
                  <a:pt x="0" y="6316"/>
                </a:cubicBezTo>
                <a:lnTo>
                  <a:pt x="20656" y="0"/>
                </a:lnTo>
                <a:close/>
              </a:path>
            </a:pathLst>
          </a:custGeom>
          <a:gradFill rotWithShape="1">
            <a:gsLst>
              <a:gs pos="0">
                <a:srgbClr val="FFCC00"/>
              </a:gs>
              <a:gs pos="50000">
                <a:srgbClr val="FFFF00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92" name="Arc 48"/>
          <p:cNvSpPr>
            <a:spLocks/>
          </p:cNvSpPr>
          <p:nvPr/>
        </p:nvSpPr>
        <p:spPr bwMode="auto">
          <a:xfrm flipV="1">
            <a:off x="900113" y="4941888"/>
            <a:ext cx="2016125" cy="252412"/>
          </a:xfrm>
          <a:custGeom>
            <a:avLst/>
            <a:gdLst>
              <a:gd name="G0" fmla="+- 19098 0 0"/>
              <a:gd name="G1" fmla="+- 0 0 0"/>
              <a:gd name="G2" fmla="+- 21600 0 0"/>
              <a:gd name="T0" fmla="*/ 40373 w 40373"/>
              <a:gd name="T1" fmla="*/ 3731 h 21600"/>
              <a:gd name="T2" fmla="*/ 0 w 40373"/>
              <a:gd name="T3" fmla="*/ 10091 h 21600"/>
              <a:gd name="T4" fmla="*/ 19098 w 4037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73" h="21600" fill="none" extrusionOk="0">
                <a:moveTo>
                  <a:pt x="40373" y="3731"/>
                </a:moveTo>
                <a:cubicBezTo>
                  <a:pt x="38561" y="14063"/>
                  <a:pt x="29587" y="21599"/>
                  <a:pt x="19098" y="21600"/>
                </a:cubicBezTo>
                <a:cubicBezTo>
                  <a:pt x="11090" y="21600"/>
                  <a:pt x="3740" y="17170"/>
                  <a:pt x="0" y="10090"/>
                </a:cubicBezTo>
              </a:path>
              <a:path w="40373" h="21600" stroke="0" extrusionOk="0">
                <a:moveTo>
                  <a:pt x="40373" y="3731"/>
                </a:moveTo>
                <a:cubicBezTo>
                  <a:pt x="38561" y="14063"/>
                  <a:pt x="29587" y="21599"/>
                  <a:pt x="19098" y="21600"/>
                </a:cubicBezTo>
                <a:cubicBezTo>
                  <a:pt x="11090" y="21600"/>
                  <a:pt x="3740" y="17170"/>
                  <a:pt x="0" y="10090"/>
                </a:cubicBezTo>
                <a:lnTo>
                  <a:pt x="1909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3419475" y="242093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h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1908175" y="25654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1908175" y="4365625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 flipH="1">
            <a:off x="2339975" y="3789363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97" name="Line 53"/>
          <p:cNvSpPr>
            <a:spLocks noChangeShapeType="1"/>
          </p:cNvSpPr>
          <p:nvPr/>
        </p:nvSpPr>
        <p:spPr bwMode="auto">
          <a:xfrm flipH="1">
            <a:off x="971550" y="3789363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98" name="Rectangle 54"/>
          <p:cNvSpPr>
            <a:spLocks noChangeArrowheads="1"/>
          </p:cNvSpPr>
          <p:nvPr/>
        </p:nvSpPr>
        <p:spPr bwMode="auto">
          <a:xfrm>
            <a:off x="900113" y="3284538"/>
            <a:ext cx="547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b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2339975" y="3284538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-F</a:t>
            </a:r>
            <a:r>
              <a:rPr lang="hr-HR" sz="2400" i="1" baseline="-25000">
                <a:latin typeface="Times New Roman" pitchFamily="18" charset="0"/>
              </a:rPr>
              <a:t>b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2411413" y="32131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201" name="Line 57"/>
          <p:cNvSpPr>
            <a:spLocks noChangeShapeType="1"/>
          </p:cNvSpPr>
          <p:nvPr/>
        </p:nvSpPr>
        <p:spPr bwMode="auto">
          <a:xfrm>
            <a:off x="2411413" y="41497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202" name="Line 58"/>
          <p:cNvSpPr>
            <a:spLocks noChangeShapeType="1"/>
          </p:cNvSpPr>
          <p:nvPr/>
        </p:nvSpPr>
        <p:spPr bwMode="auto">
          <a:xfrm>
            <a:off x="2987675" y="19161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203" name="Line 59"/>
          <p:cNvSpPr>
            <a:spLocks noChangeShapeType="1"/>
          </p:cNvSpPr>
          <p:nvPr/>
        </p:nvSpPr>
        <p:spPr bwMode="auto">
          <a:xfrm>
            <a:off x="3419475" y="1916113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204" name="Line 60"/>
          <p:cNvSpPr>
            <a:spLocks noChangeShapeType="1"/>
          </p:cNvSpPr>
          <p:nvPr/>
        </p:nvSpPr>
        <p:spPr bwMode="auto">
          <a:xfrm>
            <a:off x="3995738" y="191611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205" name="Rectangle 61"/>
          <p:cNvSpPr>
            <a:spLocks noChangeArrowheads="1"/>
          </p:cNvSpPr>
          <p:nvPr/>
        </p:nvSpPr>
        <p:spPr bwMode="auto">
          <a:xfrm>
            <a:off x="3995738" y="3141663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h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auto">
          <a:xfrm>
            <a:off x="5364163" y="1341438"/>
            <a:ext cx="170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u</a:t>
            </a:r>
            <a:r>
              <a:rPr lang="hr-HR" sz="2400" i="1">
                <a:latin typeface="Times New Roman" pitchFamily="18" charset="0"/>
              </a:rPr>
              <a:t> = F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– F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207" name="Line 63"/>
          <p:cNvSpPr>
            <a:spLocks noChangeShapeType="1"/>
          </p:cNvSpPr>
          <p:nvPr/>
        </p:nvSpPr>
        <p:spPr bwMode="auto">
          <a:xfrm>
            <a:off x="2916238" y="1125538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208" name="Line 64"/>
          <p:cNvSpPr>
            <a:spLocks noChangeShapeType="1"/>
          </p:cNvSpPr>
          <p:nvPr/>
        </p:nvSpPr>
        <p:spPr bwMode="auto">
          <a:xfrm>
            <a:off x="900113" y="1196975"/>
            <a:ext cx="0" cy="388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209" name="Rectangle 65"/>
          <p:cNvSpPr>
            <a:spLocks noChangeArrowheads="1"/>
          </p:cNvSpPr>
          <p:nvPr/>
        </p:nvSpPr>
        <p:spPr bwMode="auto">
          <a:xfrm>
            <a:off x="5580063" y="2349500"/>
            <a:ext cx="223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gh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A - gh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A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5651500" y="184467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p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A -  p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A</a:t>
            </a:r>
          </a:p>
        </p:txBody>
      </p:sp>
      <p:sp>
        <p:nvSpPr>
          <p:cNvPr id="6211" name="Rectangle 67"/>
          <p:cNvSpPr>
            <a:spLocks noChangeArrowheads="1"/>
          </p:cNvSpPr>
          <p:nvPr/>
        </p:nvSpPr>
        <p:spPr bwMode="auto">
          <a:xfrm>
            <a:off x="5651500" y="2924175"/>
            <a:ext cx="197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gA (h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- h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1)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5724525" y="3789363"/>
            <a:ext cx="1335088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u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gV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3995738" y="4724400"/>
            <a:ext cx="2773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 - </a:t>
            </a:r>
            <a:r>
              <a:rPr lang="hr-HR" sz="2400">
                <a:sym typeface="Symbol" pitchFamily="18" charset="2"/>
              </a:rPr>
              <a:t>gustoća tekućine </a:t>
            </a:r>
            <a:endParaRPr lang="hr-HR" sz="2400"/>
          </a:p>
        </p:txBody>
      </p:sp>
      <p:sp>
        <p:nvSpPr>
          <p:cNvPr id="6215" name="Rectangle 71"/>
          <p:cNvSpPr>
            <a:spLocks noChangeArrowheads="1"/>
          </p:cNvSpPr>
          <p:nvPr/>
        </p:nvSpPr>
        <p:spPr bwMode="auto">
          <a:xfrm>
            <a:off x="3924300" y="5229225"/>
            <a:ext cx="44830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V – </a:t>
            </a:r>
            <a:r>
              <a:rPr lang="hr-HR" sz="2400">
                <a:sym typeface="Symbol" pitchFamily="18" charset="2"/>
              </a:rPr>
              <a:t>obujam dijela tijela uronjenog </a:t>
            </a:r>
          </a:p>
          <a:p>
            <a:r>
              <a:rPr lang="hr-HR" sz="2400">
                <a:sym typeface="Symbol" pitchFamily="18" charset="2"/>
              </a:rPr>
              <a:t>      u tekućinu</a:t>
            </a:r>
            <a:endParaRPr lang="hr-HR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0" grpId="0" animBg="1"/>
      <p:bldP spid="6151" grpId="0" animBg="1"/>
      <p:bldP spid="6157" grpId="0" animBg="1"/>
      <p:bldP spid="6158" grpId="0" animBg="1"/>
      <p:bldP spid="6153" grpId="0" animBg="1"/>
      <p:bldP spid="6169" grpId="0" animBg="1"/>
      <p:bldP spid="6170" grpId="0" animBg="1"/>
      <p:bldP spid="6171" grpId="0" animBg="1"/>
      <p:bldP spid="6173" grpId="0" animBg="1"/>
      <p:bldP spid="6180" grpId="0" animBg="1"/>
      <p:bldP spid="6181" grpId="0" animBg="1"/>
      <p:bldP spid="6185" grpId="0" animBg="1"/>
      <p:bldP spid="6186" grpId="0" animBg="1"/>
      <p:bldP spid="6187" grpId="0" animBg="1"/>
      <p:bldP spid="6190" grpId="0" animBg="1"/>
      <p:bldP spid="6192" grpId="0" animBg="1"/>
      <p:bldP spid="6193" grpId="0"/>
      <p:bldP spid="6194" grpId="0"/>
      <p:bldP spid="6195" grpId="0"/>
      <p:bldP spid="6196" grpId="0" animBg="1"/>
      <p:bldP spid="6197" grpId="0" animBg="1"/>
      <p:bldP spid="6198" grpId="0"/>
      <p:bldP spid="6199" grpId="0"/>
      <p:bldP spid="6200" grpId="0" animBg="1"/>
      <p:bldP spid="6201" grpId="0" animBg="1"/>
      <p:bldP spid="6202" grpId="0" animBg="1"/>
      <p:bldP spid="6203" grpId="0" animBg="1"/>
      <p:bldP spid="6204" grpId="0" animBg="1"/>
      <p:bldP spid="6205" grpId="0"/>
      <p:bldP spid="6206" grpId="0"/>
      <p:bldP spid="6207" grpId="0" animBg="1"/>
      <p:bldP spid="6208" grpId="0" animBg="1"/>
      <p:bldP spid="6209" grpId="0"/>
      <p:bldP spid="6210" grpId="0"/>
      <p:bldP spid="6211" grpId="0"/>
      <p:bldP spid="6213" grpId="0" animBg="1"/>
      <p:bldP spid="6214" grpId="0"/>
      <p:bldP spid="62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71550" y="765175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u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gV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971550" y="1490663"/>
            <a:ext cx="6422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V – </a:t>
            </a:r>
            <a:r>
              <a:rPr lang="hr-HR" sz="2400">
                <a:sym typeface="Symbol" pitchFamily="18" charset="2"/>
              </a:rPr>
              <a:t>obujam tekućine koju tijelo istisne uranjanjem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900113" y="2060575"/>
            <a:ext cx="4789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V  – </a:t>
            </a:r>
            <a:r>
              <a:rPr lang="hr-HR" sz="2400">
                <a:sym typeface="Symbol" pitchFamily="18" charset="2"/>
              </a:rPr>
              <a:t>masa tekućine istisnute tijelom</a:t>
            </a:r>
            <a:endParaRPr lang="hr-HR" sz="2400" i="1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900113" y="2636838"/>
            <a:ext cx="50350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gV  – </a:t>
            </a:r>
            <a:r>
              <a:rPr lang="hr-HR" sz="2400">
                <a:sym typeface="Symbol" pitchFamily="18" charset="2"/>
              </a:rPr>
              <a:t>težina tekućine istisnute tijelom</a:t>
            </a:r>
            <a:endParaRPr lang="hr-HR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71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Arhimedov zakon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Kad tijelo uronimo u tekućinu, ono istisne onoliko tekućine koliki je obujam tijela.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2625" y="1117600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sym typeface="Symbol" pitchFamily="18" charset="2"/>
              </a:rPr>
              <a:t>tijelo tone</a:t>
            </a:r>
            <a:endParaRPr lang="hr-HR" sz="2400" i="1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11188" y="620713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1. </a:t>
            </a:r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g</a:t>
            </a:r>
            <a:r>
              <a:rPr lang="hr-HR" sz="2400" i="1">
                <a:latin typeface="Times New Roman" pitchFamily="18" charset="0"/>
              </a:rPr>
              <a:t> &gt; F</a:t>
            </a:r>
            <a:r>
              <a:rPr lang="hr-HR" sz="2400" i="1" baseline="-25000">
                <a:latin typeface="Times New Roman" pitchFamily="18" charset="0"/>
              </a:rPr>
              <a:t>u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2625" y="1743075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tij.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Vg &gt; 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tek.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Vg</a:t>
            </a:r>
            <a:endParaRPr lang="hr-HR" sz="2400" i="1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82625" y="2317750"/>
            <a:ext cx="138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tij.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&gt; 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tek.</a:t>
            </a:r>
            <a:endParaRPr lang="hr-HR" sz="2400" i="1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11188" y="3573463"/>
            <a:ext cx="167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2.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tij.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tek</a:t>
            </a:r>
            <a:endParaRPr lang="hr-HR" sz="2400" i="1"/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 rot="319261">
            <a:off x="5580063" y="1408113"/>
            <a:ext cx="720725" cy="647700"/>
          </a:xfrm>
          <a:custGeom>
            <a:avLst/>
            <a:gdLst/>
            <a:ahLst/>
            <a:cxnLst>
              <a:cxn ang="0">
                <a:pos x="216" y="14"/>
              </a:cxn>
              <a:cxn ang="0">
                <a:pos x="37" y="46"/>
              </a:cxn>
              <a:cxn ang="0">
                <a:pos x="337" y="201"/>
              </a:cxn>
              <a:cxn ang="0">
                <a:pos x="321" y="38"/>
              </a:cxn>
              <a:cxn ang="0">
                <a:pos x="216" y="14"/>
              </a:cxn>
            </a:cxnLst>
            <a:rect l="0" t="0" r="r" b="b"/>
            <a:pathLst>
              <a:path w="385" h="293">
                <a:moveTo>
                  <a:pt x="216" y="14"/>
                </a:moveTo>
                <a:cubicBezTo>
                  <a:pt x="147" y="18"/>
                  <a:pt x="86" y="0"/>
                  <a:pt x="37" y="46"/>
                </a:cubicBezTo>
                <a:cubicBezTo>
                  <a:pt x="20" y="293"/>
                  <a:pt x="0" y="210"/>
                  <a:pt x="337" y="201"/>
                </a:cubicBezTo>
                <a:cubicBezTo>
                  <a:pt x="355" y="152"/>
                  <a:pt x="385" y="58"/>
                  <a:pt x="321" y="38"/>
                </a:cubicBezTo>
                <a:cubicBezTo>
                  <a:pt x="283" y="12"/>
                  <a:pt x="259" y="3"/>
                  <a:pt x="216" y="14"/>
                </a:cubicBezTo>
                <a:close/>
              </a:path>
            </a:pathLst>
          </a:custGeom>
          <a:solidFill>
            <a:srgbClr val="FFCC00"/>
          </a:solidFill>
          <a:ln w="57150" cmpd="sng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5938838" y="1624013"/>
            <a:ext cx="1587" cy="6461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 flipV="1">
            <a:off x="5938838" y="1117600"/>
            <a:ext cx="1587" cy="5064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4859338" y="256540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4859338" y="831850"/>
            <a:ext cx="0" cy="1733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7164388" y="831850"/>
            <a:ext cx="0" cy="1733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5435600" y="8302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u 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5489575" y="183991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 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8234" name="Freeform 42"/>
          <p:cNvSpPr>
            <a:spLocks/>
          </p:cNvSpPr>
          <p:nvPr/>
        </p:nvSpPr>
        <p:spPr bwMode="auto">
          <a:xfrm rot="319261">
            <a:off x="5724525" y="4581525"/>
            <a:ext cx="720725" cy="647700"/>
          </a:xfrm>
          <a:custGeom>
            <a:avLst/>
            <a:gdLst/>
            <a:ahLst/>
            <a:cxnLst>
              <a:cxn ang="0">
                <a:pos x="216" y="14"/>
              </a:cxn>
              <a:cxn ang="0">
                <a:pos x="37" y="46"/>
              </a:cxn>
              <a:cxn ang="0">
                <a:pos x="337" y="201"/>
              </a:cxn>
              <a:cxn ang="0">
                <a:pos x="321" y="38"/>
              </a:cxn>
              <a:cxn ang="0">
                <a:pos x="216" y="14"/>
              </a:cxn>
            </a:cxnLst>
            <a:rect l="0" t="0" r="r" b="b"/>
            <a:pathLst>
              <a:path w="385" h="293">
                <a:moveTo>
                  <a:pt x="216" y="14"/>
                </a:moveTo>
                <a:cubicBezTo>
                  <a:pt x="147" y="18"/>
                  <a:pt x="86" y="0"/>
                  <a:pt x="37" y="46"/>
                </a:cubicBezTo>
                <a:cubicBezTo>
                  <a:pt x="20" y="293"/>
                  <a:pt x="0" y="210"/>
                  <a:pt x="337" y="201"/>
                </a:cubicBezTo>
                <a:cubicBezTo>
                  <a:pt x="355" y="152"/>
                  <a:pt x="385" y="58"/>
                  <a:pt x="321" y="38"/>
                </a:cubicBezTo>
                <a:cubicBezTo>
                  <a:pt x="283" y="12"/>
                  <a:pt x="259" y="3"/>
                  <a:pt x="216" y="14"/>
                </a:cubicBezTo>
                <a:close/>
              </a:path>
            </a:pathLst>
          </a:custGeom>
          <a:solidFill>
            <a:srgbClr val="FFCC00"/>
          </a:solidFill>
          <a:ln w="57150" cmpd="sng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H="1">
            <a:off x="6083300" y="4797425"/>
            <a:ext cx="1588" cy="6461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H="1" flipV="1">
            <a:off x="6084888" y="4149725"/>
            <a:ext cx="0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5003800" y="573405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 flipV="1">
            <a:off x="5003800" y="4005263"/>
            <a:ext cx="0" cy="172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 flipV="1">
            <a:off x="7308850" y="4005263"/>
            <a:ext cx="0" cy="172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5580063" y="4003675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u 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5651500" y="501332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 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2195513" y="36449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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= 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u</a:t>
            </a:r>
            <a:endParaRPr lang="hr-HR" sz="2400" i="1"/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971550" y="4221163"/>
            <a:ext cx="154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sym typeface="Symbol" pitchFamily="18" charset="2"/>
              </a:rPr>
              <a:t>tijelo lebdi</a:t>
            </a:r>
            <a:endParaRPr lang="hr-HR" sz="2400" i="1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859338" y="1335088"/>
            <a:ext cx="2305050" cy="1230312"/>
          </a:xfrm>
          <a:prstGeom prst="rect">
            <a:avLst/>
          </a:prstGeom>
          <a:gradFill rotWithShape="1">
            <a:gsLst>
              <a:gs pos="0">
                <a:srgbClr val="6699FF">
                  <a:alpha val="57001"/>
                </a:srgbClr>
              </a:gs>
              <a:gs pos="100000">
                <a:srgbClr val="6699FF">
                  <a:gamma/>
                  <a:shade val="46275"/>
                  <a:invGamma/>
                  <a:alpha val="56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5003800" y="4508500"/>
            <a:ext cx="2305050" cy="1225550"/>
          </a:xfrm>
          <a:prstGeom prst="rect">
            <a:avLst/>
          </a:prstGeom>
          <a:gradFill rotWithShape="1">
            <a:gsLst>
              <a:gs pos="0">
                <a:srgbClr val="6699FF">
                  <a:alpha val="57001"/>
                </a:srgbClr>
              </a:gs>
              <a:gs pos="100000">
                <a:srgbClr val="6699FF">
                  <a:gamma/>
                  <a:shade val="46275"/>
                  <a:invGamma/>
                  <a:alpha val="56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457 " pathEditMode="relative" ptsTypes="AA">
                                      <p:cBhvr>
                                        <p:cTn id="41" dur="3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457 " pathEditMode="relative" ptsTypes="AA">
                                      <p:cBhvr>
                                        <p:cTn id="43" dur="3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457 " pathEditMode="relative" ptsTypes="AA">
                                      <p:cBhvr>
                                        <p:cTn id="45" dur="3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457 " pathEditMode="relative" ptsTypes="AA">
                                      <p:cBhvr>
                                        <p:cTn id="47" dur="3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457 " pathEditMode="relative" ptsTypes="AA">
                                      <p:cBhvr>
                                        <p:cTn id="49" dur="3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0" grpId="0"/>
      <p:bldP spid="8202" grpId="0"/>
      <p:bldP spid="8208" grpId="0" animBg="1"/>
      <p:bldP spid="8208" grpId="1" animBg="1"/>
      <p:bldP spid="8209" grpId="0" animBg="1"/>
      <p:bldP spid="8209" grpId="1" animBg="1"/>
      <p:bldP spid="8210" grpId="0" animBg="1"/>
      <p:bldP spid="8210" grpId="1" animBg="1"/>
      <p:bldP spid="8211" grpId="0" animBg="1"/>
      <p:bldP spid="8212" grpId="0" animBg="1"/>
      <p:bldP spid="8213" grpId="0" animBg="1"/>
      <p:bldP spid="8214" grpId="0"/>
      <p:bldP spid="8214" grpId="1"/>
      <p:bldP spid="8215" grpId="0"/>
      <p:bldP spid="8215" grpId="1"/>
      <p:bldP spid="8234" grpId="0" animBg="1"/>
      <p:bldP spid="8235" grpId="0" animBg="1"/>
      <p:bldP spid="8236" grpId="0" animBg="1"/>
      <p:bldP spid="8237" grpId="0" animBg="1"/>
      <p:bldP spid="8238" grpId="0" animBg="1"/>
      <p:bldP spid="8239" grpId="0" animBg="1"/>
      <p:bldP spid="8240" grpId="0"/>
      <p:bldP spid="8241" grpId="0"/>
      <p:bldP spid="8242" grpId="0"/>
      <p:bldP spid="8243" grpId="0"/>
      <p:bldP spid="8206" grpId="0" animBg="1"/>
      <p:bldP spid="82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4213" y="549275"/>
            <a:ext cx="185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sym typeface="Symbol" pitchFamily="18" charset="2"/>
              </a:rPr>
              <a:t>3.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tij.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&lt;  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tek. </a:t>
            </a:r>
            <a:endParaRPr lang="hr-HR" sz="2400" i="1">
              <a:sym typeface="Symbol" pitchFamily="18" charset="2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3860800"/>
            <a:ext cx="40322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39" name="Freeform 23"/>
          <p:cNvSpPr>
            <a:spLocks/>
          </p:cNvSpPr>
          <p:nvPr/>
        </p:nvSpPr>
        <p:spPr bwMode="auto">
          <a:xfrm>
            <a:off x="5724525" y="2060575"/>
            <a:ext cx="720725" cy="647700"/>
          </a:xfrm>
          <a:custGeom>
            <a:avLst/>
            <a:gdLst/>
            <a:ahLst/>
            <a:cxnLst>
              <a:cxn ang="0">
                <a:pos x="216" y="14"/>
              </a:cxn>
              <a:cxn ang="0">
                <a:pos x="37" y="46"/>
              </a:cxn>
              <a:cxn ang="0">
                <a:pos x="337" y="201"/>
              </a:cxn>
              <a:cxn ang="0">
                <a:pos x="321" y="38"/>
              </a:cxn>
              <a:cxn ang="0">
                <a:pos x="216" y="14"/>
              </a:cxn>
            </a:cxnLst>
            <a:rect l="0" t="0" r="r" b="b"/>
            <a:pathLst>
              <a:path w="385" h="293">
                <a:moveTo>
                  <a:pt x="216" y="14"/>
                </a:moveTo>
                <a:cubicBezTo>
                  <a:pt x="147" y="18"/>
                  <a:pt x="86" y="0"/>
                  <a:pt x="37" y="46"/>
                </a:cubicBezTo>
                <a:cubicBezTo>
                  <a:pt x="20" y="293"/>
                  <a:pt x="0" y="210"/>
                  <a:pt x="337" y="201"/>
                </a:cubicBezTo>
                <a:cubicBezTo>
                  <a:pt x="355" y="152"/>
                  <a:pt x="385" y="58"/>
                  <a:pt x="321" y="38"/>
                </a:cubicBezTo>
                <a:cubicBezTo>
                  <a:pt x="283" y="12"/>
                  <a:pt x="259" y="3"/>
                  <a:pt x="216" y="14"/>
                </a:cubicBezTo>
                <a:close/>
              </a:path>
            </a:pathLst>
          </a:custGeom>
          <a:solidFill>
            <a:srgbClr val="FFCC00"/>
          </a:solidFill>
          <a:ln w="38100" cmpd="sng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V="1">
            <a:off x="6084888" y="1196975"/>
            <a:ext cx="0" cy="1079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V="1">
            <a:off x="5003800" y="1484313"/>
            <a:ext cx="0" cy="172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V="1">
            <a:off x="7308850" y="1484313"/>
            <a:ext cx="0" cy="172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634038" y="1196975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u 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634038" y="2492375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 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971550" y="2636838"/>
            <a:ext cx="1525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sym typeface="Symbol" pitchFamily="18" charset="2"/>
              </a:rPr>
              <a:t>tijelo pliva</a:t>
            </a:r>
            <a:endParaRPr lang="hr-HR" sz="2400" i="1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1042988" y="1773238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u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=  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 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1042988" y="11969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u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&gt; F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g</a:t>
            </a:r>
            <a:endParaRPr lang="hr-HR" sz="2400" i="1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6084888" y="2276475"/>
            <a:ext cx="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003800" y="2060575"/>
            <a:ext cx="2305050" cy="1152525"/>
          </a:xfrm>
          <a:prstGeom prst="rect">
            <a:avLst/>
          </a:prstGeom>
          <a:gradFill rotWithShape="1">
            <a:gsLst>
              <a:gs pos="0">
                <a:srgbClr val="6699FF">
                  <a:alpha val="50999"/>
                </a:srgbClr>
              </a:gs>
              <a:gs pos="100000">
                <a:srgbClr val="6699FF">
                  <a:gamma/>
                  <a:shade val="46275"/>
                  <a:invGamma/>
                  <a:alpha val="50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4787900" y="3213100"/>
            <a:ext cx="2808288" cy="28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5003800" y="321310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144 " pathEditMode="relative" ptsTypes="AA">
                                      <p:cBhvr>
                                        <p:cTn id="46" dur="2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144 " pathEditMode="relative" ptsTypes="AA">
                                      <p:cBhvr>
                                        <p:cTn id="48" dur="2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144 " pathEditMode="relative" ptsTypes="AA">
                                      <p:cBhvr>
                                        <p:cTn id="50" dur="20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35838E-7 L 2.5E-6 0.02104 " pathEditMode="relative" ptsTypes="AA">
                                      <p:cBhvr>
                                        <p:cTn id="52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39" grpId="0" animBg="1"/>
      <p:bldP spid="9239" grpId="1" animBg="1"/>
      <p:bldP spid="9241" grpId="0" animBg="1"/>
      <p:bldP spid="9243" grpId="0" animBg="1"/>
      <p:bldP spid="9244" grpId="0" animBg="1"/>
      <p:bldP spid="9245" grpId="0"/>
      <p:bldP spid="9246" grpId="0"/>
      <p:bldP spid="9246" grpId="1"/>
      <p:bldP spid="9250" grpId="0"/>
      <p:bldP spid="9252" grpId="0"/>
      <p:bldP spid="9253" grpId="0"/>
      <p:bldP spid="9240" grpId="0" animBg="1"/>
      <p:bldP spid="9240" grpId="1" animBg="1"/>
      <p:bldP spid="9235" grpId="0" animBg="1"/>
      <p:bldP spid="9235" grpId="1" animBg="1"/>
      <p:bldP spid="92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408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Equation</vt:lpstr>
      <vt:lpstr>Pokus Razmislimo što se događa s predmetom koji je uronjen u neki fluid…</vt:lpstr>
      <vt:lpstr>Uzgon </vt:lpstr>
      <vt:lpstr>Uzgon</vt:lpstr>
      <vt:lpstr>Uzgon</vt:lpstr>
      <vt:lpstr>PowerPoint Presentation</vt:lpstr>
      <vt:lpstr>PowerPoint Presentation</vt:lpstr>
      <vt:lpstr>Arhimedov zakon</vt:lpstr>
      <vt:lpstr>PowerPoint Presentation</vt:lpstr>
      <vt:lpstr>PowerPoint Presentation</vt:lpstr>
      <vt:lpstr>PowerPoint Presentation</vt:lpstr>
      <vt:lpstr>Pitanja?</vt:lpstr>
      <vt:lpstr>Ponovimo...</vt:lpstr>
      <vt:lpstr>PowerPoint Presentation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Uzgon</dc:title>
  <dc:creator>Vlatko</dc:creator>
  <cp:lastModifiedBy>Vlatko Vujnovac</cp:lastModifiedBy>
  <cp:revision>13</cp:revision>
  <dcterms:created xsi:type="dcterms:W3CDTF">2015-04-28T10:53:26Z</dcterms:created>
  <dcterms:modified xsi:type="dcterms:W3CDTF">2022-03-27T11:21:51Z</dcterms:modified>
</cp:coreProperties>
</file>