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8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5C23-52F5-4A07-9374-557D3F9F5D6E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8-4A82-4EE2-97A7-89D2D432F9D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5C23-52F5-4A07-9374-557D3F9F5D6E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8-4A82-4EE2-97A7-89D2D432F9D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5C23-52F5-4A07-9374-557D3F9F5D6E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8-4A82-4EE2-97A7-89D2D432F9D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5C23-52F5-4A07-9374-557D3F9F5D6E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8-4A82-4EE2-97A7-89D2D432F9D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5C23-52F5-4A07-9374-557D3F9F5D6E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8-4A82-4EE2-97A7-89D2D432F9D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5C23-52F5-4A07-9374-557D3F9F5D6E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8-4A82-4EE2-97A7-89D2D432F9D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5C23-52F5-4A07-9374-557D3F9F5D6E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8-4A82-4EE2-97A7-89D2D432F9D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5C23-52F5-4A07-9374-557D3F9F5D6E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8-4A82-4EE2-97A7-89D2D432F9D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5C23-52F5-4A07-9374-557D3F9F5D6E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8-4A82-4EE2-97A7-89D2D432F9D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5C23-52F5-4A07-9374-557D3F9F5D6E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8-4A82-4EE2-97A7-89D2D432F9D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5C23-52F5-4A07-9374-557D3F9F5D6E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8-4A82-4EE2-97A7-89D2D432F9D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5C23-52F5-4A07-9374-557D3F9F5D6E}" type="datetimeFigureOut">
              <a:rPr lang="sr-Latn-CS" smtClean="0"/>
              <a:pPr/>
              <a:t>29.11.2021.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64BF8-4A82-4EE2-97A7-89D2D432F9D9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15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Zbrajanje sila istog smjera i suprotnih smjerova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7950" y="5857892"/>
            <a:ext cx="2557458" cy="685808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hr-HR" sz="4000"/>
              <a:t>Zbrajanje sila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588125" y="3573463"/>
          <a:ext cx="5762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3" imgW="330120" imgH="215640" progId="Equation.3">
                  <p:embed/>
                </p:oleObj>
              </mc:Choice>
              <mc:Fallback>
                <p:oleObj name="Equation" r:id="rId3" imgW="330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573463"/>
                        <a:ext cx="57626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500563" y="3141663"/>
          <a:ext cx="3048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5" imgW="215640" imgH="253800" progId="Equation.3">
                  <p:embed/>
                </p:oleObj>
              </mc:Choice>
              <mc:Fallback>
                <p:oleObj name="Equation" r:id="rId5" imgW="2156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141663"/>
                        <a:ext cx="3048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2916238" y="1484313"/>
          <a:ext cx="28082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7" imgW="1295280" imgH="266400" progId="Equation.3">
                  <p:embed/>
                </p:oleObj>
              </mc:Choice>
              <mc:Fallback>
                <p:oleObj name="Equation" r:id="rId7" imgW="129528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84313"/>
                        <a:ext cx="28082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Freeform 8"/>
          <p:cNvSpPr>
            <a:spLocks/>
          </p:cNvSpPr>
          <p:nvPr/>
        </p:nvSpPr>
        <p:spPr bwMode="auto">
          <a:xfrm>
            <a:off x="755650" y="3500438"/>
            <a:ext cx="487363" cy="401637"/>
          </a:xfrm>
          <a:custGeom>
            <a:avLst/>
            <a:gdLst/>
            <a:ahLst/>
            <a:cxnLst>
              <a:cxn ang="0">
                <a:pos x="166" y="8"/>
              </a:cxn>
              <a:cxn ang="0">
                <a:pos x="272" y="79"/>
              </a:cxn>
              <a:cxn ang="0">
                <a:pos x="281" y="230"/>
              </a:cxn>
              <a:cxn ang="0">
                <a:pos x="122" y="212"/>
              </a:cxn>
              <a:cxn ang="0">
                <a:pos x="78" y="168"/>
              </a:cxn>
              <a:cxn ang="0">
                <a:pos x="78" y="35"/>
              </a:cxn>
              <a:cxn ang="0">
                <a:pos x="86" y="8"/>
              </a:cxn>
              <a:cxn ang="0">
                <a:pos x="166" y="8"/>
              </a:cxn>
            </a:cxnLst>
            <a:rect l="0" t="0" r="r" b="b"/>
            <a:pathLst>
              <a:path w="307" h="253">
                <a:moveTo>
                  <a:pt x="166" y="8"/>
                </a:moveTo>
                <a:cubicBezTo>
                  <a:pt x="210" y="23"/>
                  <a:pt x="228" y="64"/>
                  <a:pt x="272" y="79"/>
                </a:cubicBezTo>
                <a:cubicBezTo>
                  <a:pt x="307" y="132"/>
                  <a:pt x="296" y="170"/>
                  <a:pt x="281" y="230"/>
                </a:cubicBezTo>
                <a:cubicBezTo>
                  <a:pt x="228" y="226"/>
                  <a:pt x="163" y="246"/>
                  <a:pt x="122" y="212"/>
                </a:cubicBezTo>
                <a:cubicBezTo>
                  <a:pt x="0" y="112"/>
                  <a:pt x="207" y="253"/>
                  <a:pt x="78" y="168"/>
                </a:cubicBezTo>
                <a:cubicBezTo>
                  <a:pt x="57" y="106"/>
                  <a:pt x="60" y="97"/>
                  <a:pt x="78" y="35"/>
                </a:cubicBezTo>
                <a:cubicBezTo>
                  <a:pt x="81" y="26"/>
                  <a:pt x="77" y="11"/>
                  <a:pt x="86" y="8"/>
                </a:cubicBezTo>
                <a:cubicBezTo>
                  <a:pt x="111" y="0"/>
                  <a:pt x="139" y="8"/>
                  <a:pt x="166" y="8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971550" y="3716338"/>
            <a:ext cx="1584325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V="1">
            <a:off x="971550" y="3644900"/>
            <a:ext cx="7921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476375" y="3716338"/>
          <a:ext cx="2889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Equation" r:id="rId9" imgW="177480" imgH="253800" progId="Equation.3">
                  <p:embed/>
                </p:oleObj>
              </mc:Choice>
              <mc:Fallback>
                <p:oleObj name="Equation" r:id="rId9" imgW="17748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16338"/>
                        <a:ext cx="28892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1258888" y="3213100"/>
          <a:ext cx="3317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Equation" r:id="rId11" imgW="203040" imgH="253800" progId="Equation.3">
                  <p:embed/>
                </p:oleObj>
              </mc:Choice>
              <mc:Fallback>
                <p:oleObj name="Equation" r:id="rId11" imgW="20304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13100"/>
                        <a:ext cx="33178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492500" y="3644900"/>
            <a:ext cx="1584325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V="1">
            <a:off x="5076825" y="3644900"/>
            <a:ext cx="7921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3924300" y="3644900"/>
          <a:ext cx="2889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Equation" r:id="rId13" imgW="177480" imgH="253800" progId="Equation.3">
                  <p:embed/>
                </p:oleObj>
              </mc:Choice>
              <mc:Fallback>
                <p:oleObj name="Equation" r:id="rId13" imgW="17748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644900"/>
                        <a:ext cx="2889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5292725" y="3644900"/>
          <a:ext cx="3317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Equation" r:id="rId14" imgW="203040" imgH="253800" progId="Equation.3">
                  <p:embed/>
                </p:oleObj>
              </mc:Choice>
              <mc:Fallback>
                <p:oleObj name="Equation" r:id="rId14" imgW="20304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644900"/>
                        <a:ext cx="3317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3492500" y="3571875"/>
            <a:ext cx="237648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2510602" y="2349500"/>
            <a:ext cx="3400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r-HR" sz="2400"/>
              <a:t>Zbrajanje sila istog smjera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627523" y="4437063"/>
            <a:ext cx="43096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r-HR" sz="2400"/>
              <a:t>Zbrajanje sila suprotnih smjerova</a:t>
            </a:r>
          </a:p>
        </p:txBody>
      </p:sp>
      <p:sp>
        <p:nvSpPr>
          <p:cNvPr id="4116" name="Freeform 20"/>
          <p:cNvSpPr>
            <a:spLocks/>
          </p:cNvSpPr>
          <p:nvPr/>
        </p:nvSpPr>
        <p:spPr bwMode="auto">
          <a:xfrm>
            <a:off x="1476375" y="5661025"/>
            <a:ext cx="487363" cy="401638"/>
          </a:xfrm>
          <a:custGeom>
            <a:avLst/>
            <a:gdLst/>
            <a:ahLst/>
            <a:cxnLst>
              <a:cxn ang="0">
                <a:pos x="166" y="8"/>
              </a:cxn>
              <a:cxn ang="0">
                <a:pos x="272" y="79"/>
              </a:cxn>
              <a:cxn ang="0">
                <a:pos x="281" y="230"/>
              </a:cxn>
              <a:cxn ang="0">
                <a:pos x="122" y="212"/>
              </a:cxn>
              <a:cxn ang="0">
                <a:pos x="78" y="168"/>
              </a:cxn>
              <a:cxn ang="0">
                <a:pos x="78" y="35"/>
              </a:cxn>
              <a:cxn ang="0">
                <a:pos x="86" y="8"/>
              </a:cxn>
              <a:cxn ang="0">
                <a:pos x="166" y="8"/>
              </a:cxn>
            </a:cxnLst>
            <a:rect l="0" t="0" r="r" b="b"/>
            <a:pathLst>
              <a:path w="307" h="253">
                <a:moveTo>
                  <a:pt x="166" y="8"/>
                </a:moveTo>
                <a:cubicBezTo>
                  <a:pt x="210" y="23"/>
                  <a:pt x="228" y="64"/>
                  <a:pt x="272" y="79"/>
                </a:cubicBezTo>
                <a:cubicBezTo>
                  <a:pt x="307" y="132"/>
                  <a:pt x="296" y="170"/>
                  <a:pt x="281" y="230"/>
                </a:cubicBezTo>
                <a:cubicBezTo>
                  <a:pt x="228" y="226"/>
                  <a:pt x="163" y="246"/>
                  <a:pt x="122" y="212"/>
                </a:cubicBezTo>
                <a:cubicBezTo>
                  <a:pt x="0" y="112"/>
                  <a:pt x="207" y="253"/>
                  <a:pt x="78" y="168"/>
                </a:cubicBezTo>
                <a:cubicBezTo>
                  <a:pt x="57" y="106"/>
                  <a:pt x="60" y="97"/>
                  <a:pt x="78" y="35"/>
                </a:cubicBezTo>
                <a:cubicBezTo>
                  <a:pt x="81" y="26"/>
                  <a:pt x="77" y="11"/>
                  <a:pt x="86" y="8"/>
                </a:cubicBezTo>
                <a:cubicBezTo>
                  <a:pt x="111" y="0"/>
                  <a:pt x="139" y="8"/>
                  <a:pt x="166" y="8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1692275" y="5876925"/>
            <a:ext cx="1584325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2555875" y="5445125"/>
          <a:ext cx="2889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Equation" r:id="rId15" imgW="177480" imgH="253800" progId="Equation.3">
                  <p:embed/>
                </p:oleObj>
              </mc:Choice>
              <mc:Fallback>
                <p:oleObj name="Equation" r:id="rId15" imgW="177480" imgH="253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45125"/>
                        <a:ext cx="2889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1187450" y="5445125"/>
          <a:ext cx="3317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Equation" r:id="rId16" imgW="203040" imgH="253800" progId="Equation.3">
                  <p:embed/>
                </p:oleObj>
              </mc:Choice>
              <mc:Fallback>
                <p:oleObj name="Equation" r:id="rId16" imgW="203040" imgH="253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445125"/>
                        <a:ext cx="3317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Line 24"/>
          <p:cNvSpPr>
            <a:spLocks noChangeShapeType="1"/>
          </p:cNvSpPr>
          <p:nvPr/>
        </p:nvSpPr>
        <p:spPr bwMode="auto">
          <a:xfrm flipV="1">
            <a:off x="900113" y="5876925"/>
            <a:ext cx="7921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4211638" y="5876925"/>
            <a:ext cx="1584325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 flipV="1">
            <a:off x="5003800" y="5734050"/>
            <a:ext cx="7921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 flipV="1">
            <a:off x="4211638" y="5734050"/>
            <a:ext cx="7921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4124" name="Object 28"/>
          <p:cNvGraphicFramePr>
            <a:graphicFrameLocks noChangeAspect="1"/>
          </p:cNvGraphicFramePr>
          <p:nvPr/>
        </p:nvGraphicFramePr>
        <p:xfrm>
          <a:off x="4643438" y="5876925"/>
          <a:ext cx="2889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Equation" r:id="rId17" imgW="177480" imgH="253800" progId="Equation.3">
                  <p:embed/>
                </p:oleObj>
              </mc:Choice>
              <mc:Fallback>
                <p:oleObj name="Equation" r:id="rId17" imgW="177480" imgH="253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876925"/>
                        <a:ext cx="2889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5" name="Object 29"/>
          <p:cNvGraphicFramePr>
            <a:graphicFrameLocks noChangeAspect="1"/>
          </p:cNvGraphicFramePr>
          <p:nvPr/>
        </p:nvGraphicFramePr>
        <p:xfrm>
          <a:off x="5219700" y="5300663"/>
          <a:ext cx="3317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18" imgW="203040" imgH="253800" progId="Equation.3">
                  <p:embed/>
                </p:oleObj>
              </mc:Choice>
              <mc:Fallback>
                <p:oleObj name="Equation" r:id="rId18" imgW="203040" imgH="253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300663"/>
                        <a:ext cx="3317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" name="Object 30"/>
          <p:cNvGraphicFramePr>
            <a:graphicFrameLocks noChangeAspect="1"/>
          </p:cNvGraphicFramePr>
          <p:nvPr/>
        </p:nvGraphicFramePr>
        <p:xfrm>
          <a:off x="4500563" y="5300663"/>
          <a:ext cx="3048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Equation" r:id="rId19" imgW="215640" imgH="253800" progId="Equation.3">
                  <p:embed/>
                </p:oleObj>
              </mc:Choice>
              <mc:Fallback>
                <p:oleObj name="Equation" r:id="rId19" imgW="215640" imgH="253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300663"/>
                        <a:ext cx="3048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" name="Object 31"/>
          <p:cNvGraphicFramePr>
            <a:graphicFrameLocks noChangeAspect="1"/>
          </p:cNvGraphicFramePr>
          <p:nvPr/>
        </p:nvGraphicFramePr>
        <p:xfrm>
          <a:off x="7092950" y="3573463"/>
          <a:ext cx="7921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Equation" r:id="rId20" imgW="457200" imgH="215640" progId="Equation.3">
                  <p:embed/>
                </p:oleObj>
              </mc:Choice>
              <mc:Fallback>
                <p:oleObj name="Equation" r:id="rId20" imgW="45720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573463"/>
                        <a:ext cx="7921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8" name="Object 32"/>
          <p:cNvGraphicFramePr>
            <a:graphicFrameLocks noChangeAspect="1"/>
          </p:cNvGraphicFramePr>
          <p:nvPr/>
        </p:nvGraphicFramePr>
        <p:xfrm>
          <a:off x="6372225" y="5589588"/>
          <a:ext cx="5762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Equation" r:id="rId22" imgW="330120" imgH="215640" progId="Equation.3">
                  <p:embed/>
                </p:oleObj>
              </mc:Choice>
              <mc:Fallback>
                <p:oleObj name="Equation" r:id="rId22" imgW="330120" imgH="215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589588"/>
                        <a:ext cx="57626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9" name="Object 33"/>
          <p:cNvGraphicFramePr>
            <a:graphicFrameLocks noChangeAspect="1"/>
          </p:cNvGraphicFramePr>
          <p:nvPr/>
        </p:nvGraphicFramePr>
        <p:xfrm>
          <a:off x="6948488" y="5589588"/>
          <a:ext cx="7207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23" imgW="444240" imgH="215640" progId="Equation.3">
                  <p:embed/>
                </p:oleObj>
              </mc:Choice>
              <mc:Fallback>
                <p:oleObj name="Equation" r:id="rId23" imgW="444240" imgH="2156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589588"/>
                        <a:ext cx="7207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357950" y="3357562"/>
            <a:ext cx="16430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57950" y="4000504"/>
            <a:ext cx="16430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86512" y="5429264"/>
            <a:ext cx="16430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86512" y="6072206"/>
            <a:ext cx="16430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036479" y="3679033"/>
            <a:ext cx="6429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965041" y="5750735"/>
            <a:ext cx="6429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7608115" y="5750735"/>
            <a:ext cx="6429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7679553" y="3679033"/>
            <a:ext cx="6429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  <p:bldP spid="4105" grpId="0" animBg="1"/>
      <p:bldP spid="4106" grpId="0" animBg="1"/>
      <p:bldP spid="4109" grpId="0" animBg="1"/>
      <p:bldP spid="4110" grpId="0" animBg="1"/>
      <p:bldP spid="4113" grpId="0" animBg="1"/>
      <p:bldP spid="4114" grpId="0"/>
      <p:bldP spid="4115" grpId="0"/>
      <p:bldP spid="4116" grpId="0" animBg="1"/>
      <p:bldP spid="4117" grpId="0" animBg="1"/>
      <p:bldP spid="4120" grpId="0" animBg="1"/>
      <p:bldP spid="4121" grpId="0" animBg="1"/>
      <p:bldP spid="4122" grpId="0" animBg="1"/>
      <p:bldP spid="41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/>
          </p:cNvSpPr>
          <p:nvPr/>
        </p:nvSpPr>
        <p:spPr bwMode="auto">
          <a:xfrm>
            <a:off x="466725" y="2205038"/>
            <a:ext cx="419100" cy="400050"/>
          </a:xfrm>
          <a:custGeom>
            <a:avLst/>
            <a:gdLst/>
            <a:ahLst/>
            <a:cxnLst>
              <a:cxn ang="0">
                <a:pos x="330" y="15"/>
              </a:cxn>
              <a:cxn ang="0">
                <a:pos x="120" y="60"/>
              </a:cxn>
              <a:cxn ang="0">
                <a:pos x="30" y="150"/>
              </a:cxn>
              <a:cxn ang="0">
                <a:pos x="0" y="240"/>
              </a:cxn>
              <a:cxn ang="0">
                <a:pos x="105" y="525"/>
              </a:cxn>
              <a:cxn ang="0">
                <a:pos x="135" y="570"/>
              </a:cxn>
              <a:cxn ang="0">
                <a:pos x="270" y="630"/>
              </a:cxn>
              <a:cxn ang="0">
                <a:pos x="555" y="525"/>
              </a:cxn>
              <a:cxn ang="0">
                <a:pos x="630" y="435"/>
              </a:cxn>
              <a:cxn ang="0">
                <a:pos x="660" y="345"/>
              </a:cxn>
              <a:cxn ang="0">
                <a:pos x="645" y="210"/>
              </a:cxn>
              <a:cxn ang="0">
                <a:pos x="375" y="0"/>
              </a:cxn>
              <a:cxn ang="0">
                <a:pos x="330" y="15"/>
              </a:cxn>
            </a:cxnLst>
            <a:rect l="0" t="0" r="r" b="b"/>
            <a:pathLst>
              <a:path w="660" h="630">
                <a:moveTo>
                  <a:pt x="330" y="15"/>
                </a:moveTo>
                <a:cubicBezTo>
                  <a:pt x="259" y="39"/>
                  <a:pt x="195" y="49"/>
                  <a:pt x="120" y="60"/>
                </a:cubicBezTo>
                <a:cubicBezTo>
                  <a:pt x="74" y="90"/>
                  <a:pt x="58" y="94"/>
                  <a:pt x="30" y="150"/>
                </a:cubicBezTo>
                <a:cubicBezTo>
                  <a:pt x="16" y="178"/>
                  <a:pt x="0" y="240"/>
                  <a:pt x="0" y="240"/>
                </a:cubicBezTo>
                <a:cubicBezTo>
                  <a:pt x="17" y="360"/>
                  <a:pt x="35" y="427"/>
                  <a:pt x="105" y="525"/>
                </a:cubicBezTo>
                <a:cubicBezTo>
                  <a:pt x="115" y="540"/>
                  <a:pt x="121" y="559"/>
                  <a:pt x="135" y="570"/>
                </a:cubicBezTo>
                <a:cubicBezTo>
                  <a:pt x="149" y="581"/>
                  <a:pt x="249" y="623"/>
                  <a:pt x="270" y="630"/>
                </a:cubicBezTo>
                <a:cubicBezTo>
                  <a:pt x="400" y="616"/>
                  <a:pt x="458" y="608"/>
                  <a:pt x="555" y="525"/>
                </a:cubicBezTo>
                <a:cubicBezTo>
                  <a:pt x="580" y="503"/>
                  <a:pt x="616" y="467"/>
                  <a:pt x="630" y="435"/>
                </a:cubicBezTo>
                <a:cubicBezTo>
                  <a:pt x="643" y="406"/>
                  <a:pt x="660" y="345"/>
                  <a:pt x="660" y="345"/>
                </a:cubicBezTo>
                <a:cubicBezTo>
                  <a:pt x="655" y="300"/>
                  <a:pt x="652" y="255"/>
                  <a:pt x="645" y="210"/>
                </a:cubicBezTo>
                <a:cubicBezTo>
                  <a:pt x="624" y="83"/>
                  <a:pt x="467" y="61"/>
                  <a:pt x="375" y="0"/>
                </a:cubicBezTo>
                <a:cubicBezTo>
                  <a:pt x="360" y="5"/>
                  <a:pt x="330" y="15"/>
                  <a:pt x="330" y="15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681038" y="1755775"/>
            <a:ext cx="0" cy="723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681038" y="2428875"/>
            <a:ext cx="0" cy="6477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754063" y="2924175"/>
          <a:ext cx="384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3" imgW="203040" imgH="266400" progId="Equation.3">
                  <p:embed/>
                </p:oleObj>
              </mc:Choice>
              <mc:Fallback>
                <p:oleObj name="Equation" r:id="rId3" imgW="20304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2924175"/>
                        <a:ext cx="3841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682625" y="1555750"/>
          <a:ext cx="3476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555750"/>
                        <a:ext cx="3476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987675" y="2276475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</a:t>
            </a:r>
            <a:r>
              <a:rPr lang="hr-HR" sz="2400">
                <a:latin typeface="Times New Roman" pitchFamily="18" charset="0"/>
              </a:rPr>
              <a:t> 4,91 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64" name="Freeform 16"/>
          <p:cNvSpPr>
            <a:spLocks/>
          </p:cNvSpPr>
          <p:nvPr/>
        </p:nvSpPr>
        <p:spPr bwMode="auto">
          <a:xfrm>
            <a:off x="539750" y="5013325"/>
            <a:ext cx="419100" cy="400050"/>
          </a:xfrm>
          <a:custGeom>
            <a:avLst/>
            <a:gdLst/>
            <a:ahLst/>
            <a:cxnLst>
              <a:cxn ang="0">
                <a:pos x="330" y="15"/>
              </a:cxn>
              <a:cxn ang="0">
                <a:pos x="120" y="60"/>
              </a:cxn>
              <a:cxn ang="0">
                <a:pos x="30" y="150"/>
              </a:cxn>
              <a:cxn ang="0">
                <a:pos x="0" y="240"/>
              </a:cxn>
              <a:cxn ang="0">
                <a:pos x="105" y="525"/>
              </a:cxn>
              <a:cxn ang="0">
                <a:pos x="135" y="570"/>
              </a:cxn>
              <a:cxn ang="0">
                <a:pos x="270" y="630"/>
              </a:cxn>
              <a:cxn ang="0">
                <a:pos x="555" y="525"/>
              </a:cxn>
              <a:cxn ang="0">
                <a:pos x="630" y="435"/>
              </a:cxn>
              <a:cxn ang="0">
                <a:pos x="660" y="345"/>
              </a:cxn>
              <a:cxn ang="0">
                <a:pos x="645" y="210"/>
              </a:cxn>
              <a:cxn ang="0">
                <a:pos x="375" y="0"/>
              </a:cxn>
              <a:cxn ang="0">
                <a:pos x="330" y="15"/>
              </a:cxn>
            </a:cxnLst>
            <a:rect l="0" t="0" r="r" b="b"/>
            <a:pathLst>
              <a:path w="660" h="630">
                <a:moveTo>
                  <a:pt x="330" y="15"/>
                </a:moveTo>
                <a:cubicBezTo>
                  <a:pt x="259" y="39"/>
                  <a:pt x="195" y="49"/>
                  <a:pt x="120" y="60"/>
                </a:cubicBezTo>
                <a:cubicBezTo>
                  <a:pt x="74" y="90"/>
                  <a:pt x="58" y="94"/>
                  <a:pt x="30" y="150"/>
                </a:cubicBezTo>
                <a:cubicBezTo>
                  <a:pt x="16" y="178"/>
                  <a:pt x="0" y="240"/>
                  <a:pt x="0" y="240"/>
                </a:cubicBezTo>
                <a:cubicBezTo>
                  <a:pt x="17" y="360"/>
                  <a:pt x="35" y="427"/>
                  <a:pt x="105" y="525"/>
                </a:cubicBezTo>
                <a:cubicBezTo>
                  <a:pt x="115" y="540"/>
                  <a:pt x="121" y="559"/>
                  <a:pt x="135" y="570"/>
                </a:cubicBezTo>
                <a:cubicBezTo>
                  <a:pt x="149" y="581"/>
                  <a:pt x="249" y="623"/>
                  <a:pt x="270" y="630"/>
                </a:cubicBezTo>
                <a:cubicBezTo>
                  <a:pt x="400" y="616"/>
                  <a:pt x="458" y="608"/>
                  <a:pt x="555" y="525"/>
                </a:cubicBezTo>
                <a:cubicBezTo>
                  <a:pt x="580" y="503"/>
                  <a:pt x="616" y="467"/>
                  <a:pt x="630" y="435"/>
                </a:cubicBezTo>
                <a:cubicBezTo>
                  <a:pt x="643" y="406"/>
                  <a:pt x="660" y="345"/>
                  <a:pt x="660" y="345"/>
                </a:cubicBezTo>
                <a:cubicBezTo>
                  <a:pt x="655" y="300"/>
                  <a:pt x="652" y="255"/>
                  <a:pt x="645" y="210"/>
                </a:cubicBezTo>
                <a:cubicBezTo>
                  <a:pt x="624" y="83"/>
                  <a:pt x="467" y="61"/>
                  <a:pt x="375" y="0"/>
                </a:cubicBezTo>
                <a:cubicBezTo>
                  <a:pt x="360" y="5"/>
                  <a:pt x="330" y="15"/>
                  <a:pt x="330" y="15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V="1">
            <a:off x="755650" y="4306888"/>
            <a:ext cx="1588" cy="9223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755650" y="5229225"/>
            <a:ext cx="0" cy="6477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755650" y="5661025"/>
          <a:ext cx="4381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7" imgW="203040" imgH="266400" progId="Equation.3">
                  <p:embed/>
                </p:oleObj>
              </mc:Choice>
              <mc:Fallback>
                <p:oleObj name="Equation" r:id="rId7" imgW="20304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661025"/>
                        <a:ext cx="4381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755650" y="4292600"/>
          <a:ext cx="3476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8" imgW="152280" imgH="203040" progId="Equation.3">
                  <p:embed/>
                </p:oleObj>
              </mc:Choice>
              <mc:Fallback>
                <p:oleObj name="Equation" r:id="rId8" imgW="1522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92600"/>
                        <a:ext cx="3476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1331913" y="2205038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 F</a:t>
            </a:r>
            <a:r>
              <a:rPr lang="hr-HR" sz="2400" i="1" baseline="-25000">
                <a:latin typeface="Times New Roman" pitchFamily="18" charset="0"/>
              </a:rPr>
              <a:t>g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2987675" y="1770063"/>
            <a:ext cx="65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3563938" y="1771650"/>
            <a:ext cx="839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mg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=</a:t>
            </a:r>
            <a:endParaRPr lang="hr-HR" sz="2400" baseline="30000">
              <a:latin typeface="Times New Roman" pitchFamily="18" charset="0"/>
            </a:endParaRP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2266950" y="4581525"/>
            <a:ext cx="122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i="1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F - F</a:t>
            </a:r>
            <a:r>
              <a:rPr lang="hr-HR" sz="2400" i="1" baseline="-25000">
                <a:latin typeface="Times New Roman" pitchFamily="18" charset="0"/>
              </a:rPr>
              <a:t>g</a:t>
            </a: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692275" y="5013325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ma = F - mg</a:t>
            </a:r>
            <a:endParaRPr lang="hr-HR" sz="2400" i="1" baseline="-25000">
              <a:latin typeface="Times New Roman" pitchFamily="18" charset="0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2195513" y="5445125"/>
            <a:ext cx="165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ma + mg</a:t>
            </a:r>
            <a:endParaRPr lang="hr-HR" sz="2400" i="1" baseline="-25000">
              <a:latin typeface="Times New Roman" pitchFamily="18" charset="0"/>
            </a:endParaRP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4859338" y="4581525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m(a + g)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4356100" y="5589588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 </a:t>
            </a:r>
            <a:r>
              <a:rPr lang="hr-HR" sz="2400">
                <a:latin typeface="Times New Roman" pitchFamily="18" charset="0"/>
              </a:rPr>
              <a:t>5,91 N</a:t>
            </a:r>
            <a:endParaRPr lang="hr-HR" sz="2400" baseline="-25000">
              <a:latin typeface="Times New Roman" pitchFamily="18" charset="0"/>
            </a:endParaRP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4500563" y="5084763"/>
            <a:ext cx="42434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0,500 kg</a:t>
            </a:r>
            <a:r>
              <a:rPr lang="en-US" sz="2400">
                <a:latin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</a:rPr>
              <a:t>(9,81 m s</a:t>
            </a:r>
            <a:r>
              <a:rPr lang="hr-HR" sz="2400" baseline="30000">
                <a:latin typeface="Times New Roman" pitchFamily="18" charset="0"/>
              </a:rPr>
              <a:t>-2</a:t>
            </a:r>
            <a:r>
              <a:rPr lang="hr-HR" sz="2400">
                <a:latin typeface="Times New Roman" pitchFamily="18" charset="0"/>
              </a:rPr>
              <a:t> + 2 m s</a:t>
            </a:r>
            <a:r>
              <a:rPr lang="hr-HR" sz="2400" baseline="30000">
                <a:latin typeface="Times New Roman" pitchFamily="18" charset="0"/>
              </a:rPr>
              <a:t>-2</a:t>
            </a:r>
            <a:r>
              <a:rPr lang="hr-HR" sz="2400">
                <a:latin typeface="Times New Roman" pitchFamily="18" charset="0"/>
              </a:rPr>
              <a:t>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1619250" y="5445125"/>
            <a:ext cx="65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</a:t>
            </a: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4284663" y="4581525"/>
            <a:ext cx="652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</a:t>
            </a:r>
          </a:p>
        </p:txBody>
      </p:sp>
      <p:sp>
        <p:nvSpPr>
          <p:cNvPr id="2093" name="Rectangle 45"/>
          <p:cNvSpPr>
            <a:spLocks noChangeArrowheads="1"/>
          </p:cNvSpPr>
          <p:nvPr/>
        </p:nvSpPr>
        <p:spPr bwMode="auto">
          <a:xfrm>
            <a:off x="1620838" y="4583113"/>
            <a:ext cx="776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R</a:t>
            </a:r>
            <a:r>
              <a:rPr lang="hr-HR" sz="2400" i="1">
                <a:latin typeface="Times New Roman" pitchFamily="18" charset="0"/>
              </a:rPr>
              <a:t> =</a:t>
            </a:r>
            <a:endParaRPr lang="hr-HR" sz="2400" i="1" baseline="-25000">
              <a:latin typeface="Times New Roman" pitchFamily="18" charset="0"/>
            </a:endParaRPr>
          </a:p>
        </p:txBody>
      </p:sp>
      <p:graphicFrame>
        <p:nvGraphicFramePr>
          <p:cNvPr id="2095" name="Object 47"/>
          <p:cNvGraphicFramePr>
            <a:graphicFrameLocks noChangeAspect="1"/>
          </p:cNvGraphicFramePr>
          <p:nvPr/>
        </p:nvGraphicFramePr>
        <p:xfrm>
          <a:off x="1331913" y="1736725"/>
          <a:ext cx="5746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9" imgW="266400" imgH="203040" progId="Equation.3">
                  <p:embed/>
                </p:oleObj>
              </mc:Choice>
              <mc:Fallback>
                <p:oleObj name="Equation" r:id="rId9" imgW="26640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36725"/>
                        <a:ext cx="5746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6" name="Object 48"/>
          <p:cNvGraphicFramePr>
            <a:graphicFrameLocks noChangeAspect="1"/>
          </p:cNvGraphicFramePr>
          <p:nvPr/>
        </p:nvGraphicFramePr>
        <p:xfrm>
          <a:off x="1906588" y="1781175"/>
          <a:ext cx="5778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11" imgW="304560" imgH="266400" progId="Equation.3">
                  <p:embed/>
                </p:oleObj>
              </mc:Choice>
              <mc:Fallback>
                <p:oleObj name="Equation" r:id="rId11" imgW="304560" imgH="266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1781175"/>
                        <a:ext cx="5778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" name="Rectangle 51"/>
          <p:cNvSpPr>
            <a:spLocks noChangeArrowheads="1"/>
          </p:cNvSpPr>
          <p:nvPr/>
        </p:nvSpPr>
        <p:spPr bwMode="auto">
          <a:xfrm>
            <a:off x="468313" y="376664"/>
            <a:ext cx="82216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tabLst>
                <a:tab pos="895350" algn="l"/>
                <a:tab pos="914400" algn="l"/>
                <a:tab pos="1371600" algn="l"/>
                <a:tab pos="3781425" algn="l"/>
              </a:tabLst>
            </a:pPr>
            <a:r>
              <a:rPr lang="hr-HR" sz="2400" b="1"/>
              <a:t>Primjer:</a:t>
            </a:r>
            <a:r>
              <a:rPr lang="hr-HR" sz="2400"/>
              <a:t> Kolika je sila potrebna da bi se tijelo mase 500 g gibalo: </a:t>
            </a:r>
          </a:p>
          <a:p>
            <a:pPr marL="342900" indent="-342900">
              <a:tabLst>
                <a:tab pos="895350" algn="l"/>
                <a:tab pos="914400" algn="l"/>
                <a:tab pos="1371600" algn="l"/>
                <a:tab pos="3781425" algn="l"/>
              </a:tabLst>
            </a:pPr>
            <a:r>
              <a:rPr lang="hr-HR" sz="2400"/>
              <a:t>a) stalnom brzinom vertikalno prema gore </a:t>
            </a:r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4284663" y="1771650"/>
            <a:ext cx="25875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0,500 kg</a:t>
            </a:r>
            <a:r>
              <a:rPr lang="en-US" sz="2400">
                <a:latin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</a:rPr>
              <a:t>9,81 m s</a:t>
            </a:r>
            <a:r>
              <a:rPr lang="hr-HR" sz="2400" baseline="30000">
                <a:latin typeface="Times New Roman" pitchFamily="18" charset="0"/>
              </a:rPr>
              <a:t>-2</a:t>
            </a:r>
          </a:p>
        </p:txBody>
      </p:sp>
      <p:sp>
        <p:nvSpPr>
          <p:cNvPr id="2108" name="Rectangle 60"/>
          <p:cNvSpPr>
            <a:spLocks noChangeArrowheads="1"/>
          </p:cNvSpPr>
          <p:nvPr/>
        </p:nvSpPr>
        <p:spPr bwMode="auto">
          <a:xfrm>
            <a:off x="468313" y="3644900"/>
            <a:ext cx="822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tabLst>
                <a:tab pos="895350" algn="l"/>
                <a:tab pos="914400" algn="l"/>
                <a:tab pos="1371600" algn="l"/>
                <a:tab pos="3781425" algn="l"/>
              </a:tabLst>
            </a:pPr>
            <a:r>
              <a:rPr lang="hr-HR" sz="2400"/>
              <a:t>b) akceleracijom 2 m s</a:t>
            </a:r>
            <a:r>
              <a:rPr lang="hr-HR" sz="2400" baseline="30000"/>
              <a:t>-2</a:t>
            </a:r>
            <a:r>
              <a:rPr lang="hr-HR" sz="2400"/>
              <a:t> vertikalno prema gore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2054" grpId="0" animBg="1"/>
      <p:bldP spid="2055" grpId="0" animBg="1"/>
      <p:bldP spid="2060" grpId="0"/>
      <p:bldP spid="2064" grpId="0" animBg="1"/>
      <p:bldP spid="2065" grpId="0" animBg="1"/>
      <p:bldP spid="2066" grpId="0" animBg="1"/>
      <p:bldP spid="2069" grpId="0"/>
      <p:bldP spid="2070" grpId="0"/>
      <p:bldP spid="2071" grpId="0"/>
      <p:bldP spid="2072" grpId="0"/>
      <p:bldP spid="2073" grpId="0"/>
      <p:bldP spid="2075" grpId="0"/>
      <p:bldP spid="2076" grpId="0"/>
      <p:bldP spid="2077" grpId="0"/>
      <p:bldP spid="2078" grpId="0"/>
      <p:bldP spid="2091" grpId="0"/>
      <p:bldP spid="2092" grpId="0"/>
      <p:bldP spid="2093" grpId="0"/>
      <p:bldP spid="2107" grpId="0"/>
      <p:bldP spid="21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Freeform 5"/>
          <p:cNvSpPr>
            <a:spLocks/>
          </p:cNvSpPr>
          <p:nvPr/>
        </p:nvSpPr>
        <p:spPr bwMode="auto">
          <a:xfrm>
            <a:off x="755650" y="1484313"/>
            <a:ext cx="419100" cy="400050"/>
          </a:xfrm>
          <a:custGeom>
            <a:avLst/>
            <a:gdLst/>
            <a:ahLst/>
            <a:cxnLst>
              <a:cxn ang="0">
                <a:pos x="330" y="15"/>
              </a:cxn>
              <a:cxn ang="0">
                <a:pos x="120" y="60"/>
              </a:cxn>
              <a:cxn ang="0">
                <a:pos x="30" y="150"/>
              </a:cxn>
              <a:cxn ang="0">
                <a:pos x="0" y="240"/>
              </a:cxn>
              <a:cxn ang="0">
                <a:pos x="105" y="525"/>
              </a:cxn>
              <a:cxn ang="0">
                <a:pos x="135" y="570"/>
              </a:cxn>
              <a:cxn ang="0">
                <a:pos x="270" y="630"/>
              </a:cxn>
              <a:cxn ang="0">
                <a:pos x="555" y="525"/>
              </a:cxn>
              <a:cxn ang="0">
                <a:pos x="630" y="435"/>
              </a:cxn>
              <a:cxn ang="0">
                <a:pos x="660" y="345"/>
              </a:cxn>
              <a:cxn ang="0">
                <a:pos x="645" y="210"/>
              </a:cxn>
              <a:cxn ang="0">
                <a:pos x="375" y="0"/>
              </a:cxn>
              <a:cxn ang="0">
                <a:pos x="330" y="15"/>
              </a:cxn>
            </a:cxnLst>
            <a:rect l="0" t="0" r="r" b="b"/>
            <a:pathLst>
              <a:path w="660" h="630">
                <a:moveTo>
                  <a:pt x="330" y="15"/>
                </a:moveTo>
                <a:cubicBezTo>
                  <a:pt x="259" y="39"/>
                  <a:pt x="195" y="49"/>
                  <a:pt x="120" y="60"/>
                </a:cubicBezTo>
                <a:cubicBezTo>
                  <a:pt x="74" y="90"/>
                  <a:pt x="58" y="94"/>
                  <a:pt x="30" y="150"/>
                </a:cubicBezTo>
                <a:cubicBezTo>
                  <a:pt x="16" y="178"/>
                  <a:pt x="0" y="240"/>
                  <a:pt x="0" y="240"/>
                </a:cubicBezTo>
                <a:cubicBezTo>
                  <a:pt x="17" y="360"/>
                  <a:pt x="35" y="427"/>
                  <a:pt x="105" y="525"/>
                </a:cubicBezTo>
                <a:cubicBezTo>
                  <a:pt x="115" y="540"/>
                  <a:pt x="121" y="559"/>
                  <a:pt x="135" y="570"/>
                </a:cubicBezTo>
                <a:cubicBezTo>
                  <a:pt x="149" y="581"/>
                  <a:pt x="249" y="623"/>
                  <a:pt x="270" y="630"/>
                </a:cubicBezTo>
                <a:cubicBezTo>
                  <a:pt x="400" y="616"/>
                  <a:pt x="458" y="608"/>
                  <a:pt x="555" y="525"/>
                </a:cubicBezTo>
                <a:cubicBezTo>
                  <a:pt x="580" y="503"/>
                  <a:pt x="616" y="467"/>
                  <a:pt x="630" y="435"/>
                </a:cubicBezTo>
                <a:cubicBezTo>
                  <a:pt x="643" y="406"/>
                  <a:pt x="660" y="345"/>
                  <a:pt x="660" y="345"/>
                </a:cubicBezTo>
                <a:cubicBezTo>
                  <a:pt x="655" y="300"/>
                  <a:pt x="652" y="255"/>
                  <a:pt x="645" y="210"/>
                </a:cubicBezTo>
                <a:cubicBezTo>
                  <a:pt x="624" y="83"/>
                  <a:pt x="467" y="61"/>
                  <a:pt x="375" y="0"/>
                </a:cubicBezTo>
                <a:cubicBezTo>
                  <a:pt x="360" y="5"/>
                  <a:pt x="330" y="15"/>
                  <a:pt x="330" y="15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971550" y="2349500"/>
            <a:ext cx="1588" cy="2873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969963" y="1708150"/>
            <a:ext cx="0" cy="6477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042988" y="1846263"/>
          <a:ext cx="4365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203040" imgH="266400" progId="Equation.3">
                  <p:embed/>
                </p:oleObj>
              </mc:Choice>
              <mc:Fallback>
                <p:oleObj name="Equation" r:id="rId3" imgW="20304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6263"/>
                        <a:ext cx="4365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1042988" y="2349500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323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492500" y="155733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+ F</a:t>
            </a:r>
            <a:r>
              <a:rPr lang="hr-HR" sz="2400" i="1" baseline="-25000">
                <a:latin typeface="Times New Roman" pitchFamily="18" charset="0"/>
              </a:rPr>
              <a:t>g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2771775" y="2133600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ma = F + mg</a:t>
            </a:r>
            <a:endParaRPr lang="hr-HR" sz="2400" i="1" baseline="-25000">
              <a:latin typeface="Times New Roman" pitchFamily="18" charset="0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348038" y="2708275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ma - mg</a:t>
            </a:r>
            <a:endParaRPr lang="hr-HR" sz="2400" i="1" baseline="-25000">
              <a:latin typeface="Times New Roman" pitchFamily="18" charset="0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2843213" y="3357563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 = m(a – g)</a:t>
            </a:r>
            <a:endParaRPr lang="hr-HR" sz="2400" i="1" baseline="-25000">
              <a:latin typeface="Times New Roman" pitchFamily="18" charset="0"/>
            </a:endParaRP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2843213" y="4508500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 </a:t>
            </a:r>
            <a:r>
              <a:rPr lang="hr-HR" sz="2400">
                <a:latin typeface="Times New Roman" pitchFamily="18" charset="0"/>
              </a:rPr>
              <a:t>0,60 N</a:t>
            </a:r>
            <a:endParaRPr lang="hr-HR" sz="2400" baseline="-25000">
              <a:latin typeface="Times New Roman" pitchFamily="18" charset="0"/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2773363" y="1557338"/>
            <a:ext cx="776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R</a:t>
            </a:r>
            <a:r>
              <a:rPr lang="hr-HR" sz="2400" i="1">
                <a:latin typeface="Times New Roman" pitchFamily="18" charset="0"/>
              </a:rPr>
              <a:t> =</a:t>
            </a:r>
            <a:endParaRPr lang="hr-HR" sz="2400" i="1" baseline="-25000">
              <a:latin typeface="Times New Roman" pitchFamily="18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2771775" y="2706688"/>
            <a:ext cx="65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3132138" y="3933825"/>
            <a:ext cx="3995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0,500 kg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</a:rPr>
              <a:t>( 11 </a:t>
            </a:r>
            <a:r>
              <a:rPr lang="hr-HR" sz="2400" baseline="30000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– </a:t>
            </a:r>
            <a:r>
              <a:rPr lang="hr-HR" sz="2400">
                <a:latin typeface="Times New Roman" pitchFamily="18" charset="0"/>
              </a:rPr>
              <a:t>9,81) m s</a:t>
            </a:r>
            <a:r>
              <a:rPr lang="hr-HR" sz="2400" baseline="30000">
                <a:latin typeface="Times New Roman" pitchFamily="18" charset="0"/>
              </a:rPr>
              <a:t>-2</a:t>
            </a:r>
            <a:endParaRPr lang="hr-HR" sz="2400" baseline="-25000">
              <a:latin typeface="Times New Roman" pitchFamily="18" charset="0"/>
            </a:endParaRP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395288" y="476250"/>
            <a:ext cx="822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tabLst>
                <a:tab pos="895350" algn="l"/>
                <a:tab pos="914400" algn="l"/>
                <a:tab pos="1371600" algn="l"/>
                <a:tab pos="3781425" algn="l"/>
              </a:tabLst>
            </a:pPr>
            <a:r>
              <a:rPr lang="hr-HR" sz="2400"/>
              <a:t>c) akceleracijom 11 m s </a:t>
            </a:r>
            <a:r>
              <a:rPr lang="hr-HR" sz="2400" baseline="30000"/>
              <a:t>-2</a:t>
            </a:r>
            <a:r>
              <a:rPr lang="hr-HR" sz="2400"/>
              <a:t> prema dolje?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26" grpId="0" animBg="1"/>
      <p:bldP spid="5127" grpId="0" animBg="1"/>
      <p:bldP spid="5130" grpId="0"/>
      <p:bldP spid="5131" grpId="0"/>
      <p:bldP spid="5132" grpId="0"/>
      <p:bldP spid="5133" grpId="0"/>
      <p:bldP spid="5134" grpId="0"/>
      <p:bldP spid="5135" grpId="0"/>
      <p:bldP spid="5136" grpId="0"/>
      <p:bldP spid="51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23195"/>
            <a:ext cx="4894312" cy="1611610"/>
          </a:xfrm>
        </p:spPr>
        <p:txBody>
          <a:bodyPr>
            <a:normAutofit/>
          </a:bodyPr>
          <a:lstStyle/>
          <a:p>
            <a:r>
              <a:rPr lang="hr-HR" dirty="0"/>
              <a:t>Pitanja?</a:t>
            </a:r>
          </a:p>
        </p:txBody>
      </p:sp>
      <p:pic>
        <p:nvPicPr>
          <p:cNvPr id="5122" name="Picture 2" descr="Slikovni rezultat za upitn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28065"/>
            <a:ext cx="2000051" cy="200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68313" y="509499"/>
            <a:ext cx="83534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tabLst>
                <a:tab pos="561975" algn="l"/>
                <a:tab pos="895350" algn="l"/>
                <a:tab pos="914400" algn="l"/>
                <a:tab pos="1371600" algn="l"/>
                <a:tab pos="3781425" algn="l"/>
              </a:tabLst>
            </a:pPr>
            <a:r>
              <a:rPr lang="hr-HR" sz="2400" b="1" dirty="0"/>
              <a:t>Zadatak: </a:t>
            </a:r>
            <a:r>
              <a:rPr lang="hr-HR" sz="2400" dirty="0"/>
              <a:t>Kamen mase 500 g udari o tlo brzinom 19 m s</a:t>
            </a:r>
            <a:r>
              <a:rPr lang="hr-HR" sz="2400" baseline="30000" dirty="0"/>
              <a:t>-1</a:t>
            </a:r>
            <a:r>
              <a:rPr lang="hr-HR" sz="2400" dirty="0"/>
              <a:t> nakon što je pao sa zgrade visoke 67 m. Kolika je srednja sila otpora zraka djelovala na kamen?</a:t>
            </a:r>
          </a:p>
        </p:txBody>
      </p:sp>
      <p:sp>
        <p:nvSpPr>
          <p:cNvPr id="3077" name="Freeform 5"/>
          <p:cNvSpPr>
            <a:spLocks/>
          </p:cNvSpPr>
          <p:nvPr/>
        </p:nvSpPr>
        <p:spPr bwMode="auto">
          <a:xfrm>
            <a:off x="611188" y="2998788"/>
            <a:ext cx="419100" cy="400050"/>
          </a:xfrm>
          <a:custGeom>
            <a:avLst/>
            <a:gdLst/>
            <a:ahLst/>
            <a:cxnLst>
              <a:cxn ang="0">
                <a:pos x="330" y="15"/>
              </a:cxn>
              <a:cxn ang="0">
                <a:pos x="120" y="60"/>
              </a:cxn>
              <a:cxn ang="0">
                <a:pos x="30" y="150"/>
              </a:cxn>
              <a:cxn ang="0">
                <a:pos x="0" y="240"/>
              </a:cxn>
              <a:cxn ang="0">
                <a:pos x="105" y="525"/>
              </a:cxn>
              <a:cxn ang="0">
                <a:pos x="135" y="570"/>
              </a:cxn>
              <a:cxn ang="0">
                <a:pos x="270" y="630"/>
              </a:cxn>
              <a:cxn ang="0">
                <a:pos x="555" y="525"/>
              </a:cxn>
              <a:cxn ang="0">
                <a:pos x="630" y="435"/>
              </a:cxn>
              <a:cxn ang="0">
                <a:pos x="660" y="345"/>
              </a:cxn>
              <a:cxn ang="0">
                <a:pos x="645" y="210"/>
              </a:cxn>
              <a:cxn ang="0">
                <a:pos x="375" y="0"/>
              </a:cxn>
              <a:cxn ang="0">
                <a:pos x="330" y="15"/>
              </a:cxn>
            </a:cxnLst>
            <a:rect l="0" t="0" r="r" b="b"/>
            <a:pathLst>
              <a:path w="660" h="630">
                <a:moveTo>
                  <a:pt x="330" y="15"/>
                </a:moveTo>
                <a:cubicBezTo>
                  <a:pt x="259" y="39"/>
                  <a:pt x="195" y="49"/>
                  <a:pt x="120" y="60"/>
                </a:cubicBezTo>
                <a:cubicBezTo>
                  <a:pt x="74" y="90"/>
                  <a:pt x="58" y="94"/>
                  <a:pt x="30" y="150"/>
                </a:cubicBezTo>
                <a:cubicBezTo>
                  <a:pt x="16" y="178"/>
                  <a:pt x="0" y="240"/>
                  <a:pt x="0" y="240"/>
                </a:cubicBezTo>
                <a:cubicBezTo>
                  <a:pt x="17" y="360"/>
                  <a:pt x="35" y="427"/>
                  <a:pt x="105" y="525"/>
                </a:cubicBezTo>
                <a:cubicBezTo>
                  <a:pt x="115" y="540"/>
                  <a:pt x="121" y="559"/>
                  <a:pt x="135" y="570"/>
                </a:cubicBezTo>
                <a:cubicBezTo>
                  <a:pt x="149" y="581"/>
                  <a:pt x="249" y="623"/>
                  <a:pt x="270" y="630"/>
                </a:cubicBezTo>
                <a:cubicBezTo>
                  <a:pt x="400" y="616"/>
                  <a:pt x="458" y="608"/>
                  <a:pt x="555" y="525"/>
                </a:cubicBezTo>
                <a:cubicBezTo>
                  <a:pt x="580" y="503"/>
                  <a:pt x="616" y="467"/>
                  <a:pt x="630" y="435"/>
                </a:cubicBezTo>
                <a:cubicBezTo>
                  <a:pt x="643" y="406"/>
                  <a:pt x="660" y="345"/>
                  <a:pt x="660" y="345"/>
                </a:cubicBezTo>
                <a:cubicBezTo>
                  <a:pt x="655" y="300"/>
                  <a:pt x="652" y="255"/>
                  <a:pt x="645" y="210"/>
                </a:cubicBezTo>
                <a:cubicBezTo>
                  <a:pt x="624" y="83"/>
                  <a:pt x="467" y="61"/>
                  <a:pt x="375" y="0"/>
                </a:cubicBezTo>
                <a:cubicBezTo>
                  <a:pt x="360" y="5"/>
                  <a:pt x="330" y="15"/>
                  <a:pt x="330" y="15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825500" y="2709863"/>
            <a:ext cx="1588" cy="5635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5500" y="3222625"/>
            <a:ext cx="1588" cy="85566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898525" y="3717925"/>
          <a:ext cx="4365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3" imgW="203040" imgH="266400" progId="Equation.3">
                  <p:embed/>
                </p:oleObj>
              </mc:Choice>
              <mc:Fallback>
                <p:oleObj name="Equation" r:id="rId3" imgW="20304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717925"/>
                        <a:ext cx="4365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841375" y="2492375"/>
          <a:ext cx="4365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492375"/>
                        <a:ext cx="4365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482850" y="2420938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i="1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g</a:t>
            </a:r>
            <a:r>
              <a:rPr lang="hr-HR" sz="2400" i="1">
                <a:latin typeface="Times New Roman" pitchFamily="18" charset="0"/>
              </a:rPr>
              <a:t> - F</a:t>
            </a:r>
            <a:r>
              <a:rPr lang="hr-HR" sz="2400" i="1" baseline="-25000">
                <a:latin typeface="Times New Roman" pitchFamily="18" charset="0"/>
              </a:rPr>
              <a:t>o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1835150" y="242252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R</a:t>
            </a:r>
            <a:r>
              <a:rPr lang="hr-HR" sz="2400" i="1">
                <a:latin typeface="Times New Roman" pitchFamily="18" charset="0"/>
              </a:rPr>
              <a:t> =</a:t>
            </a:r>
            <a:endParaRPr lang="hr-HR" sz="2400" i="1" baseline="-25000">
              <a:latin typeface="Times New Roman" pitchFamily="18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1835150" y="2995613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ma = mg - F</a:t>
            </a:r>
            <a:r>
              <a:rPr lang="hr-HR" sz="2400" i="1" baseline="-25000">
                <a:latin typeface="Times New Roman" pitchFamily="18" charset="0"/>
              </a:rPr>
              <a:t>o</a:t>
            </a:r>
            <a:r>
              <a:rPr lang="hr-HR" sz="2400" i="1">
                <a:latin typeface="Times New Roman" pitchFamily="18" charset="0"/>
              </a:rPr>
              <a:t> </a:t>
            </a:r>
            <a:endParaRPr lang="hr-HR" sz="2400" i="1" baseline="-25000">
              <a:latin typeface="Times New Roman" pitchFamily="18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2482850" y="3500438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mg - ma</a:t>
            </a:r>
            <a:endParaRPr lang="hr-HR" sz="2400" i="1" baseline="-25000">
              <a:latin typeface="Times New Roman" pitchFamily="18" charset="0"/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1763713" y="3502025"/>
            <a:ext cx="754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o</a:t>
            </a:r>
            <a:r>
              <a:rPr lang="hr-HR" sz="2400" i="1">
                <a:latin typeface="Times New Roman" pitchFamily="18" charset="0"/>
              </a:rPr>
              <a:t> =</a:t>
            </a: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2338388" y="4148138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i="1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m(g - a) 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690688" y="4149725"/>
            <a:ext cx="754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o</a:t>
            </a:r>
            <a:r>
              <a:rPr lang="hr-HR" sz="2400" i="1">
                <a:latin typeface="Times New Roman" pitchFamily="18" charset="0"/>
              </a:rPr>
              <a:t> =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1906588" y="4868863"/>
            <a:ext cx="84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 = ?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4318000" y="2419350"/>
            <a:ext cx="120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30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2as</a:t>
            </a:r>
          </a:p>
        </p:txBody>
      </p:sp>
      <p:graphicFrame>
        <p:nvGraphicFramePr>
          <p:cNvPr id="3093" name="Object 21"/>
          <p:cNvGraphicFramePr>
            <a:graphicFrameLocks noChangeAspect="1"/>
          </p:cNvGraphicFramePr>
          <p:nvPr/>
        </p:nvGraphicFramePr>
        <p:xfrm>
          <a:off x="4391025" y="2852738"/>
          <a:ext cx="8286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2852738"/>
                        <a:ext cx="8286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4427538" y="5516563"/>
            <a:ext cx="1508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o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3,6 N</a:t>
            </a:r>
            <a:endParaRPr lang="hr-HR" sz="2400" i="1">
              <a:latin typeface="Times New Roman" pitchFamily="18" charset="0"/>
            </a:endParaRPr>
          </a:p>
        </p:txBody>
      </p:sp>
      <p:graphicFrame>
        <p:nvGraphicFramePr>
          <p:cNvPr id="3098" name="Object 26"/>
          <p:cNvGraphicFramePr>
            <a:graphicFrameLocks noChangeAspect="1"/>
          </p:cNvGraphicFramePr>
          <p:nvPr/>
        </p:nvGraphicFramePr>
        <p:xfrm>
          <a:off x="4427538" y="3716338"/>
          <a:ext cx="19431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9" imgW="1002960" imgH="482400" progId="Equation.3">
                  <p:embed/>
                </p:oleObj>
              </mc:Choice>
              <mc:Fallback>
                <p:oleObj name="Equation" r:id="rId9" imgW="100296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16338"/>
                        <a:ext cx="19431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9" name="Object 27"/>
          <p:cNvGraphicFramePr>
            <a:graphicFrameLocks noChangeAspect="1"/>
          </p:cNvGraphicFramePr>
          <p:nvPr/>
        </p:nvGraphicFramePr>
        <p:xfrm>
          <a:off x="4570413" y="4652963"/>
          <a:ext cx="41052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11" imgW="2273040" imgH="482400" progId="Equation.3">
                  <p:embed/>
                </p:oleObj>
              </mc:Choice>
              <mc:Fallback>
                <p:oleObj name="Equation" r:id="rId11" imgW="227304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4652963"/>
                        <a:ext cx="410527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8" grpId="0" animBg="1"/>
      <p:bldP spid="3079" grpId="0" animBg="1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0" grpId="0"/>
      <p:bldP spid="3091" grpId="0"/>
      <p:bldP spid="30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Rješavanje zadataka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r>
              <a:rPr lang="hr-HR" dirty="0"/>
              <a:t>Str.: 26.</a:t>
            </a:r>
          </a:p>
          <a:p>
            <a:r>
              <a:rPr lang="hr-HR" dirty="0"/>
              <a:t>Zadaci: 1. - 5.</a:t>
            </a:r>
          </a:p>
          <a:p>
            <a:endParaRPr lang="hr-H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245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Equation</vt:lpstr>
      <vt:lpstr>Zbrajanje sila istog smjera i suprotnih smjerova</vt:lpstr>
      <vt:lpstr>PowerPoint Presentation</vt:lpstr>
      <vt:lpstr>PowerPoint Presentation</vt:lpstr>
      <vt:lpstr>PowerPoint Presentation</vt:lpstr>
      <vt:lpstr>Pitanja?</vt:lpstr>
      <vt:lpstr>PowerPoint Presentation</vt:lpstr>
      <vt:lpstr>Rješavanje zadataka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Zbrajanje sila istog smjera i suprotnih smjerova</dc:title>
  <dc:creator>Vlatko</dc:creator>
  <cp:lastModifiedBy>Vlatko</cp:lastModifiedBy>
  <cp:revision>10</cp:revision>
  <dcterms:created xsi:type="dcterms:W3CDTF">2014-11-27T18:55:43Z</dcterms:created>
  <dcterms:modified xsi:type="dcterms:W3CDTF">2021-11-29T09:20:35Z</dcterms:modified>
</cp:coreProperties>
</file>