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5" r:id="rId6"/>
    <p:sldId id="259" r:id="rId7"/>
    <p:sldId id="261" r:id="rId8"/>
    <p:sldId id="263" r:id="rId9"/>
    <p:sldId id="266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126064-5AB2-46E6-8CFD-2F58754EB767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2F97-85CC-4C91-ACDD-A4D3168651EF}" type="datetimeFigureOut">
              <a:rPr lang="sr-Latn-CS" smtClean="0"/>
              <a:pPr/>
              <a:t>5.12.2021.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BB4F-E078-48F0-BF24-16B1185A35F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Zbrajanje sila koje ne djeluju duž istog pravca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6" y="6072206"/>
            <a:ext cx="2057392" cy="542932"/>
          </a:xfrm>
        </p:spPr>
        <p:txBody>
          <a:bodyPr>
            <a:no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4000"/>
              <a:t>Zbrajanje okomitih sila</a:t>
            </a:r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827088" y="2781300"/>
            <a:ext cx="649287" cy="576263"/>
          </a:xfrm>
          <a:custGeom>
            <a:avLst/>
            <a:gdLst/>
            <a:ahLst/>
            <a:cxnLst>
              <a:cxn ang="0">
                <a:pos x="166" y="8"/>
              </a:cxn>
              <a:cxn ang="0">
                <a:pos x="272" y="79"/>
              </a:cxn>
              <a:cxn ang="0">
                <a:pos x="281" y="230"/>
              </a:cxn>
              <a:cxn ang="0">
                <a:pos x="122" y="212"/>
              </a:cxn>
              <a:cxn ang="0">
                <a:pos x="78" y="168"/>
              </a:cxn>
              <a:cxn ang="0">
                <a:pos x="78" y="35"/>
              </a:cxn>
              <a:cxn ang="0">
                <a:pos x="86" y="8"/>
              </a:cxn>
              <a:cxn ang="0">
                <a:pos x="166" y="8"/>
              </a:cxn>
            </a:cxnLst>
            <a:rect l="0" t="0" r="r" b="b"/>
            <a:pathLst>
              <a:path w="307" h="253">
                <a:moveTo>
                  <a:pt x="166" y="8"/>
                </a:moveTo>
                <a:cubicBezTo>
                  <a:pt x="210" y="23"/>
                  <a:pt x="228" y="64"/>
                  <a:pt x="272" y="79"/>
                </a:cubicBezTo>
                <a:cubicBezTo>
                  <a:pt x="307" y="132"/>
                  <a:pt x="296" y="170"/>
                  <a:pt x="281" y="230"/>
                </a:cubicBezTo>
                <a:cubicBezTo>
                  <a:pt x="228" y="226"/>
                  <a:pt x="163" y="246"/>
                  <a:pt x="122" y="212"/>
                </a:cubicBezTo>
                <a:cubicBezTo>
                  <a:pt x="0" y="112"/>
                  <a:pt x="207" y="253"/>
                  <a:pt x="78" y="168"/>
                </a:cubicBezTo>
                <a:cubicBezTo>
                  <a:pt x="57" y="106"/>
                  <a:pt x="60" y="97"/>
                  <a:pt x="78" y="35"/>
                </a:cubicBezTo>
                <a:cubicBezTo>
                  <a:pt x="81" y="26"/>
                  <a:pt x="77" y="11"/>
                  <a:pt x="86" y="8"/>
                </a:cubicBezTo>
                <a:cubicBezTo>
                  <a:pt x="111" y="0"/>
                  <a:pt x="139" y="8"/>
                  <a:pt x="166" y="8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1187450" y="3068638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1187450" y="1844675"/>
            <a:ext cx="0" cy="12239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339975" y="3141663"/>
          <a:ext cx="2889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177480" imgH="253800" progId="Equation.3">
                  <p:embed/>
                </p:oleObj>
              </mc:Choice>
              <mc:Fallback>
                <p:oleObj name="Equation" r:id="rId3" imgW="1774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141663"/>
                        <a:ext cx="2889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755650" y="1844675"/>
          <a:ext cx="3317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203040" imgH="253800" progId="Equation.3">
                  <p:embed/>
                </p:oleObj>
              </mc:Choice>
              <mc:Fallback>
                <p:oleObj name="Equation" r:id="rId5" imgW="2030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3317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3851275" y="1844675"/>
            <a:ext cx="1584325" cy="12239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4859338" y="3141663"/>
          <a:ext cx="350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7" imgW="177480" imgH="253800" progId="Equation.3">
                  <p:embed/>
                </p:oleObj>
              </mc:Choice>
              <mc:Fallback>
                <p:oleObj name="Equation" r:id="rId7" imgW="1774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141663"/>
                        <a:ext cx="3508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5508625" y="1557338"/>
          <a:ext cx="403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8" imgW="203040" imgH="253800" progId="Equation.3">
                  <p:embed/>
                </p:oleObj>
              </mc:Choice>
              <mc:Fallback>
                <p:oleObj name="Equation" r:id="rId8" imgW="2030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557338"/>
                        <a:ext cx="403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4356100" y="1844675"/>
          <a:ext cx="428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9" imgW="215640" imgH="253800" progId="Equation.3">
                  <p:embed/>
                </p:oleObj>
              </mc:Choice>
              <mc:Fallback>
                <p:oleObj name="Equation" r:id="rId9" imgW="2156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44675"/>
                        <a:ext cx="428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348038" y="5734050"/>
          <a:ext cx="288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1" imgW="177480" imgH="253800" progId="Equation.3">
                  <p:embed/>
                </p:oleObj>
              </mc:Choice>
              <mc:Fallback>
                <p:oleObj name="Equation" r:id="rId11" imgW="17748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734050"/>
                        <a:ext cx="2889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1763713" y="4437063"/>
          <a:ext cx="3317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2" imgW="203040" imgH="253800" progId="Equation.3">
                  <p:embed/>
                </p:oleObj>
              </mc:Choice>
              <mc:Fallback>
                <p:oleObj name="Equation" r:id="rId12" imgW="20304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3317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2195513" y="4437063"/>
            <a:ext cx="158432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3779838" y="4437063"/>
            <a:ext cx="0" cy="122396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2195513" y="4437063"/>
            <a:ext cx="1584325" cy="12239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2628900" y="4508500"/>
          <a:ext cx="428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3" imgW="215640" imgH="253800" progId="Equation.3">
                  <p:embed/>
                </p:oleObj>
              </mc:Choice>
              <mc:Fallback>
                <p:oleObj name="Equation" r:id="rId13" imgW="21564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508500"/>
                        <a:ext cx="428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5076825" y="3500438"/>
            <a:ext cx="201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pravilo trokuta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4427538" y="4795838"/>
            <a:ext cx="2901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pravilo paralelograma</a:t>
            </a:r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1187450" y="3068638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 flipV="1">
            <a:off x="1187450" y="1844675"/>
            <a:ext cx="0" cy="12239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6227763" y="2205038"/>
          <a:ext cx="2089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4" imgW="927000" imgH="266400" progId="Equation.3">
                  <p:embed/>
                </p:oleObj>
              </mc:Choice>
              <mc:Fallback>
                <p:oleObj name="Equation" r:id="rId14" imgW="92700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05038"/>
                        <a:ext cx="2089150" cy="600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1187450" y="1844675"/>
            <a:ext cx="0" cy="12239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1187450" y="3068638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58382E-6 L 0.29132 3.5838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5607E-6 L 0.46458 -1.1560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025 0.37757 " pathEditMode="relative" ptsTypes="AA">
                                      <p:cBhvr>
                                        <p:cTn id="76" dur="20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025 0.37757 " pathEditMode="relative" ptsTypes="AA">
                                      <p:cBhvr>
                                        <p:cTn id="84" dur="2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  <p:bldP spid="4103" grpId="1" animBg="1"/>
      <p:bldP spid="4104" grpId="0" animBg="1"/>
      <p:bldP spid="4104" grpId="1" animBg="1"/>
      <p:bldP spid="4109" grpId="0" animBg="1"/>
      <p:bldP spid="4117" grpId="0" animBg="1"/>
      <p:bldP spid="4118" grpId="0" animBg="1"/>
      <p:bldP spid="4119" grpId="0" animBg="1"/>
      <p:bldP spid="4121" grpId="0"/>
      <p:bldP spid="4122" grpId="0"/>
      <p:bldP spid="4126" grpId="0" animBg="1"/>
      <p:bldP spid="4127" grpId="0" animBg="1"/>
      <p:bldP spid="4129" grpId="0" animBg="1"/>
      <p:bldP spid="4129" grpId="1" animBg="1"/>
      <p:bldP spid="4130" grpId="0" animBg="1"/>
      <p:bldP spid="41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4000"/>
              <a:t>Općenito zbrajanje sila</a:t>
            </a:r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468313" y="3068638"/>
            <a:ext cx="719137" cy="504825"/>
          </a:xfrm>
          <a:custGeom>
            <a:avLst/>
            <a:gdLst/>
            <a:ahLst/>
            <a:cxnLst>
              <a:cxn ang="0">
                <a:pos x="166" y="8"/>
              </a:cxn>
              <a:cxn ang="0">
                <a:pos x="272" y="79"/>
              </a:cxn>
              <a:cxn ang="0">
                <a:pos x="281" y="230"/>
              </a:cxn>
              <a:cxn ang="0">
                <a:pos x="122" y="212"/>
              </a:cxn>
              <a:cxn ang="0">
                <a:pos x="78" y="168"/>
              </a:cxn>
              <a:cxn ang="0">
                <a:pos x="78" y="35"/>
              </a:cxn>
              <a:cxn ang="0">
                <a:pos x="86" y="8"/>
              </a:cxn>
              <a:cxn ang="0">
                <a:pos x="166" y="8"/>
              </a:cxn>
            </a:cxnLst>
            <a:rect l="0" t="0" r="r" b="b"/>
            <a:pathLst>
              <a:path w="307" h="253">
                <a:moveTo>
                  <a:pt x="166" y="8"/>
                </a:moveTo>
                <a:cubicBezTo>
                  <a:pt x="210" y="23"/>
                  <a:pt x="228" y="64"/>
                  <a:pt x="272" y="79"/>
                </a:cubicBezTo>
                <a:cubicBezTo>
                  <a:pt x="307" y="132"/>
                  <a:pt x="296" y="170"/>
                  <a:pt x="281" y="230"/>
                </a:cubicBezTo>
                <a:cubicBezTo>
                  <a:pt x="228" y="226"/>
                  <a:pt x="163" y="246"/>
                  <a:pt x="122" y="212"/>
                </a:cubicBezTo>
                <a:cubicBezTo>
                  <a:pt x="0" y="112"/>
                  <a:pt x="207" y="253"/>
                  <a:pt x="78" y="168"/>
                </a:cubicBezTo>
                <a:cubicBezTo>
                  <a:pt x="57" y="106"/>
                  <a:pt x="60" y="97"/>
                  <a:pt x="78" y="35"/>
                </a:cubicBezTo>
                <a:cubicBezTo>
                  <a:pt x="81" y="26"/>
                  <a:pt x="77" y="11"/>
                  <a:pt x="86" y="8"/>
                </a:cubicBezTo>
                <a:cubicBezTo>
                  <a:pt x="111" y="0"/>
                  <a:pt x="139" y="8"/>
                  <a:pt x="166" y="8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827088" y="335756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827088" y="2422525"/>
            <a:ext cx="576262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979613" y="3430588"/>
          <a:ext cx="350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177480" imgH="253800" progId="Equation.3">
                  <p:embed/>
                </p:oleObj>
              </mc:Choice>
              <mc:Fallback>
                <p:oleObj name="Equation" r:id="rId3" imgW="1774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30588"/>
                        <a:ext cx="3508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768350" y="2205038"/>
          <a:ext cx="390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203040" imgH="253800" progId="Equation.3">
                  <p:embed/>
                </p:oleObj>
              </mc:Choice>
              <mc:Fallback>
                <p:oleObj name="Equation" r:id="rId5" imgW="2030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205038"/>
                        <a:ext cx="3905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3132138" y="2422525"/>
            <a:ext cx="2160587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4213225" y="3430588"/>
          <a:ext cx="3508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177480" imgH="253800" progId="Equation.3">
                  <p:embed/>
                </p:oleObj>
              </mc:Choice>
              <mc:Fallback>
                <p:oleObj name="Equation" r:id="rId7" imgW="1774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3430588"/>
                        <a:ext cx="3508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221288" y="2493963"/>
          <a:ext cx="403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8" imgW="203040" imgH="253800" progId="Equation.3">
                  <p:embed/>
                </p:oleObj>
              </mc:Choice>
              <mc:Fallback>
                <p:oleObj name="Equation" r:id="rId8" imgW="2030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493963"/>
                        <a:ext cx="403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3646488" y="2420938"/>
          <a:ext cx="4143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9" imgW="215640" imgH="253800" progId="Equation.3">
                  <p:embed/>
                </p:oleObj>
              </mc:Choice>
              <mc:Fallback>
                <p:oleObj name="Equation" r:id="rId9" imgW="2156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420938"/>
                        <a:ext cx="4143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7740650" y="3503613"/>
          <a:ext cx="34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1" imgW="177480" imgH="253800" progId="Equation.3">
                  <p:embed/>
                </p:oleObj>
              </mc:Choice>
              <mc:Fallback>
                <p:oleObj name="Equation" r:id="rId11" imgW="17748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503613"/>
                        <a:ext cx="34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6527800" y="2276475"/>
          <a:ext cx="3921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2" imgW="203040" imgH="253800" progId="Equation.3">
                  <p:embed/>
                </p:oleObj>
              </mc:Choice>
              <mc:Fallback>
                <p:oleObj name="Equation" r:id="rId12" imgW="20304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276475"/>
                        <a:ext cx="3921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7164388" y="2493963"/>
            <a:ext cx="158432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V="1">
            <a:off x="8172450" y="2493963"/>
            <a:ext cx="576263" cy="9350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V="1">
            <a:off x="6588125" y="2493963"/>
            <a:ext cx="2160588" cy="935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7175500" y="2565400"/>
          <a:ext cx="412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3" imgW="215640" imgH="253800" progId="Equation.3">
                  <p:embed/>
                </p:oleObj>
              </mc:Choice>
              <mc:Fallback>
                <p:oleObj name="Equation" r:id="rId13" imgW="21564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565400"/>
                        <a:ext cx="412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827088" y="335756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V="1">
            <a:off x="827088" y="2422525"/>
            <a:ext cx="576262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827088" y="2420938"/>
            <a:ext cx="576262" cy="935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827088" y="335756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2.65896E-6 L 0.25209 2.65896E-6 " pathEditMode="relative" ptsTypes="AA">
                                      <p:cBhvr>
                                        <p:cTn id="41" dur="2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1.90751E-6 L 0.42535 1.90751E-6 " pathEditMode="relative" ptsTypes="AA">
                                      <p:cBhvr>
                                        <p:cTn id="49" dur="2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63003 0.0104 " pathEditMode="relative" ptsTypes="AA">
                                      <p:cBhvr>
                                        <p:cTn id="66" dur="2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63003 0.0104 " pathEditMode="relative" ptsTypes="AA">
                                      <p:cBhvr>
                                        <p:cTn id="74" dur="2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27" grpId="0" animBg="1"/>
      <p:bldP spid="5132" grpId="0" animBg="1"/>
      <p:bldP spid="5140" grpId="0" animBg="1"/>
      <p:bldP spid="5141" grpId="0" animBg="1"/>
      <p:bldP spid="5142" grpId="0" animBg="1"/>
      <p:bldP spid="5144" grpId="0" animBg="1"/>
      <p:bldP spid="5144" grpId="1" animBg="1"/>
      <p:bldP spid="5145" grpId="0" animBg="1"/>
      <p:bldP spid="5145" grpId="1" animBg="1"/>
      <p:bldP spid="5146" grpId="0" animBg="1"/>
      <p:bldP spid="5146" grpId="1" animBg="1"/>
      <p:bldP spid="5147" grpId="0" animBg="1"/>
      <p:bldP spid="514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4000"/>
              <a:t>Zbrajanje više sila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914650" y="3427413"/>
          <a:ext cx="3619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190440" imgH="266400" progId="Equation.3">
                  <p:embed/>
                </p:oleObj>
              </mc:Choice>
              <mc:Fallback>
                <p:oleObj name="Equation" r:id="rId3" imgW="19044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427413"/>
                        <a:ext cx="3619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Freeform 6"/>
          <p:cNvSpPr>
            <a:spLocks/>
          </p:cNvSpPr>
          <p:nvPr/>
        </p:nvSpPr>
        <p:spPr bwMode="auto">
          <a:xfrm>
            <a:off x="1619250" y="3068638"/>
            <a:ext cx="576263" cy="576262"/>
          </a:xfrm>
          <a:custGeom>
            <a:avLst/>
            <a:gdLst/>
            <a:ahLst/>
            <a:cxnLst>
              <a:cxn ang="0">
                <a:pos x="166" y="8"/>
              </a:cxn>
              <a:cxn ang="0">
                <a:pos x="272" y="79"/>
              </a:cxn>
              <a:cxn ang="0">
                <a:pos x="281" y="230"/>
              </a:cxn>
              <a:cxn ang="0">
                <a:pos x="122" y="212"/>
              </a:cxn>
              <a:cxn ang="0">
                <a:pos x="78" y="168"/>
              </a:cxn>
              <a:cxn ang="0">
                <a:pos x="78" y="35"/>
              </a:cxn>
              <a:cxn ang="0">
                <a:pos x="86" y="8"/>
              </a:cxn>
              <a:cxn ang="0">
                <a:pos x="166" y="8"/>
              </a:cxn>
            </a:cxnLst>
            <a:rect l="0" t="0" r="r" b="b"/>
            <a:pathLst>
              <a:path w="307" h="253">
                <a:moveTo>
                  <a:pt x="166" y="8"/>
                </a:moveTo>
                <a:cubicBezTo>
                  <a:pt x="210" y="23"/>
                  <a:pt x="228" y="64"/>
                  <a:pt x="272" y="79"/>
                </a:cubicBezTo>
                <a:cubicBezTo>
                  <a:pt x="307" y="132"/>
                  <a:pt x="296" y="170"/>
                  <a:pt x="281" y="230"/>
                </a:cubicBezTo>
                <a:cubicBezTo>
                  <a:pt x="228" y="226"/>
                  <a:pt x="163" y="246"/>
                  <a:pt x="122" y="212"/>
                </a:cubicBezTo>
                <a:cubicBezTo>
                  <a:pt x="0" y="112"/>
                  <a:pt x="207" y="253"/>
                  <a:pt x="78" y="168"/>
                </a:cubicBezTo>
                <a:cubicBezTo>
                  <a:pt x="57" y="106"/>
                  <a:pt x="60" y="97"/>
                  <a:pt x="78" y="35"/>
                </a:cubicBezTo>
                <a:cubicBezTo>
                  <a:pt x="81" y="26"/>
                  <a:pt x="77" y="11"/>
                  <a:pt x="86" y="8"/>
                </a:cubicBezTo>
                <a:cubicBezTo>
                  <a:pt x="111" y="0"/>
                  <a:pt x="139" y="8"/>
                  <a:pt x="166" y="8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906588" y="3355975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1906588" y="2420938"/>
            <a:ext cx="576262" cy="935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849438" y="2205038"/>
          <a:ext cx="3889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203040" imgH="253800" progId="Equation.3">
                  <p:embed/>
                </p:oleObj>
              </mc:Choice>
              <mc:Fallback>
                <p:oleObj name="Equation" r:id="rId5" imgW="2030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205038"/>
                        <a:ext cx="3889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Line 10"/>
          <p:cNvSpPr>
            <a:spLocks noChangeShapeType="1"/>
          </p:cNvSpPr>
          <p:nvPr/>
        </p:nvSpPr>
        <p:spPr bwMode="auto">
          <a:xfrm flipH="1" flipV="1">
            <a:off x="971550" y="2419350"/>
            <a:ext cx="935038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908050" y="2708275"/>
          <a:ext cx="352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177480" imgH="253800" progId="Equation.3">
                  <p:embed/>
                </p:oleObj>
              </mc:Choice>
              <mc:Fallback>
                <p:oleObj name="Equation" r:id="rId7" imgW="1774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708275"/>
                        <a:ext cx="352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Line 15"/>
          <p:cNvSpPr>
            <a:spLocks noChangeShapeType="1"/>
          </p:cNvSpPr>
          <p:nvPr/>
        </p:nvSpPr>
        <p:spPr bwMode="auto">
          <a:xfrm flipV="1">
            <a:off x="5580063" y="2492375"/>
            <a:ext cx="1223962" cy="1871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6299200" y="3355975"/>
          <a:ext cx="428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9" imgW="215640" imgH="253800" progId="Equation.3">
                  <p:embed/>
                </p:oleObj>
              </mc:Choice>
              <mc:Fallback>
                <p:oleObj name="Equation" r:id="rId9" imgW="2156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3355975"/>
                        <a:ext cx="428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4384675" y="2420938"/>
          <a:ext cx="4460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1" imgW="203040" imgH="253800" progId="Equation.3">
                  <p:embed/>
                </p:oleObj>
              </mc:Choice>
              <mc:Fallback>
                <p:oleObj name="Equation" r:id="rId11" imgW="2030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420938"/>
                        <a:ext cx="4460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579938" y="3716338"/>
          <a:ext cx="352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2" imgW="177480" imgH="253800" progId="Equation.3">
                  <p:embed/>
                </p:oleObj>
              </mc:Choice>
              <mc:Fallback>
                <p:oleObj name="Equation" r:id="rId12" imgW="17748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716338"/>
                        <a:ext cx="352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5694363" y="1916113"/>
          <a:ext cx="4016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3" imgW="190440" imgH="266400" progId="Equation.3">
                  <p:embed/>
                </p:oleObj>
              </mc:Choice>
              <mc:Fallback>
                <p:oleObj name="Equation" r:id="rId13" imgW="190440" imgH="26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1916113"/>
                        <a:ext cx="4016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211638" y="4508500"/>
            <a:ext cx="2518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pravilo mnogokuta</a:t>
            </a: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1908175" y="335756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1908175" y="2422525"/>
            <a:ext cx="576263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 flipV="1">
            <a:off x="973138" y="2420938"/>
            <a:ext cx="935037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1.90751E-6 L 0.40155 0.14682 " pathEditMode="relative" ptsTypes="AA">
                                      <p:cBhvr>
                                        <p:cTn id="46" dur="2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90751E-6 L 0.29913 0.0104 " pathEditMode="relative" ptsTypes="AA">
                                      <p:cBhvr>
                                        <p:cTn id="54" dur="2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65896E-6 L 0.36215 -0.12601 " pathEditMode="relative" ptsTypes="AA">
                                      <p:cBhvr>
                                        <p:cTn id="62" dur="2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  <p:bldP spid="6152" grpId="0" animBg="1"/>
      <p:bldP spid="6154" grpId="0" animBg="1"/>
      <p:bldP spid="6159" grpId="0" animBg="1"/>
      <p:bldP spid="6164" grpId="0"/>
      <p:bldP spid="6165" grpId="0" animBg="1"/>
      <p:bldP spid="6165" grpId="1" animBg="1"/>
      <p:bldP spid="6166" grpId="0" animBg="1"/>
      <p:bldP spid="6166" grpId="1" animBg="1"/>
      <p:bldP spid="6167" grpId="0" animBg="1"/>
      <p:bldP spid="616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r-HR" sz="3600"/>
              <a:t>Rastavljanje sile na komponente</a:t>
            </a:r>
          </a:p>
        </p:txBody>
      </p:sp>
      <p:graphicFrame>
        <p:nvGraphicFramePr>
          <p:cNvPr id="2067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14563" y="3068638"/>
          <a:ext cx="3571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068638"/>
                        <a:ext cx="3571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30550" y="4364038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364038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1619250" y="4292600"/>
            <a:ext cx="20891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1619250" y="4292600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 flipV="1">
            <a:off x="3276600" y="2852738"/>
            <a:ext cx="43180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 flipV="1">
            <a:off x="1042988" y="2420938"/>
            <a:ext cx="574675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 flipV="1">
            <a:off x="1187450" y="2852738"/>
            <a:ext cx="43180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619250" y="2852738"/>
            <a:ext cx="1657350" cy="14398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3708400" y="4292600"/>
            <a:ext cx="360363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V="1">
            <a:off x="1187450" y="28527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2073" name="Object 2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44550" y="3211513"/>
          <a:ext cx="4079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211513"/>
                        <a:ext cx="4079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" name="Line 30"/>
          <p:cNvSpPr>
            <a:spLocks noChangeShapeType="1"/>
          </p:cNvSpPr>
          <p:nvPr/>
        </p:nvSpPr>
        <p:spPr bwMode="auto">
          <a:xfrm flipV="1">
            <a:off x="5292725" y="3213100"/>
            <a:ext cx="180022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5292725" y="3860800"/>
            <a:ext cx="1295400" cy="5762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 flipV="1">
            <a:off x="6588125" y="3213100"/>
            <a:ext cx="504825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5508625" y="2492375"/>
            <a:ext cx="151130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 flipV="1">
            <a:off x="5292725" y="2636838"/>
            <a:ext cx="503238" cy="1222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5795963" y="32131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131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6" name="Object 38"/>
          <p:cNvGraphicFramePr>
            <a:graphicFrameLocks noChangeAspect="1"/>
          </p:cNvGraphicFramePr>
          <p:nvPr/>
        </p:nvGraphicFramePr>
        <p:xfrm>
          <a:off x="5724525" y="4149725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0" imgW="190440" imgH="215640" progId="Equation.3">
                  <p:embed/>
                </p:oleObj>
              </mc:Choice>
              <mc:Fallback>
                <p:oleObj name="Equation" r:id="rId10" imgW="1904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149725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7" name="Object 39"/>
          <p:cNvGraphicFramePr>
            <a:graphicFrameLocks noChangeAspect="1"/>
          </p:cNvGraphicFramePr>
          <p:nvPr/>
        </p:nvGraphicFramePr>
        <p:xfrm>
          <a:off x="5219700" y="2852738"/>
          <a:ext cx="3540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1" imgW="203040" imgH="215640" progId="Equation.3">
                  <p:embed/>
                </p:oleObj>
              </mc:Choice>
              <mc:Fallback>
                <p:oleObj name="Equation" r:id="rId11" imgW="20304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852738"/>
                        <a:ext cx="3540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 animBg="1"/>
      <p:bldP spid="2057" grpId="0" animBg="1"/>
      <p:bldP spid="2058" grpId="0" animBg="1"/>
      <p:bldP spid="2059" grpId="0" animBg="1"/>
      <p:bldP spid="2060" grpId="0" animBg="1"/>
      <p:bldP spid="2061" grpId="0" animBg="1"/>
      <p:bldP spid="2064" grpId="0" animBg="1"/>
      <p:bldP spid="2078" grpId="0" animBg="1"/>
      <p:bldP spid="2079" grpId="0" animBg="1"/>
      <p:bldP spid="2080" grpId="0" animBg="1"/>
      <p:bldP spid="2082" grpId="0" animBg="1"/>
      <p:bldP spid="20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8313" y="331788"/>
            <a:ext cx="5833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Primjer 1: </a:t>
            </a:r>
            <a:r>
              <a:rPr lang="hr-HR" sz="2400" dirty="0"/>
              <a:t>Kugla mase 2 kg ovješena je o žicu.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11188" y="1339850"/>
            <a:ext cx="126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>
                <a:latin typeface="Times New Roman" pitchFamily="18" charset="0"/>
              </a:rPr>
              <a:t> = 2 kg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rot="2124210" flipV="1">
            <a:off x="884238" y="1924050"/>
            <a:ext cx="696912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rot="23724210">
            <a:off x="684213" y="2349500"/>
            <a:ext cx="1031875" cy="149225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1042988" y="4005263"/>
            <a:ext cx="288925" cy="2873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1187450" y="3573463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V="1">
            <a:off x="1187450" y="4149725"/>
            <a:ext cx="0" cy="5762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611188" y="5445125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 </a:t>
            </a:r>
            <a:r>
              <a:rPr lang="hr-HR" sz="2400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g </a:t>
            </a:r>
            <a:r>
              <a:rPr lang="hr-HR" sz="2400" i="1">
                <a:latin typeface="Times New Roman" pitchFamily="18" charset="0"/>
              </a:rPr>
              <a:t>= mg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684213" y="594995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 </a:t>
            </a:r>
            <a:r>
              <a:rPr lang="hr-HR" sz="2400">
                <a:latin typeface="Times New Roman" pitchFamily="18" charset="0"/>
              </a:rPr>
              <a:t> = 20 N</a:t>
            </a: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rot="2124210" flipV="1">
            <a:off x="6588125" y="1989138"/>
            <a:ext cx="696913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rot="23724210">
            <a:off x="6232525" y="2114550"/>
            <a:ext cx="354013" cy="224313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5724525" y="4149725"/>
            <a:ext cx="288925" cy="2873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 flipV="1">
            <a:off x="5580063" y="4292600"/>
            <a:ext cx="287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V="1">
            <a:off x="5867400" y="4292600"/>
            <a:ext cx="0" cy="5762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4284663" y="765175"/>
            <a:ext cx="48466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b) Kolika je napetost ako na kuglu </a:t>
            </a:r>
          </a:p>
          <a:p>
            <a:r>
              <a:rPr lang="hr-HR" sz="2400"/>
              <a:t>u horizontalnom smjeru djeluje </a:t>
            </a:r>
          </a:p>
          <a:p>
            <a:r>
              <a:rPr lang="hr-HR" sz="2400"/>
              <a:t>sila 10 N?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 flipV="1">
            <a:off x="5580063" y="4292600"/>
            <a:ext cx="287337" cy="5762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 flipH="1" flipV="1">
            <a:off x="5580063" y="48688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V="1">
            <a:off x="5580063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 flipV="1">
            <a:off x="5867400" y="3716338"/>
            <a:ext cx="287338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4427538" y="580548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 </a:t>
            </a:r>
            <a:r>
              <a:rPr lang="hr-HR" sz="2400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/>
        </p:nvGraphicFramePr>
        <p:xfrm>
          <a:off x="6732588" y="5229225"/>
          <a:ext cx="16557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3" imgW="939600" imgH="291960" progId="Equation.3">
                  <p:embed/>
                </p:oleObj>
              </mc:Choice>
              <mc:Fallback>
                <p:oleObj name="Equation" r:id="rId3" imgW="93960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229225"/>
                        <a:ext cx="16557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6804025" y="58769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 </a:t>
            </a:r>
            <a:r>
              <a:rPr lang="hr-HR" sz="2400">
                <a:latin typeface="Times New Roman" pitchFamily="18" charset="0"/>
              </a:rPr>
              <a:t> = 22 N</a:t>
            </a:r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284663" y="213201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>
                <a:latin typeface="Times New Roman" pitchFamily="18" charset="0"/>
              </a:rPr>
              <a:t> = 10 N</a:t>
            </a: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9750" y="763588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a) Kolika je napetost žice?</a:t>
            </a:r>
          </a:p>
        </p:txBody>
      </p:sp>
      <p:graphicFrame>
        <p:nvGraphicFramePr>
          <p:cNvPr id="3115" name="Object 43"/>
          <p:cNvGraphicFramePr>
            <a:graphicFrameLocks noChangeAspect="1"/>
          </p:cNvGraphicFramePr>
          <p:nvPr/>
        </p:nvGraphicFramePr>
        <p:xfrm>
          <a:off x="690563" y="3500438"/>
          <a:ext cx="3873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500438"/>
                        <a:ext cx="3873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6" name="Object 44"/>
          <p:cNvGraphicFramePr>
            <a:graphicFrameLocks noChangeAspect="1"/>
          </p:cNvGraphicFramePr>
          <p:nvPr/>
        </p:nvGraphicFramePr>
        <p:xfrm>
          <a:off x="773113" y="4365625"/>
          <a:ext cx="3746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7" imgW="203040" imgH="266400" progId="Equation.3">
                  <p:embed/>
                </p:oleObj>
              </mc:Choice>
              <mc:Fallback>
                <p:oleObj name="Equation" r:id="rId7" imgW="20304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365625"/>
                        <a:ext cx="3746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7" name="Object 45"/>
          <p:cNvGraphicFramePr>
            <a:graphicFrameLocks noChangeAspect="1"/>
          </p:cNvGraphicFramePr>
          <p:nvPr/>
        </p:nvGraphicFramePr>
        <p:xfrm>
          <a:off x="6084888" y="3716338"/>
          <a:ext cx="3873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716338"/>
                        <a:ext cx="3873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8" name="Object 46"/>
          <p:cNvGraphicFramePr>
            <a:graphicFrameLocks noChangeAspect="1"/>
          </p:cNvGraphicFramePr>
          <p:nvPr/>
        </p:nvGraphicFramePr>
        <p:xfrm>
          <a:off x="5940425" y="4365625"/>
          <a:ext cx="4302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10" imgW="203040" imgH="266400" progId="Equation.3">
                  <p:embed/>
                </p:oleObj>
              </mc:Choice>
              <mc:Fallback>
                <p:oleObj name="Equation" r:id="rId10" imgW="203040" imgH="26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365625"/>
                        <a:ext cx="4302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5165725" y="4005263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11" imgW="152280" imgH="203040" progId="Equation.3">
                  <p:embed/>
                </p:oleObj>
              </mc:Choice>
              <mc:Fallback>
                <p:oleObj name="Equation" r:id="rId11" imgW="1522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4005263"/>
                        <a:ext cx="323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0" name="Object 48"/>
          <p:cNvGraphicFramePr>
            <a:graphicFrameLocks noChangeAspect="1"/>
          </p:cNvGraphicFramePr>
          <p:nvPr/>
        </p:nvGraphicFramePr>
        <p:xfrm>
          <a:off x="5159375" y="4652963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3" imgW="203040" imgH="241200" progId="Equation.3">
                  <p:embed/>
                </p:oleObj>
              </mc:Choice>
              <mc:Fallback>
                <p:oleObj name="Equation" r:id="rId13" imgW="20304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652963"/>
                        <a:ext cx="365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1" name="Object 49"/>
          <p:cNvGraphicFramePr>
            <a:graphicFrameLocks noChangeAspect="1"/>
          </p:cNvGraphicFramePr>
          <p:nvPr/>
        </p:nvGraphicFramePr>
        <p:xfrm>
          <a:off x="755650" y="4884738"/>
          <a:ext cx="1295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5" imgW="596880" imgH="266400" progId="Equation.3">
                  <p:embed/>
                </p:oleObj>
              </mc:Choice>
              <mc:Fallback>
                <p:oleObj name="Equation" r:id="rId15" imgW="596880" imgH="26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84738"/>
                        <a:ext cx="12954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" name="Object 51"/>
          <p:cNvGraphicFramePr>
            <a:graphicFrameLocks noChangeAspect="1"/>
          </p:cNvGraphicFramePr>
          <p:nvPr/>
        </p:nvGraphicFramePr>
        <p:xfrm>
          <a:off x="4427538" y="5229225"/>
          <a:ext cx="1295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7" imgW="596880" imgH="241200" progId="Equation.3">
                  <p:embed/>
                </p:oleObj>
              </mc:Choice>
              <mc:Fallback>
                <p:oleObj name="Equation" r:id="rId17" imgW="59688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229225"/>
                        <a:ext cx="1295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 animBg="1"/>
      <p:bldP spid="3080" grpId="0" animBg="1"/>
      <p:bldP spid="3081" grpId="0" animBg="1"/>
      <p:bldP spid="3082" grpId="0" animBg="1"/>
      <p:bldP spid="3088" grpId="0"/>
      <p:bldP spid="3090" grpId="0" animBg="1"/>
      <p:bldP spid="3091" grpId="0" animBg="1"/>
      <p:bldP spid="3092" grpId="0" animBg="1"/>
      <p:bldP spid="3093" grpId="0" animBg="1"/>
      <p:bldP spid="3094" grpId="0" animBg="1"/>
      <p:bldP spid="3097" grpId="0"/>
      <p:bldP spid="3098" grpId="0" animBg="1"/>
      <p:bldP spid="3100" grpId="0" animBg="1"/>
      <p:bldP spid="3101" grpId="0" animBg="1"/>
      <p:bldP spid="3102" grpId="0" animBg="1"/>
      <p:bldP spid="3109" grpId="0"/>
      <p:bldP spid="3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50825" y="188913"/>
            <a:ext cx="86407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 dirty="0"/>
              <a:t>Primjer 2: </a:t>
            </a:r>
            <a:r>
              <a:rPr lang="hr-HR" sz="2400" dirty="0"/>
              <a:t>Dva traktora, svaki na jednoj od riječnih obala, vuku uz rijeku neispravan brod. Kolika je rezultanta sila kojima traktori vuku brod ako je iznos svake sile 4000 N, a kut među </a:t>
            </a:r>
            <a:r>
              <a:rPr lang="hr-HR" sz="2400" dirty="0" err="1"/>
              <a:t>užadima</a:t>
            </a:r>
            <a:r>
              <a:rPr lang="hr-HR" sz="2400" dirty="0"/>
              <a:t> duž kojih sile djeluju: a) 60</a:t>
            </a:r>
            <a:r>
              <a:rPr lang="hr-HR" sz="2400" baseline="30000" dirty="0"/>
              <a:t>o</a:t>
            </a:r>
            <a:r>
              <a:rPr lang="hr-HR" sz="2400" dirty="0"/>
              <a:t>, b) 120</a:t>
            </a:r>
            <a:r>
              <a:rPr lang="hr-HR" sz="2400" baseline="30000" dirty="0"/>
              <a:t>o</a:t>
            </a:r>
            <a:r>
              <a:rPr lang="hr-HR" sz="2400" dirty="0"/>
              <a:t> ?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95288" y="27813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50825" y="18446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3850" y="270827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400"/>
              <a:t>a)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60</a:t>
            </a:r>
            <a:r>
              <a:rPr lang="hr-HR" sz="2400" baseline="30000">
                <a:latin typeface="Times New Roman" pitchFamily="18" charset="0"/>
              </a:rPr>
              <a:t>o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rot="281015" flipV="1">
            <a:off x="1763713" y="3429000"/>
            <a:ext cx="1008062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rot="7524209" flipV="1">
            <a:off x="2294732" y="3748881"/>
            <a:ext cx="1008062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rot="14660112" flipV="1">
            <a:off x="1774825" y="4076700"/>
            <a:ext cx="985838" cy="674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rot="11081015" flipV="1">
            <a:off x="2798763" y="4043363"/>
            <a:ext cx="1008062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rot="3860112" flipV="1">
            <a:off x="2809875" y="3440113"/>
            <a:ext cx="985837" cy="674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rot="3860112" flipV="1">
            <a:off x="2339976" y="3136900"/>
            <a:ext cx="908050" cy="1920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72" name="Arc 24"/>
          <p:cNvSpPr>
            <a:spLocks/>
          </p:cNvSpPr>
          <p:nvPr/>
        </p:nvSpPr>
        <p:spPr bwMode="auto">
          <a:xfrm>
            <a:off x="1784350" y="3806825"/>
            <a:ext cx="558800" cy="576263"/>
          </a:xfrm>
          <a:custGeom>
            <a:avLst/>
            <a:gdLst>
              <a:gd name="G0" fmla="+- 0 0 0"/>
              <a:gd name="G1" fmla="+- 10224 0 0"/>
              <a:gd name="G2" fmla="+- 21600 0 0"/>
              <a:gd name="T0" fmla="*/ 19027 w 21600"/>
              <a:gd name="T1" fmla="*/ 0 h 21627"/>
              <a:gd name="T2" fmla="*/ 18345 w 21600"/>
              <a:gd name="T3" fmla="*/ 21627 h 21627"/>
              <a:gd name="T4" fmla="*/ 0 w 21600"/>
              <a:gd name="T5" fmla="*/ 10224 h 2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27" fill="none" extrusionOk="0">
                <a:moveTo>
                  <a:pt x="19027" y="-1"/>
                </a:moveTo>
                <a:cubicBezTo>
                  <a:pt x="20716" y="3143"/>
                  <a:pt x="21600" y="6655"/>
                  <a:pt x="21600" y="10224"/>
                </a:cubicBezTo>
                <a:cubicBezTo>
                  <a:pt x="21600" y="14254"/>
                  <a:pt x="20472" y="18204"/>
                  <a:pt x="18344" y="21626"/>
                </a:cubicBezTo>
              </a:path>
              <a:path w="21600" h="21627" stroke="0" extrusionOk="0">
                <a:moveTo>
                  <a:pt x="19027" y="-1"/>
                </a:moveTo>
                <a:cubicBezTo>
                  <a:pt x="20716" y="3143"/>
                  <a:pt x="21600" y="6655"/>
                  <a:pt x="21600" y="10224"/>
                </a:cubicBezTo>
                <a:cubicBezTo>
                  <a:pt x="21600" y="14254"/>
                  <a:pt x="20472" y="18204"/>
                  <a:pt x="18344" y="21626"/>
                </a:cubicBezTo>
                <a:lnTo>
                  <a:pt x="0" y="102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187450" y="429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60</a:t>
            </a:r>
            <a:r>
              <a:rPr lang="hr-HR" sz="2400" baseline="30000">
                <a:latin typeface="Times New Roman" pitchFamily="18" charset="0"/>
              </a:rPr>
              <a:t>o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2086" name="Object 38"/>
          <p:cNvGraphicFramePr>
            <a:graphicFrameLocks noChangeAspect="1"/>
          </p:cNvGraphicFramePr>
          <p:nvPr/>
        </p:nvGraphicFramePr>
        <p:xfrm>
          <a:off x="971550" y="6021388"/>
          <a:ext cx="1655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21388"/>
                        <a:ext cx="1655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356100" y="2276475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400"/>
              <a:t>b)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120</a:t>
            </a:r>
            <a:r>
              <a:rPr lang="hr-HR" sz="2400" baseline="30000">
                <a:latin typeface="Times New Roman" pitchFamily="18" charset="0"/>
              </a:rPr>
              <a:t>o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 rot="16481016" flipV="1">
            <a:off x="6688931" y="3261519"/>
            <a:ext cx="1008063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 rot="2124210" flipV="1">
            <a:off x="7008813" y="2732088"/>
            <a:ext cx="1008062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 rot="9260112" flipV="1">
            <a:off x="7324725" y="3284538"/>
            <a:ext cx="985838" cy="674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 rot="5681016" flipV="1">
            <a:off x="7303294" y="2226469"/>
            <a:ext cx="1008063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92" name="Line 44"/>
          <p:cNvSpPr>
            <a:spLocks noChangeShapeType="1"/>
          </p:cNvSpPr>
          <p:nvPr/>
        </p:nvSpPr>
        <p:spPr bwMode="auto">
          <a:xfrm rot="20060112" flipV="1">
            <a:off x="6688138" y="2249488"/>
            <a:ext cx="985837" cy="674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94" name="Arc 46"/>
          <p:cNvSpPr>
            <a:spLocks/>
          </p:cNvSpPr>
          <p:nvPr/>
        </p:nvSpPr>
        <p:spPr bwMode="auto">
          <a:xfrm rot="16200000">
            <a:off x="6738144" y="2751932"/>
            <a:ext cx="1304925" cy="706437"/>
          </a:xfrm>
          <a:custGeom>
            <a:avLst/>
            <a:gdLst>
              <a:gd name="G0" fmla="+- 20554 0 0"/>
              <a:gd name="G1" fmla="+- 0 0 0"/>
              <a:gd name="G2" fmla="+- 21600 0 0"/>
              <a:gd name="T0" fmla="*/ 40882 w 40882"/>
              <a:gd name="T1" fmla="*/ 7302 h 21600"/>
              <a:gd name="T2" fmla="*/ 0 w 40882"/>
              <a:gd name="T3" fmla="*/ 6640 h 21600"/>
              <a:gd name="T4" fmla="*/ 20554 w 4088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82" h="21600" fill="none" extrusionOk="0">
                <a:moveTo>
                  <a:pt x="40882" y="7302"/>
                </a:moveTo>
                <a:cubicBezTo>
                  <a:pt x="37801" y="15879"/>
                  <a:pt x="29667" y="21599"/>
                  <a:pt x="20554" y="21600"/>
                </a:cubicBezTo>
                <a:cubicBezTo>
                  <a:pt x="11182" y="21600"/>
                  <a:pt x="2880" y="15557"/>
                  <a:pt x="-1" y="6640"/>
                </a:cubicBezTo>
              </a:path>
              <a:path w="40882" h="21600" stroke="0" extrusionOk="0">
                <a:moveTo>
                  <a:pt x="40882" y="7302"/>
                </a:moveTo>
                <a:cubicBezTo>
                  <a:pt x="37801" y="15879"/>
                  <a:pt x="29667" y="21599"/>
                  <a:pt x="20554" y="21600"/>
                </a:cubicBezTo>
                <a:cubicBezTo>
                  <a:pt x="11182" y="21600"/>
                  <a:pt x="2880" y="15557"/>
                  <a:pt x="-1" y="6640"/>
                </a:cubicBezTo>
                <a:lnTo>
                  <a:pt x="205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6948488" y="270986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60</a:t>
            </a:r>
            <a:r>
              <a:rPr lang="hr-HR" sz="2400" baseline="30000">
                <a:latin typeface="Times New Roman" pitchFamily="18" charset="0"/>
              </a:rPr>
              <a:t>o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6934200" y="307022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120</a:t>
            </a:r>
            <a:r>
              <a:rPr lang="hr-HR" sz="2400" baseline="30000">
                <a:latin typeface="Times New Roman" pitchFamily="18" charset="0"/>
              </a:rPr>
              <a:t>o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101" name="Arc 53"/>
          <p:cNvSpPr>
            <a:spLocks/>
          </p:cNvSpPr>
          <p:nvPr/>
        </p:nvSpPr>
        <p:spPr bwMode="auto">
          <a:xfrm rot="16200000">
            <a:off x="7087394" y="2559844"/>
            <a:ext cx="517525" cy="522287"/>
          </a:xfrm>
          <a:custGeom>
            <a:avLst/>
            <a:gdLst>
              <a:gd name="G0" fmla="+- 475 0 0"/>
              <a:gd name="G1" fmla="+- 0 0 0"/>
              <a:gd name="G2" fmla="+- 21600 0 0"/>
              <a:gd name="T0" fmla="*/ 21684 w 21684"/>
              <a:gd name="T1" fmla="*/ 4093 h 21600"/>
              <a:gd name="T2" fmla="*/ 0 w 21684"/>
              <a:gd name="T3" fmla="*/ 21595 h 21600"/>
              <a:gd name="T4" fmla="*/ 475 w 2168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84" h="21600" fill="none" extrusionOk="0">
                <a:moveTo>
                  <a:pt x="21683" y="4092"/>
                </a:moveTo>
                <a:cubicBezTo>
                  <a:pt x="19722" y="14256"/>
                  <a:pt x="10826" y="21599"/>
                  <a:pt x="475" y="21600"/>
                </a:cubicBezTo>
                <a:cubicBezTo>
                  <a:pt x="316" y="21600"/>
                  <a:pt x="158" y="21598"/>
                  <a:pt x="0" y="21594"/>
                </a:cubicBezTo>
              </a:path>
              <a:path w="21684" h="21600" stroke="0" extrusionOk="0">
                <a:moveTo>
                  <a:pt x="21683" y="4092"/>
                </a:moveTo>
                <a:cubicBezTo>
                  <a:pt x="19722" y="14256"/>
                  <a:pt x="10826" y="21599"/>
                  <a:pt x="475" y="21600"/>
                </a:cubicBezTo>
                <a:cubicBezTo>
                  <a:pt x="316" y="21600"/>
                  <a:pt x="158" y="21598"/>
                  <a:pt x="0" y="21594"/>
                </a:cubicBezTo>
                <a:lnTo>
                  <a:pt x="475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06" name="Line 58"/>
          <p:cNvSpPr>
            <a:spLocks noChangeShapeType="1"/>
          </p:cNvSpPr>
          <p:nvPr/>
        </p:nvSpPr>
        <p:spPr bwMode="auto">
          <a:xfrm rot="2124210" flipV="1">
            <a:off x="7035800" y="5805488"/>
            <a:ext cx="1008063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 rot="5681016" flipV="1">
            <a:off x="7328694" y="5296694"/>
            <a:ext cx="1006475" cy="7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09" name="Line 61"/>
          <p:cNvSpPr>
            <a:spLocks noChangeShapeType="1"/>
          </p:cNvSpPr>
          <p:nvPr/>
        </p:nvSpPr>
        <p:spPr bwMode="auto">
          <a:xfrm rot="20060112" flipV="1">
            <a:off x="6715125" y="5322888"/>
            <a:ext cx="985838" cy="674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6959600" y="57816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60</a:t>
            </a:r>
            <a:r>
              <a:rPr lang="hr-HR" sz="2400" baseline="30000">
                <a:latin typeface="Times New Roman" pitchFamily="18" charset="0"/>
              </a:rPr>
              <a:t>o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2113" name="Arc 65"/>
          <p:cNvSpPr>
            <a:spLocks/>
          </p:cNvSpPr>
          <p:nvPr/>
        </p:nvSpPr>
        <p:spPr bwMode="auto">
          <a:xfrm rot="16200000">
            <a:off x="7056438" y="5635625"/>
            <a:ext cx="576262" cy="509588"/>
          </a:xfrm>
          <a:custGeom>
            <a:avLst/>
            <a:gdLst>
              <a:gd name="G0" fmla="+- 3443 0 0"/>
              <a:gd name="G1" fmla="+- 0 0 0"/>
              <a:gd name="G2" fmla="+- 21600 0 0"/>
              <a:gd name="T0" fmla="*/ 24086 w 24086"/>
              <a:gd name="T1" fmla="*/ 6359 h 21600"/>
              <a:gd name="T2" fmla="*/ 0 w 24086"/>
              <a:gd name="T3" fmla="*/ 21324 h 21600"/>
              <a:gd name="T4" fmla="*/ 3443 w 24086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86" h="21600" fill="none" extrusionOk="0">
                <a:moveTo>
                  <a:pt x="24085" y="6358"/>
                </a:moveTo>
                <a:cubicBezTo>
                  <a:pt x="21294" y="15418"/>
                  <a:pt x="12922" y="21599"/>
                  <a:pt x="3443" y="21600"/>
                </a:cubicBezTo>
                <a:cubicBezTo>
                  <a:pt x="2289" y="21600"/>
                  <a:pt x="1138" y="21507"/>
                  <a:pt x="0" y="21323"/>
                </a:cubicBezTo>
              </a:path>
              <a:path w="24086" h="21600" stroke="0" extrusionOk="0">
                <a:moveTo>
                  <a:pt x="24085" y="6358"/>
                </a:moveTo>
                <a:cubicBezTo>
                  <a:pt x="21294" y="15418"/>
                  <a:pt x="12922" y="21599"/>
                  <a:pt x="3443" y="21600"/>
                </a:cubicBezTo>
                <a:cubicBezTo>
                  <a:pt x="2289" y="21600"/>
                  <a:pt x="1138" y="21507"/>
                  <a:pt x="0" y="21323"/>
                </a:cubicBezTo>
                <a:lnTo>
                  <a:pt x="3443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6892925" y="4294188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r>
              <a:rPr lang="hr-HR" sz="2400" i="1">
                <a:latin typeface="Times New Roman" pitchFamily="18" charset="0"/>
              </a:rPr>
              <a:t> =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2120" name="Object 72"/>
          <p:cNvGraphicFramePr>
            <a:graphicFrameLocks noChangeAspect="1"/>
          </p:cNvGraphicFramePr>
          <p:nvPr/>
        </p:nvGraphicFramePr>
        <p:xfrm>
          <a:off x="684213" y="5268913"/>
          <a:ext cx="719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5" imgW="317160" imgH="203040" progId="Equation.3">
                  <p:embed/>
                </p:oleObj>
              </mc:Choice>
              <mc:Fallback>
                <p:oleObj name="Equation" r:id="rId5" imgW="317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68913"/>
                        <a:ext cx="7191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1" name="Object 73"/>
          <p:cNvGraphicFramePr>
            <a:graphicFrameLocks noChangeAspect="1"/>
          </p:cNvGraphicFramePr>
          <p:nvPr/>
        </p:nvGraphicFramePr>
        <p:xfrm>
          <a:off x="1377950" y="5084763"/>
          <a:ext cx="31940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7" imgW="1828800" imgH="431640" progId="Equation.3">
                  <p:embed/>
                </p:oleObj>
              </mc:Choice>
              <mc:Fallback>
                <p:oleObj name="Equation" r:id="rId7" imgW="18288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084763"/>
                        <a:ext cx="31940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7540625" y="4294188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4000 N</a:t>
            </a:r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 rot="281015" flipV="1">
            <a:off x="1814513" y="4192588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2125" name="Object 77"/>
          <p:cNvGraphicFramePr>
            <a:graphicFrameLocks noChangeAspect="1"/>
          </p:cNvGraphicFramePr>
          <p:nvPr/>
        </p:nvGraphicFramePr>
        <p:xfrm>
          <a:off x="2141538" y="3068638"/>
          <a:ext cx="4238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3068638"/>
                        <a:ext cx="4238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6" name="Object 78"/>
          <p:cNvGraphicFramePr>
            <a:graphicFrameLocks noChangeAspect="1"/>
          </p:cNvGraphicFramePr>
          <p:nvPr/>
        </p:nvGraphicFramePr>
        <p:xfrm>
          <a:off x="2051050" y="4437063"/>
          <a:ext cx="4540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4540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7" name="Object 79"/>
          <p:cNvGraphicFramePr>
            <a:graphicFrameLocks noChangeAspect="1"/>
          </p:cNvGraphicFramePr>
          <p:nvPr/>
        </p:nvGraphicFramePr>
        <p:xfrm>
          <a:off x="6858000" y="1916113"/>
          <a:ext cx="4238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13" imgW="177480" imgH="241200" progId="Equation.3">
                  <p:embed/>
                </p:oleObj>
              </mc:Choice>
              <mc:Fallback>
                <p:oleObj name="Equation" r:id="rId13" imgW="1774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16113"/>
                        <a:ext cx="4238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8" name="Object 80"/>
          <p:cNvGraphicFramePr>
            <a:graphicFrameLocks noChangeAspect="1"/>
          </p:cNvGraphicFramePr>
          <p:nvPr/>
        </p:nvGraphicFramePr>
        <p:xfrm>
          <a:off x="6794500" y="3644900"/>
          <a:ext cx="436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14" imgW="190440" imgH="241200" progId="Equation.3">
                  <p:embed/>
                </p:oleObj>
              </mc:Choice>
              <mc:Fallback>
                <p:oleObj name="Equation" r:id="rId14" imgW="19044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644900"/>
                        <a:ext cx="4365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" name="Object 82"/>
          <p:cNvGraphicFramePr>
            <a:graphicFrameLocks noChangeAspect="1"/>
          </p:cNvGraphicFramePr>
          <p:nvPr/>
        </p:nvGraphicFramePr>
        <p:xfrm>
          <a:off x="3851275" y="3789363"/>
          <a:ext cx="4873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15" imgW="203040" imgH="241200" progId="Equation.3">
                  <p:embed/>
                </p:oleObj>
              </mc:Choice>
              <mc:Fallback>
                <p:oleObj name="Equation" r:id="rId15" imgW="20304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89363"/>
                        <a:ext cx="4873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1" name="Object 83"/>
          <p:cNvGraphicFramePr>
            <a:graphicFrameLocks noChangeAspect="1"/>
          </p:cNvGraphicFramePr>
          <p:nvPr/>
        </p:nvGraphicFramePr>
        <p:xfrm>
          <a:off x="8188325" y="2781300"/>
          <a:ext cx="4873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17" imgW="203040" imgH="241200" progId="Equation.3">
                  <p:embed/>
                </p:oleObj>
              </mc:Choice>
              <mc:Fallback>
                <p:oleObj name="Equation" r:id="rId17" imgW="20304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2781300"/>
                        <a:ext cx="4873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2" name="Object 84"/>
          <p:cNvGraphicFramePr>
            <a:graphicFrameLocks noChangeAspect="1"/>
          </p:cNvGraphicFramePr>
          <p:nvPr/>
        </p:nvGraphicFramePr>
        <p:xfrm>
          <a:off x="6715125" y="5157788"/>
          <a:ext cx="422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18" imgW="177480" imgH="241200" progId="Equation.3">
                  <p:embed/>
                </p:oleObj>
              </mc:Choice>
              <mc:Fallback>
                <p:oleObj name="Equation" r:id="rId18" imgW="17748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5157788"/>
                        <a:ext cx="422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3" name="Object 85"/>
          <p:cNvGraphicFramePr>
            <a:graphicFrameLocks noChangeAspect="1"/>
          </p:cNvGraphicFramePr>
          <p:nvPr/>
        </p:nvGraphicFramePr>
        <p:xfrm>
          <a:off x="7756525" y="5084763"/>
          <a:ext cx="436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19" imgW="190440" imgH="241200" progId="Equation.3">
                  <p:embed/>
                </p:oleObj>
              </mc:Choice>
              <mc:Fallback>
                <p:oleObj name="Equation" r:id="rId19" imgW="19044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5084763"/>
                        <a:ext cx="4365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4" name="Object 86"/>
          <p:cNvGraphicFramePr>
            <a:graphicFrameLocks noChangeAspect="1"/>
          </p:cNvGraphicFramePr>
          <p:nvPr/>
        </p:nvGraphicFramePr>
        <p:xfrm>
          <a:off x="7469188" y="6165850"/>
          <a:ext cx="425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20" imgW="203040" imgH="241200" progId="Equation.3">
                  <p:embed/>
                </p:oleObj>
              </mc:Choice>
              <mc:Fallback>
                <p:oleObj name="Equation" r:id="rId20" imgW="20304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6165850"/>
                        <a:ext cx="4254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5" name="Rectangle 87"/>
          <p:cNvSpPr>
            <a:spLocks noChangeArrowheads="1"/>
          </p:cNvSpPr>
          <p:nvPr/>
        </p:nvSpPr>
        <p:spPr bwMode="auto">
          <a:xfrm>
            <a:off x="250825" y="2276475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4000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  <p:bldP spid="2057" grpId="0"/>
      <p:bldP spid="2052" grpId="0" animBg="1"/>
      <p:bldP spid="2060" grpId="0" animBg="1"/>
      <p:bldP spid="2063" grpId="0" animBg="1"/>
      <p:bldP spid="2068" grpId="0" animBg="1"/>
      <p:bldP spid="2070" grpId="0" animBg="1"/>
      <p:bldP spid="2071" grpId="0" animBg="1"/>
      <p:bldP spid="2072" grpId="0" animBg="1"/>
      <p:bldP spid="2073" grpId="0"/>
      <p:bldP spid="2087" grpId="0"/>
      <p:bldP spid="2088" grpId="0" animBg="1"/>
      <p:bldP spid="2089" grpId="0" animBg="1"/>
      <p:bldP spid="2090" grpId="0" animBg="1"/>
      <p:bldP spid="2091" grpId="0" animBg="1"/>
      <p:bldP spid="2092" grpId="0" animBg="1"/>
      <p:bldP spid="2094" grpId="0" animBg="1"/>
      <p:bldP spid="2099" grpId="0"/>
      <p:bldP spid="2100" grpId="0"/>
      <p:bldP spid="2101" grpId="0" animBg="1"/>
      <p:bldP spid="2106" grpId="0" animBg="1"/>
      <p:bldP spid="2108" grpId="0" animBg="1"/>
      <p:bldP spid="2109" grpId="0" animBg="1"/>
      <p:bldP spid="2111" grpId="0"/>
      <p:bldP spid="2113" grpId="0" animBg="1"/>
      <p:bldP spid="2118" grpId="0"/>
      <p:bldP spid="2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3" name="Picture 2" descr="Slikovni rezultat za upitn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74" y="3429000"/>
            <a:ext cx="2000051" cy="200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endParaRPr lang="hr-HR" dirty="0"/>
          </a:p>
          <a:p>
            <a:r>
              <a:rPr lang="hr-HR" dirty="0"/>
              <a:t>Str.: 26.</a:t>
            </a:r>
          </a:p>
          <a:p>
            <a:endParaRPr lang="hr-HR" dirty="0"/>
          </a:p>
          <a:p>
            <a:r>
              <a:rPr lang="hr-HR" dirty="0"/>
              <a:t>Zadaci: 6. - 9.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12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186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Equation</vt:lpstr>
      <vt:lpstr>Zbrajanje sila koje ne djeluju duž istog pravca</vt:lpstr>
      <vt:lpstr>PowerPoint Presentation</vt:lpstr>
      <vt:lpstr>PowerPoint Presentation</vt:lpstr>
      <vt:lpstr>PowerPoint Presentation</vt:lpstr>
      <vt:lpstr>Rastavljanje sile na komponente</vt:lpstr>
      <vt:lpstr>PowerPoint Presentation</vt:lpstr>
      <vt:lpstr>PowerPoint Presentation</vt:lpstr>
      <vt:lpstr>Pitanja?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Zbrajanje sila koje ne djeluju duž istog pravca</dc:title>
  <dc:creator>Vlatko</dc:creator>
  <cp:lastModifiedBy>Vlatko</cp:lastModifiedBy>
  <cp:revision>10</cp:revision>
  <dcterms:created xsi:type="dcterms:W3CDTF">2014-12-03T09:06:32Z</dcterms:created>
  <dcterms:modified xsi:type="dcterms:W3CDTF">2021-12-05T15:47:06Z</dcterms:modified>
</cp:coreProperties>
</file>