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3.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331" r:id="rId2"/>
    <p:sldId id="287" r:id="rId3"/>
    <p:sldId id="288" r:id="rId4"/>
    <p:sldId id="259" r:id="rId5"/>
    <p:sldId id="335" r:id="rId6"/>
    <p:sldId id="300" r:id="rId7"/>
    <p:sldId id="296" r:id="rId8"/>
    <p:sldId id="290" r:id="rId9"/>
    <p:sldId id="357" r:id="rId10"/>
    <p:sldId id="337" r:id="rId11"/>
    <p:sldId id="299" r:id="rId12"/>
    <p:sldId id="336" r:id="rId13"/>
    <p:sldId id="339" r:id="rId14"/>
    <p:sldId id="340" r:id="rId15"/>
    <p:sldId id="341" r:id="rId16"/>
    <p:sldId id="342" r:id="rId17"/>
    <p:sldId id="343" r:id="rId18"/>
    <p:sldId id="344" r:id="rId19"/>
    <p:sldId id="348" r:id="rId20"/>
    <p:sldId id="349" r:id="rId21"/>
    <p:sldId id="350" r:id="rId22"/>
    <p:sldId id="351" r:id="rId23"/>
    <p:sldId id="345" r:id="rId24"/>
    <p:sldId id="346" r:id="rId25"/>
    <p:sldId id="347" r:id="rId26"/>
    <p:sldId id="356" r:id="rId27"/>
    <p:sldId id="353" r:id="rId28"/>
    <p:sldId id="354" r:id="rId29"/>
    <p:sldId id="355" r:id="rId30"/>
    <p:sldId id="306" r:id="rId31"/>
  </p:sldIdLst>
  <p:sldSz cx="12192000" cy="6858000"/>
  <p:notesSz cx="6858000" cy="9144000"/>
  <p:embeddedFontLst>
    <p:embeddedFont>
      <p:font typeface="Open Sans" panose="020B0606030504020204" pitchFamily="34" charset="0"/>
      <p:regular r:id="rId33"/>
      <p:bold r:id="rId34"/>
      <p:italic r:id="rId35"/>
      <p:boldItalic r:id="rId36"/>
    </p:embeddedFont>
    <p:embeddedFont>
      <p:font typeface="冬青黑体简体中文 W3" panose="02010600030101010101" charset="-122"/>
      <p:regular r:id="rId37"/>
    </p:embeddedFont>
    <p:embeddedFont>
      <p:font typeface="Open Sans Light" panose="020B0306030504020204" pitchFamily="34" charset="0"/>
      <p:regular r:id="rId38"/>
      <p:italic r:id="rId39"/>
    </p:embeddedFont>
    <p:embeddedFont>
      <p:font typeface="微软雅黑" panose="020B0503020204020204" pitchFamily="34" charset="-122"/>
      <p:regular r:id="rId40"/>
      <p:bold r:id="rId41"/>
    </p:embeddedFont>
    <p:embeddedFont>
      <p:font typeface="Arial Unicode MS" panose="020B0604020202020204" pitchFamily="34" charset="-122"/>
      <p:regular r:id="rId42"/>
    </p:embeddedFont>
    <p:embeddedFont>
      <p:font typeface="等线" panose="02010600030101010101" pitchFamily="2" charset="-122"/>
      <p:regular r:id="rId43"/>
      <p:bold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12E"/>
    <a:srgbClr val="202833"/>
    <a:srgbClr val="EE1C39"/>
    <a:srgbClr val="FAAA21"/>
    <a:srgbClr val="00B0F1"/>
    <a:srgbClr val="F17822"/>
    <a:srgbClr val="006DC0"/>
    <a:srgbClr val="0B0D0F"/>
    <a:srgbClr val="EF6A0F"/>
    <a:srgbClr val="1E2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3" autoAdjust="0"/>
    <p:restoredTop sz="84518" autoAdjust="0"/>
  </p:normalViewPr>
  <p:slideViewPr>
    <p:cSldViewPr snapToGrid="0" showGuides="1">
      <p:cViewPr varScale="1">
        <p:scale>
          <a:sx n="79" d="100"/>
          <a:sy n="79" d="100"/>
        </p:scale>
        <p:origin x="113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4F77F-5171-4133-B974-E6C3FB9860DA}"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8086-5501-4AF9-B62F-E3CC9633F955}" type="slidenum">
              <a:rPr lang="zh-CN" altLang="en-US" smtClean="0"/>
              <a:t>‹#›</a:t>
            </a:fld>
            <a:endParaRPr lang="zh-CN" altLang="en-US"/>
          </a:p>
        </p:txBody>
      </p:sp>
    </p:spTree>
    <p:extLst>
      <p:ext uri="{BB962C8B-B14F-4D97-AF65-F5344CB8AC3E}">
        <p14:creationId xmlns:p14="http://schemas.microsoft.com/office/powerpoint/2010/main" val="4150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a:t>
            </a:fld>
            <a:endParaRPr lang="zh-CN" altLang="en-US"/>
          </a:p>
        </p:txBody>
      </p:sp>
    </p:spTree>
    <p:extLst>
      <p:ext uri="{BB962C8B-B14F-4D97-AF65-F5344CB8AC3E}">
        <p14:creationId xmlns:p14="http://schemas.microsoft.com/office/powerpoint/2010/main" val="4225557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简单的两阶段模糊算法，计算</a:t>
            </a:r>
            <a:r>
              <a:rPr lang="en-US" altLang="zh-CN" dirty="0" smtClean="0"/>
              <a:t>3×3</a:t>
            </a:r>
            <a:r>
              <a:rPr lang="zh-CN" altLang="en-US" dirty="0" smtClean="0"/>
              <a:t>盒过滤器为两次</a:t>
            </a:r>
            <a:r>
              <a:rPr lang="en-US" altLang="zh-CN" dirty="0" smtClean="0"/>
              <a:t>3×1</a:t>
            </a:r>
            <a:r>
              <a:rPr lang="zh-CN" altLang="en-US" dirty="0" smtClean="0"/>
              <a:t>遍。 第一阶段，</a:t>
            </a:r>
            <a:r>
              <a:rPr lang="en-US" altLang="zh-CN" dirty="0" err="1" smtClean="0"/>
              <a:t>blurx</a:t>
            </a:r>
            <a:r>
              <a:rPr lang="zh-CN" altLang="en-US" dirty="0" smtClean="0"/>
              <a:t>，通过平均</a:t>
            </a:r>
            <a:r>
              <a:rPr lang="en-US" altLang="zh-CN" dirty="0" smtClean="0"/>
              <a:t>3×1</a:t>
            </a:r>
            <a:r>
              <a:rPr lang="zh-CN" altLang="en-US" dirty="0" smtClean="0"/>
              <a:t>窗口计算输入的水平模糊：</a:t>
            </a:r>
            <a:endParaRPr lang="en-US" altLang="zh-CN" dirty="0" smtClean="0"/>
          </a:p>
          <a:p>
            <a:endParaRPr lang="en-US" altLang="zh-CN" dirty="0" smtClean="0"/>
          </a:p>
          <a:p>
            <a:r>
              <a:rPr lang="zh-CN" altLang="en-US" dirty="0" smtClean="0"/>
              <a:t>第二阶段，通过平均第一阶段的输出的</a:t>
            </a:r>
            <a:r>
              <a:rPr lang="en-US" altLang="zh-CN" dirty="0" smtClean="0"/>
              <a:t>1×3</a:t>
            </a:r>
            <a:r>
              <a:rPr lang="zh-CN" altLang="en-US" dirty="0" smtClean="0"/>
              <a:t>窗口来计算最终的各向同性模糊：</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14</a:t>
            </a:fld>
            <a:endParaRPr lang="zh-CN" altLang="en-US"/>
          </a:p>
        </p:txBody>
      </p:sp>
    </p:spTree>
    <p:extLst>
      <p:ext uri="{BB962C8B-B14F-4D97-AF65-F5344CB8AC3E}">
        <p14:creationId xmlns:p14="http://schemas.microsoft.com/office/powerpoint/2010/main" val="49641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首先，它可以计算和存储每个需要的点在模糊之前评估任何点进来。 应用于</a:t>
            </a:r>
            <a:r>
              <a:rPr lang="en-US" altLang="zh-CN" dirty="0" smtClean="0"/>
              <a:t>600</a:t>
            </a:r>
            <a:r>
              <a:rPr lang="zh-CN" altLang="en-US" dirty="0" smtClean="0"/>
              <a:t>万像素（</a:t>
            </a:r>
            <a:r>
              <a:rPr lang="en-US" altLang="zh-CN" dirty="0" smtClean="0"/>
              <a:t>3k×2k</a:t>
            </a:r>
            <a:r>
              <a:rPr lang="zh-CN" altLang="en-US" dirty="0" smtClean="0"/>
              <a:t>）的图像，这相当于循环嵌套：</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15</a:t>
            </a:fld>
            <a:endParaRPr lang="zh-CN" altLang="en-US"/>
          </a:p>
        </p:txBody>
      </p:sp>
    </p:spTree>
    <p:extLst>
      <p:ext uri="{BB962C8B-B14F-4D97-AF65-F5344CB8AC3E}">
        <p14:creationId xmlns:p14="http://schemas.microsoft.com/office/powerpoint/2010/main" val="619565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这是手写流水线中最常见的策略，也是将库例程组合在一起的结果：每个阶段在将其整个输出传递到下一个阶段之前，在其输入中执行广度优先。 因为在每一个阶段中所有需要的点都可以被独立地计算和存储，但是由于所有的</a:t>
            </a:r>
            <a:r>
              <a:rPr lang="en-US" altLang="zh-CN" dirty="0" err="1" smtClean="0"/>
              <a:t>blurx</a:t>
            </a:r>
            <a:r>
              <a:rPr lang="zh-CN" altLang="en-US" dirty="0" smtClean="0"/>
              <a:t>值先计算和存储，然后被</a:t>
            </a:r>
            <a:r>
              <a:rPr lang="en-US" altLang="zh-CN" dirty="0" smtClean="0"/>
              <a:t>out</a:t>
            </a:r>
            <a:r>
              <a:rPr lang="zh-CN" altLang="en-US" dirty="0" smtClean="0"/>
              <a:t>使用，因此局部上的生产者 </a:t>
            </a:r>
            <a:r>
              <a:rPr lang="en-US" altLang="zh-CN" dirty="0" smtClean="0"/>
              <a:t>- </a:t>
            </a:r>
            <a:r>
              <a:rPr lang="zh-CN" altLang="en-US" dirty="0" smtClean="0"/>
              <a:t>消费者关系几乎没有。</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16</a:t>
            </a:fld>
            <a:endParaRPr lang="zh-CN" altLang="en-US"/>
          </a:p>
        </p:txBody>
      </p:sp>
    </p:spTree>
    <p:extLst>
      <p:ext uri="{BB962C8B-B14F-4D97-AF65-F5344CB8AC3E}">
        <p14:creationId xmlns:p14="http://schemas.microsoft.com/office/powerpoint/2010/main" val="181066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交错两个阶段，不用在中间结果中存储用途，相当于循环嵌套：</a:t>
            </a:r>
            <a:endParaRPr lang="en-US" altLang="zh-CN" dirty="0" smtClean="0"/>
          </a:p>
          <a:p>
            <a:endParaRPr lang="en-US" altLang="zh-CN" dirty="0" smtClean="0"/>
          </a:p>
          <a:p>
            <a:r>
              <a:rPr lang="zh-CN" altLang="en-US" dirty="0" smtClean="0"/>
              <a:t>每个像素可以独立计算，提供与广度优先策略相同的丰富的数据并行性。 从生产者到消费者的距离是很小的。 但是因为在迭代过程中</a:t>
            </a:r>
            <a:r>
              <a:rPr lang="en-US" altLang="zh-CN" dirty="0" err="1" smtClean="0"/>
              <a:t>blurx</a:t>
            </a:r>
            <a:r>
              <a:rPr lang="zh-CN" altLang="en-US" dirty="0" smtClean="0"/>
              <a:t>没有被重复使用，所以这个策略执行冗余工作。 这可以看作是通过模板依赖模式的循环融合的结果：第一个循环的主体被移动到第二个循环，但是它的工作被模板的大小放大</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17</a:t>
            </a:fld>
            <a:endParaRPr lang="zh-CN" altLang="en-US"/>
          </a:p>
        </p:txBody>
      </p:sp>
    </p:spTree>
    <p:extLst>
      <p:ext uri="{BB962C8B-B14F-4D97-AF65-F5344CB8AC3E}">
        <p14:creationId xmlns:p14="http://schemas.microsoft.com/office/powerpoint/2010/main" val="136672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19</a:t>
            </a:fld>
            <a:endParaRPr lang="zh-CN" altLang="en-US"/>
          </a:p>
        </p:txBody>
      </p:sp>
    </p:spTree>
    <p:extLst>
      <p:ext uri="{BB962C8B-B14F-4D97-AF65-F5344CB8AC3E}">
        <p14:creationId xmlns:p14="http://schemas.microsoft.com/office/powerpoint/2010/main" val="13849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20</a:t>
            </a:fld>
            <a:endParaRPr lang="zh-CN" altLang="en-US"/>
          </a:p>
        </p:txBody>
      </p:sp>
    </p:spTree>
    <p:extLst>
      <p:ext uri="{BB962C8B-B14F-4D97-AF65-F5344CB8AC3E}">
        <p14:creationId xmlns:p14="http://schemas.microsoft.com/office/powerpoint/2010/main" val="120297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21</a:t>
            </a:fld>
            <a:endParaRPr lang="zh-CN" altLang="en-US"/>
          </a:p>
        </p:txBody>
      </p:sp>
    </p:spTree>
    <p:extLst>
      <p:ext uri="{BB962C8B-B14F-4D97-AF65-F5344CB8AC3E}">
        <p14:creationId xmlns:p14="http://schemas.microsoft.com/office/powerpoint/2010/main" val="301949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22</a:t>
            </a:fld>
            <a:endParaRPr lang="zh-CN" altLang="en-US"/>
          </a:p>
        </p:txBody>
      </p:sp>
    </p:spTree>
    <p:extLst>
      <p:ext uri="{BB962C8B-B14F-4D97-AF65-F5344CB8AC3E}">
        <p14:creationId xmlns:p14="http://schemas.microsoft.com/office/powerpoint/2010/main" val="178511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23</a:t>
            </a:fld>
            <a:endParaRPr lang="zh-CN" altLang="en-US"/>
          </a:p>
        </p:txBody>
      </p:sp>
    </p:spTree>
    <p:extLst>
      <p:ext uri="{BB962C8B-B14F-4D97-AF65-F5344CB8AC3E}">
        <p14:creationId xmlns:p14="http://schemas.microsoft.com/office/powerpoint/2010/main" val="3113582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24</a:t>
            </a:fld>
            <a:endParaRPr lang="zh-CN" altLang="en-US"/>
          </a:p>
        </p:txBody>
      </p:sp>
    </p:spTree>
    <p:extLst>
      <p:ext uri="{BB962C8B-B14F-4D97-AF65-F5344CB8AC3E}">
        <p14:creationId xmlns:p14="http://schemas.microsoft.com/office/powerpoint/2010/main" val="1320331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图像处理流水线综合了模板计算和流程序</a:t>
            </a:r>
            <a:r>
              <a:rPr lang="zh-CN" altLang="en-US" smtClean="0"/>
              <a:t>两方面的</a:t>
            </a:r>
            <a:r>
              <a:rPr lang="zh-CN" altLang="en-US" dirty="0" smtClean="0"/>
              <a:t>挑战。 主要包括大型图形下</a:t>
            </a:r>
            <a:r>
              <a:rPr lang="zh-CN" altLang="en-US" baseline="0" dirty="0" smtClean="0"/>
              <a:t> 较</a:t>
            </a:r>
            <a:r>
              <a:rPr lang="zh-CN" altLang="en-US" dirty="0" smtClean="0"/>
              <a:t>复杂的缩减，以及全局性或</a:t>
            </a:r>
            <a:r>
              <a:rPr lang="zh-CN" altLang="en-US" smtClean="0"/>
              <a:t>数据相关的访问</a:t>
            </a:r>
            <a:r>
              <a:rPr lang="zh-CN" altLang="en-US" dirty="0" smtClean="0"/>
              <a:t>模式。 有效的实现需要优化并行性和局部性，</a:t>
            </a:r>
            <a:endParaRPr lang="en-US" altLang="zh-CN" dirty="0" smtClean="0"/>
          </a:p>
          <a:p>
            <a:r>
              <a:rPr lang="zh-CN" altLang="en-US" dirty="0" smtClean="0"/>
              <a:t>但是由于模板的本质，在并行性，局部性和引入共享值的冗余重新计算之间存在一个基本的紧张关系。</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3</a:t>
            </a:fld>
            <a:endParaRPr lang="zh-CN" altLang="en-US"/>
          </a:p>
        </p:txBody>
      </p:sp>
    </p:spTree>
    <p:extLst>
      <p:ext uri="{BB962C8B-B14F-4D97-AF65-F5344CB8AC3E}">
        <p14:creationId xmlns:p14="http://schemas.microsoft.com/office/powerpoint/2010/main" val="978230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25</a:t>
            </a:fld>
            <a:endParaRPr lang="zh-CN" altLang="en-US"/>
          </a:p>
        </p:txBody>
      </p:sp>
    </p:spTree>
    <p:extLst>
      <p:ext uri="{BB962C8B-B14F-4D97-AF65-F5344CB8AC3E}">
        <p14:creationId xmlns:p14="http://schemas.microsoft.com/office/powerpoint/2010/main" val="1379159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。我们的主要后台使用</a:t>
            </a:r>
            <a:r>
              <a:rPr lang="en-US" altLang="zh-CN" dirty="0" smtClean="0"/>
              <a:t>LLVM</a:t>
            </a:r>
            <a:r>
              <a:rPr lang="zh-CN" altLang="en-US" dirty="0" smtClean="0"/>
              <a:t>用于低级别代码生成。我们首先在</a:t>
            </a:r>
            <a:r>
              <a:rPr lang="en-US" altLang="zh-CN" dirty="0" smtClean="0"/>
              <a:t>IR</a:t>
            </a:r>
            <a:r>
              <a:rPr lang="zh-CN" altLang="en-US" dirty="0" smtClean="0"/>
              <a:t>上运行一个标准的常量折叠和死代码消除传递，它还对边界推断产生的常见模式进行符号化简化。在这一点上，表示已经准备好被降低到</a:t>
            </a:r>
            <a:r>
              <a:rPr lang="en-US" altLang="zh-CN" dirty="0" smtClean="0"/>
              <a:t>LLVM IR</a:t>
            </a:r>
            <a:r>
              <a:rPr lang="zh-CN" altLang="en-US" dirty="0" smtClean="0"/>
              <a:t>。在我们的表示和</a:t>
            </a:r>
            <a:r>
              <a:rPr lang="en-US" altLang="zh-CN" dirty="0" smtClean="0"/>
              <a:t>LLVM</a:t>
            </a:r>
            <a:r>
              <a:rPr lang="zh-CN" altLang="en-US" dirty="0" smtClean="0"/>
              <a:t>之间主要有一对一的映射，但是有两种特定的模式。</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27</a:t>
            </a:fld>
            <a:endParaRPr lang="zh-CN" altLang="en-US"/>
          </a:p>
        </p:txBody>
      </p:sp>
    </p:spTree>
    <p:extLst>
      <p:ext uri="{BB962C8B-B14F-4D97-AF65-F5344CB8AC3E}">
        <p14:creationId xmlns:p14="http://schemas.microsoft.com/office/powerpoint/2010/main" val="211265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首先，将循环的并行度降低到</a:t>
            </a:r>
            <a:r>
              <a:rPr lang="en-US" altLang="zh-CN" dirty="0" smtClean="0"/>
              <a:t>LLVM</a:t>
            </a:r>
            <a:r>
              <a:rPr lang="zh-CN" altLang="en-US" dirty="0" smtClean="0"/>
              <a:t>代码，该代码首先构建一个包含在</a:t>
            </a:r>
            <a:r>
              <a:rPr lang="en-US" altLang="zh-CN" dirty="0" smtClean="0"/>
              <a:t>for</a:t>
            </a:r>
            <a:r>
              <a:rPr lang="zh-CN" altLang="en-US" dirty="0" smtClean="0"/>
              <a:t>循环体中引用的状态的闭包。循环体被降低到一个单独的函数，该函数接受闭包作为参数，并执行循环的一次迭代。最后，我们生成代码，将循环迭代到任务队列中，线程池在运行时使用它。</a:t>
            </a:r>
            <a:endParaRPr lang="en-US" altLang="zh-CN" dirty="0" smtClean="0"/>
          </a:p>
          <a:p>
            <a:endParaRPr lang="en-US" altLang="zh-CN" dirty="0" smtClean="0"/>
          </a:p>
          <a:p>
            <a:r>
              <a:rPr lang="zh-CN" altLang="en-US" dirty="0" smtClean="0"/>
              <a:t>第二，如果直接传递给</a:t>
            </a:r>
            <a:r>
              <a:rPr lang="en-US" altLang="zh-CN" dirty="0" smtClean="0"/>
              <a:t>LLVM</a:t>
            </a:r>
            <a:r>
              <a:rPr lang="zh-CN" altLang="en-US" dirty="0" smtClean="0"/>
              <a:t>，许多矢量模式难以表达或生成糟糕的代码。我们使用</a:t>
            </a:r>
            <a:r>
              <a:rPr lang="en-US" altLang="zh-CN" dirty="0" smtClean="0"/>
              <a:t>peephole</a:t>
            </a:r>
            <a:r>
              <a:rPr lang="zh-CN" altLang="en-US" dirty="0" smtClean="0"/>
              <a:t>优化将其重新路由到特定于体系结构的内部。例如，我们执行自己的分析过程来确定向量加载和存储的对齐方式，并且捕获交错存储，跨步加载，向量平均，夹紧算术，定点算法，加宽或缩小算法等常见模式。 将特定表达式</a:t>
            </a:r>
            <a:r>
              <a:rPr lang="en-US" altLang="zh-CN" dirty="0" smtClean="0"/>
              <a:t>IR</a:t>
            </a:r>
            <a:r>
              <a:rPr lang="zh-CN" altLang="en-US" dirty="0" smtClean="0"/>
              <a:t>模式映射到每个体系结构上特定的</a:t>
            </a:r>
            <a:r>
              <a:rPr lang="en-US" altLang="zh-CN" dirty="0" smtClean="0"/>
              <a:t>SIMD</a:t>
            </a:r>
            <a:r>
              <a:rPr lang="zh-CN" altLang="en-US" dirty="0" smtClean="0"/>
              <a:t>操作码，为程序员提供了一种在</a:t>
            </a:r>
            <a:r>
              <a:rPr lang="en-US" altLang="zh-CN" dirty="0" smtClean="0"/>
              <a:t>ARM</a:t>
            </a:r>
            <a:r>
              <a:rPr lang="zh-CN" altLang="en-US" dirty="0" smtClean="0"/>
              <a:t>（使用</a:t>
            </a:r>
            <a:r>
              <a:rPr lang="en-US" altLang="zh-CN" dirty="0" smtClean="0"/>
              <a:t>NEON</a:t>
            </a:r>
            <a:r>
              <a:rPr lang="zh-CN" altLang="en-US" dirty="0" smtClean="0"/>
              <a:t>）和</a:t>
            </a:r>
            <a:r>
              <a:rPr lang="en-US" altLang="zh-CN" dirty="0" smtClean="0"/>
              <a:t>x86</a:t>
            </a:r>
            <a:r>
              <a:rPr lang="zh-CN" altLang="en-US" dirty="0" smtClean="0"/>
              <a:t>（使用</a:t>
            </a:r>
            <a:r>
              <a:rPr lang="en-US" altLang="zh-CN" dirty="0" smtClean="0"/>
              <a:t>SSE</a:t>
            </a:r>
            <a:r>
              <a:rPr lang="zh-CN" altLang="en-US" dirty="0" smtClean="0"/>
              <a:t>和</a:t>
            </a:r>
            <a:r>
              <a:rPr lang="en-US" altLang="zh-CN" dirty="0" smtClean="0"/>
              <a:t>AVX</a:t>
            </a:r>
            <a:r>
              <a:rPr lang="zh-CN" altLang="en-US" dirty="0" smtClean="0"/>
              <a:t>）上使用所有相关</a:t>
            </a:r>
            <a:r>
              <a:rPr lang="en-US" altLang="zh-CN" dirty="0" smtClean="0"/>
              <a:t>SIMD</a:t>
            </a:r>
            <a:r>
              <a:rPr lang="zh-CN" altLang="en-US" smtClean="0"/>
              <a:t>操作的手段。</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28</a:t>
            </a:fld>
            <a:endParaRPr lang="zh-CN" altLang="en-US"/>
          </a:p>
        </p:txBody>
      </p:sp>
    </p:spTree>
    <p:extLst>
      <p:ext uri="{BB962C8B-B14F-4D97-AF65-F5344CB8AC3E}">
        <p14:creationId xmlns:p14="http://schemas.microsoft.com/office/powerpoint/2010/main" val="218906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28600" indent="-228600">
              <a:buAutoNum type="arabicPeriod"/>
            </a:pPr>
            <a:r>
              <a:rPr lang="zh-CN" altLang="en-US" dirty="0" smtClean="0"/>
              <a:t>定义数据并行</a:t>
            </a:r>
            <a:r>
              <a:rPr lang="en-US" altLang="zh-CN" dirty="0" smtClean="0"/>
              <a:t>grids</a:t>
            </a:r>
          </a:p>
          <a:p>
            <a:pPr marL="228600" indent="-228600">
              <a:buAutoNum type="arabicPeriod"/>
            </a:pPr>
            <a:r>
              <a:rPr lang="zh-CN" altLang="en-US" dirty="0" smtClean="0"/>
              <a:t>编译器使用相同的调度原语和一些简单的约定来模拟</a:t>
            </a:r>
            <a:r>
              <a:rPr lang="en-US" altLang="zh-CN" dirty="0" smtClean="0"/>
              <a:t>GPU</a:t>
            </a:r>
            <a:r>
              <a:rPr lang="zh-CN" altLang="en-US" dirty="0" smtClean="0"/>
              <a:t>的执行选择</a:t>
            </a:r>
            <a:endParaRPr lang="en-US" altLang="zh-CN" dirty="0" smtClean="0"/>
          </a:p>
          <a:p>
            <a:pPr marL="228600" indent="-228600">
              <a:buAutoNum type="arabicPeriod"/>
            </a:pPr>
            <a:r>
              <a:rPr lang="en-US" altLang="zh-CN" dirty="0" smtClean="0"/>
              <a:t>GPU</a:t>
            </a:r>
            <a:r>
              <a:rPr lang="zh-CN" altLang="en-US" dirty="0" smtClean="0"/>
              <a:t>内核的启动被建模为计划并行的维度</a:t>
            </a:r>
            <a:r>
              <a:rPr lang="en-US" altLang="zh-CN" dirty="0" smtClean="0"/>
              <a:t>(</a:t>
            </a:r>
            <a:r>
              <a:rPr lang="zh-CN" altLang="en-US" dirty="0" smtClean="0"/>
              <a:t>循环</a:t>
            </a:r>
            <a:r>
              <a:rPr lang="en-US" altLang="zh-CN" dirty="0" smtClean="0"/>
              <a:t>)</a:t>
            </a:r>
          </a:p>
          <a:p>
            <a:pPr marL="228600" indent="-228600">
              <a:buAutoNum type="arabicPeriod"/>
            </a:pPr>
            <a:r>
              <a:rPr lang="en-US" altLang="zh-CN" dirty="0" smtClean="0"/>
              <a:t>GPU</a:t>
            </a:r>
            <a:r>
              <a:rPr lang="zh-CN" altLang="en-US" dirty="0" smtClean="0"/>
              <a:t>后端扩展了</a:t>
            </a:r>
            <a:r>
              <a:rPr lang="en-US" altLang="zh-CN" dirty="0" smtClean="0"/>
              <a:t>x86</a:t>
            </a:r>
            <a:r>
              <a:rPr lang="zh-CN" altLang="en-US" dirty="0" smtClean="0"/>
              <a:t>后端，包括其完整的特性集。在对块和线程维度的循环之外，编译器会生成与纯</a:t>
            </a:r>
            <a:r>
              <a:rPr lang="en-US" altLang="zh-CN" dirty="0" smtClean="0"/>
              <a:t>CPU</a:t>
            </a:r>
            <a:r>
              <a:rPr lang="zh-CN" altLang="en-US" dirty="0" smtClean="0"/>
              <a:t>目标相同的优化</a:t>
            </a:r>
            <a:r>
              <a:rPr lang="en-US" altLang="zh-CN" dirty="0" smtClean="0"/>
              <a:t>SSE</a:t>
            </a:r>
            <a:r>
              <a:rPr lang="zh-CN" altLang="en-US" dirty="0" smtClean="0"/>
              <a:t>代码。在每个</a:t>
            </a:r>
            <a:r>
              <a:rPr lang="en-US" altLang="zh-CN" dirty="0" smtClean="0"/>
              <a:t>GPU</a:t>
            </a:r>
            <a:r>
              <a:rPr lang="zh-CN" altLang="en-US" dirty="0" smtClean="0"/>
              <a:t>块环的开始处，我们将子嵌套划分为一个类似于</a:t>
            </a:r>
            <a:r>
              <a:rPr lang="en-US" altLang="zh-CN" dirty="0" smtClean="0"/>
              <a:t>CPU</a:t>
            </a:r>
            <a:r>
              <a:rPr lang="zh-CN" altLang="en-US" dirty="0" smtClean="0"/>
              <a:t>后端的循环，只在</a:t>
            </a:r>
            <a:r>
              <a:rPr lang="en-US" altLang="zh-CN" dirty="0" smtClean="0"/>
              <a:t>GPU</a:t>
            </a:r>
            <a:r>
              <a:rPr lang="zh-CN" altLang="en-US" dirty="0" smtClean="0"/>
              <a:t>上生成。</a:t>
            </a:r>
            <a:endParaRPr lang="en-US" altLang="zh-CN" dirty="0" smtClean="0"/>
          </a:p>
          <a:p>
            <a:pPr marL="228600" indent="-228600">
              <a:buAutoNum type="arabicPeriod"/>
            </a:pPr>
            <a:r>
              <a:rPr lang="zh-CN" altLang="en-US" dirty="0" smtClean="0"/>
              <a:t>我们首先对流入</a:t>
            </a:r>
            <a:r>
              <a:rPr lang="en-US" altLang="zh-CN" dirty="0" smtClean="0"/>
              <a:t>GPU</a:t>
            </a:r>
            <a:r>
              <a:rPr lang="zh-CN" altLang="en-US" dirty="0" smtClean="0"/>
              <a:t>循环的所有状态建立一个闭包。然后我们从这些循环的主体生成一个</a:t>
            </a:r>
            <a:r>
              <a:rPr lang="en-US" altLang="zh-CN" dirty="0" smtClean="0"/>
              <a:t>GPU</a:t>
            </a:r>
            <a:r>
              <a:rPr lang="zh-CN" altLang="en-US" dirty="0" smtClean="0"/>
              <a:t>内核。</a:t>
            </a:r>
            <a:endParaRPr lang="en-US" altLang="zh-CN" dirty="0" smtClean="0"/>
          </a:p>
          <a:p>
            <a:pPr marL="228600" indent="-228600">
              <a:buAutoNum type="arabicPeriod"/>
            </a:pPr>
            <a:r>
              <a:rPr lang="zh-CN" altLang="en-US" dirty="0" smtClean="0"/>
              <a:t>最后，我们生成宿主</a:t>
            </a:r>
            <a:r>
              <a:rPr lang="en-US" altLang="zh-CN" dirty="0" smtClean="0"/>
              <a:t>API</a:t>
            </a:r>
            <a:r>
              <a:rPr lang="zh-CN" altLang="en-US" dirty="0" smtClean="0"/>
              <a:t>调用，在宿主代码的对应点启动该内核，将闭包作为参数传递。</a:t>
            </a:r>
            <a:endParaRPr lang="en-US" altLang="zh-CN" dirty="0" smtClean="0"/>
          </a:p>
          <a:p>
            <a:pPr marL="228600" indent="-228600">
              <a:buAutoNum type="arabicPeriod"/>
            </a:pPr>
            <a:r>
              <a:rPr lang="zh-CN" altLang="en-US" dirty="0" smtClean="0"/>
              <a:t>我们还在启动之前和之后生成动态代码，以跟踪哪些缓冲区需要被复制到或从设备中复制。在</a:t>
            </a:r>
            <a:r>
              <a:rPr lang="en-US" altLang="zh-CN" dirty="0" smtClean="0"/>
              <a:t>GPU</a:t>
            </a:r>
            <a:r>
              <a:rPr lang="zh-CN" altLang="en-US" dirty="0" smtClean="0"/>
              <a:t>上使用的每个分配的缓冲区都有相应的设备内存分配，它们的内容只有在需要时才被延迟复制。</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29</a:t>
            </a:fld>
            <a:endParaRPr lang="zh-CN" altLang="en-US"/>
          </a:p>
        </p:txBody>
      </p:sp>
    </p:spTree>
    <p:extLst>
      <p:ext uri="{BB962C8B-B14F-4D97-AF65-F5344CB8AC3E}">
        <p14:creationId xmlns:p14="http://schemas.microsoft.com/office/powerpoint/2010/main" val="3722051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30</a:t>
            </a:fld>
            <a:endParaRPr lang="zh-CN" altLang="en-US"/>
          </a:p>
        </p:txBody>
      </p:sp>
    </p:spTree>
    <p:extLst>
      <p:ext uri="{BB962C8B-B14F-4D97-AF65-F5344CB8AC3E}">
        <p14:creationId xmlns:p14="http://schemas.microsoft.com/office/powerpoint/2010/main" val="333247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一个用于权衡流水线的基本空间的系统化模板，</a:t>
            </a:r>
            <a:endParaRPr lang="en-US" altLang="zh-CN" dirty="0" smtClean="0"/>
          </a:p>
          <a:p>
            <a:r>
              <a:rPr lang="zh-CN" altLang="en-US" dirty="0" smtClean="0"/>
              <a:t>一个，描述当前空间内每个阶段中图像处理流水线的具体点，的调度表示</a:t>
            </a:r>
            <a:endParaRPr lang="en-US" altLang="zh-CN" dirty="0" smtClean="0"/>
          </a:p>
          <a:p>
            <a:r>
              <a:rPr lang="zh-CN" altLang="en-US" dirty="0" smtClean="0"/>
              <a:t>一个针对</a:t>
            </a:r>
            <a:r>
              <a:rPr lang="en-US" altLang="zh-CN" dirty="0" smtClean="0"/>
              <a:t>Halide</a:t>
            </a:r>
            <a:r>
              <a:rPr lang="zh-CN" altLang="en-US" dirty="0" smtClean="0"/>
              <a:t>图像处理语言的优化编译器</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5</a:t>
            </a:fld>
            <a:endParaRPr lang="zh-CN" altLang="en-US"/>
          </a:p>
        </p:txBody>
      </p:sp>
    </p:spTree>
    <p:extLst>
      <p:ext uri="{BB962C8B-B14F-4D97-AF65-F5344CB8AC3E}">
        <p14:creationId xmlns:p14="http://schemas.microsoft.com/office/powerpoint/2010/main" val="230914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从计划中分离算法</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6</a:t>
            </a:fld>
            <a:endParaRPr lang="zh-CN" altLang="en-US"/>
          </a:p>
        </p:txBody>
      </p:sp>
    </p:spTree>
    <p:extLst>
      <p:ext uri="{BB962C8B-B14F-4D97-AF65-F5344CB8AC3E}">
        <p14:creationId xmlns:p14="http://schemas.microsoft.com/office/powerpoint/2010/main" val="68185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图像处理涉及到大量的循环操作，但如何组织这些循环使得有效的计算这些循环（</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利用率，并行性）即使是很有经验的工程师也很难很好完成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这是</a:t>
            </a:r>
            <a:r>
              <a:rPr lang="en-US" altLang="zh-CN" sz="1200" b="0" i="0" kern="1200" dirty="0" smtClean="0">
                <a:solidFill>
                  <a:schemeClr val="tx1"/>
                </a:solidFill>
                <a:effectLst/>
                <a:latin typeface="+mn-lt"/>
                <a:ea typeface="+mn-ea"/>
                <a:cs typeface="+mn-cs"/>
              </a:rPr>
              <a:t>Halide</a:t>
            </a:r>
            <a:r>
              <a:rPr lang="zh-CN" altLang="en-US" sz="1200" b="0" i="0" kern="1200" dirty="0" smtClean="0">
                <a:solidFill>
                  <a:schemeClr val="tx1"/>
                </a:solidFill>
                <a:effectLst/>
                <a:latin typeface="+mn-lt"/>
                <a:ea typeface="+mn-ea"/>
                <a:cs typeface="+mn-cs"/>
              </a:rPr>
              <a:t>要解决的问题。。</a:t>
            </a:r>
            <a:endParaRPr lang="en-US" altLang="zh-CN" sz="1200" b="0" i="0" kern="1200" dirty="0" smtClean="0">
              <a:solidFill>
                <a:schemeClr val="tx1"/>
              </a:solidFill>
              <a:effectLst/>
              <a:latin typeface="+mn-lt"/>
              <a:ea typeface="+mn-ea"/>
              <a:cs typeface="+mn-cs"/>
            </a:endParaRPr>
          </a:p>
          <a:p>
            <a:r>
              <a:rPr lang="en-US" altLang="zh-CN" dirty="0" smtClean="0"/>
              <a:t>Halide</a:t>
            </a:r>
            <a:r>
              <a:rPr lang="zh-CN" altLang="en-US" dirty="0" smtClean="0"/>
              <a:t>的主要特点就是较为高效，一般情况下，几个小时内写出的代码性能比专家优化几个星期还要优。</a:t>
            </a:r>
            <a:endParaRPr lang="en-US" altLang="zh-CN" dirty="0" smtClean="0"/>
          </a:p>
          <a:p>
            <a:r>
              <a:rPr lang="en-US" altLang="zh-CN" dirty="0" smtClean="0"/>
              <a:t>Halide</a:t>
            </a:r>
            <a:r>
              <a:rPr lang="zh-CN" altLang="en-US" dirty="0" smtClean="0"/>
              <a:t>在各种图像处理流水线上以及不同的硬件体系结构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8</a:t>
            </a:fld>
            <a:endParaRPr lang="zh-CN" altLang="en-US"/>
          </a:p>
        </p:txBody>
      </p:sp>
    </p:spTree>
    <p:extLst>
      <p:ext uri="{BB962C8B-B14F-4D97-AF65-F5344CB8AC3E}">
        <p14:creationId xmlns:p14="http://schemas.microsoft.com/office/powerpoint/2010/main" val="128287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一个用于权衡流水线的基本空间的系统化模板，</a:t>
            </a:r>
            <a:endParaRPr lang="en-US" altLang="zh-CN" dirty="0" smtClean="0"/>
          </a:p>
          <a:p>
            <a:r>
              <a:rPr lang="zh-CN" altLang="en-US" dirty="0" smtClean="0"/>
              <a:t>一个，描述当前空间内每个阶段中图像处理流水线的具体点，的调度表示</a:t>
            </a:r>
            <a:endParaRPr lang="en-US" altLang="zh-CN" dirty="0" smtClean="0"/>
          </a:p>
          <a:p>
            <a:r>
              <a:rPr lang="zh-CN" altLang="en-US" dirty="0" smtClean="0"/>
              <a:t>一个针对</a:t>
            </a:r>
            <a:r>
              <a:rPr lang="en-US" altLang="zh-CN" dirty="0" smtClean="0"/>
              <a:t>Halide</a:t>
            </a:r>
            <a:r>
              <a:rPr lang="zh-CN" altLang="en-US" dirty="0" smtClean="0"/>
              <a:t>图像处理语言的优化编译器</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9</a:t>
            </a:fld>
            <a:endParaRPr lang="zh-CN" altLang="en-US"/>
          </a:p>
        </p:txBody>
      </p:sp>
    </p:spTree>
    <p:extLst>
      <p:ext uri="{BB962C8B-B14F-4D97-AF65-F5344CB8AC3E}">
        <p14:creationId xmlns:p14="http://schemas.microsoft.com/office/powerpoint/2010/main" val="307613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10</a:t>
            </a:fld>
            <a:endParaRPr lang="zh-CN" altLang="en-US"/>
          </a:p>
        </p:txBody>
      </p:sp>
    </p:spTree>
    <p:extLst>
      <p:ext uri="{BB962C8B-B14F-4D97-AF65-F5344CB8AC3E}">
        <p14:creationId xmlns:p14="http://schemas.microsoft.com/office/powerpoint/2010/main" val="137848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在</a:t>
            </a:r>
            <a:r>
              <a:rPr lang="en-US" altLang="zh-CN" dirty="0" smtClean="0"/>
              <a:t>Halide</a:t>
            </a:r>
            <a:r>
              <a:rPr lang="zh-CN" altLang="en-US" dirty="0" smtClean="0"/>
              <a:t>中，值由坐标函数确定的。 它将图像表示为在无限整数域上定义的纯函数，其中点上函数的值表示相应像素的颜色。 函数可以是参数中的简单表达式，也可以是有界域上的简化表达式。 定义函数的表达式是无副作用的，与任何简单的函数式语言类似，包括：</a:t>
            </a:r>
          </a:p>
          <a:p>
            <a:endParaRPr lang="zh-CN" altLang="en-US" dirty="0" smtClean="0"/>
          </a:p>
          <a:p>
            <a:r>
              <a:rPr lang="en-US" altLang="zh-CN" dirty="0" smtClean="0"/>
              <a:t>•</a:t>
            </a:r>
            <a:r>
              <a:rPr lang="zh-CN" altLang="en-US" dirty="0" smtClean="0"/>
              <a:t>算术和逻辑运算</a:t>
            </a:r>
            <a:r>
              <a:rPr lang="en-US" altLang="zh-CN" dirty="0" smtClean="0"/>
              <a:t>;</a:t>
            </a:r>
          </a:p>
          <a:p>
            <a:r>
              <a:rPr lang="en-US" altLang="zh-CN" dirty="0" smtClean="0"/>
              <a:t>•</a:t>
            </a:r>
            <a:r>
              <a:rPr lang="zh-CN" altLang="en-US" dirty="0" smtClean="0"/>
              <a:t>从外部图像加载</a:t>
            </a:r>
            <a:r>
              <a:rPr lang="en-US" altLang="zh-CN" dirty="0" smtClean="0"/>
              <a:t>;</a:t>
            </a:r>
          </a:p>
          <a:p>
            <a:r>
              <a:rPr lang="en-US" altLang="zh-CN" dirty="0" smtClean="0"/>
              <a:t>•If-then-else</a:t>
            </a:r>
            <a:r>
              <a:rPr lang="zh-CN" altLang="en-US" dirty="0" smtClean="0"/>
              <a:t>表达式</a:t>
            </a:r>
            <a:r>
              <a:rPr lang="en-US" altLang="zh-CN" dirty="0" smtClean="0"/>
              <a:t>;</a:t>
            </a:r>
          </a:p>
          <a:p>
            <a:r>
              <a:rPr lang="en-US" altLang="zh-CN" dirty="0" smtClean="0"/>
              <a:t>  •</a:t>
            </a:r>
            <a:r>
              <a:rPr lang="zh-CN" altLang="en-US" dirty="0" smtClean="0"/>
              <a:t>对指定值的引用（可能是函数参数，或由函数</a:t>
            </a:r>
            <a:r>
              <a:rPr lang="en-US" altLang="zh-CN" dirty="0" smtClean="0"/>
              <a:t>let</a:t>
            </a:r>
            <a:r>
              <a:rPr lang="zh-CN" altLang="en-US" dirty="0" smtClean="0"/>
              <a:t>构造定义的表达式）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调用其他功能，包括外部</a:t>
            </a:r>
            <a:r>
              <a:rPr lang="en-US" altLang="zh-CN" dirty="0" smtClean="0"/>
              <a:t>C ABI</a:t>
            </a:r>
            <a:r>
              <a:rPr lang="zh-CN" altLang="en-US" dirty="0" smtClean="0"/>
              <a:t>功能。（</a:t>
            </a:r>
            <a:r>
              <a:rPr lang="zh-CN" altLang="en-US" sz="1200" b="1" i="0" kern="1200" dirty="0" smtClean="0">
                <a:solidFill>
                  <a:schemeClr val="tx1"/>
                </a:solidFill>
                <a:effectLst/>
                <a:latin typeface="+mn-lt"/>
                <a:ea typeface="+mn-ea"/>
                <a:cs typeface="+mn-cs"/>
              </a:rPr>
              <a:t>二进制接口</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rtl="0"/>
            <a:r>
              <a:rPr lang="zh-CN" altLang="en-US" sz="1200" b="0" i="0" kern="1200" dirty="0" smtClean="0">
                <a:solidFill>
                  <a:schemeClr val="tx1"/>
                </a:solidFill>
                <a:effectLst/>
                <a:latin typeface="+mn-lt"/>
                <a:ea typeface="+mn-ea"/>
                <a:cs typeface="+mn-cs"/>
              </a:rPr>
              <a:t>这种表示比大多数功能语言更简单。 它不包括高阶函数，动态递归或像列表这样的其他数据结构。 函数只是从整数坐标映射到标量结果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3271971-2C66-405E-A74D-7E371BACBA1C}" type="slidenum">
              <a:rPr lang="zh-CN" altLang="en-US" smtClean="0"/>
              <a:t>12</a:t>
            </a:fld>
            <a:endParaRPr lang="zh-CN" altLang="en-US"/>
          </a:p>
        </p:txBody>
      </p:sp>
    </p:spTree>
    <p:extLst>
      <p:ext uri="{BB962C8B-B14F-4D97-AF65-F5344CB8AC3E}">
        <p14:creationId xmlns:p14="http://schemas.microsoft.com/office/powerpoint/2010/main" val="301835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Halide</a:t>
            </a:r>
            <a:r>
              <a:rPr lang="zh-CN" altLang="en-US" dirty="0" smtClean="0"/>
              <a:t>对图像处理算法的表示避免了对 数据存放和执行顺序 施加限制。 在使用这些值之前，需要计算这些值以尊重算法中的基本依赖关系，但许多选择仍然未指定：</a:t>
            </a:r>
          </a:p>
          <a:p>
            <a:endParaRPr lang="zh-CN" altLang="en-US" dirty="0" smtClean="0"/>
          </a:p>
          <a:p>
            <a:r>
              <a:rPr lang="en-US" altLang="zh-CN" dirty="0" smtClean="0"/>
              <a:t>•</a:t>
            </a:r>
            <a:r>
              <a:rPr lang="zh-CN" altLang="en-US" dirty="0" smtClean="0"/>
              <a:t>何时何地计算每个函数中每个坐标的值？</a:t>
            </a:r>
          </a:p>
          <a:p>
            <a:endParaRPr lang="zh-CN" altLang="en-US" dirty="0" smtClean="0"/>
          </a:p>
          <a:p>
            <a:r>
              <a:rPr lang="en-US" altLang="zh-CN" dirty="0" smtClean="0"/>
              <a:t>•</a:t>
            </a:r>
            <a:r>
              <a:rPr lang="zh-CN" altLang="en-US" dirty="0" smtClean="0"/>
              <a:t>他们应该在哪里储存？</a:t>
            </a:r>
          </a:p>
          <a:p>
            <a:endParaRPr lang="zh-CN" altLang="en-US" dirty="0" smtClean="0"/>
          </a:p>
          <a:p>
            <a:r>
              <a:rPr lang="en-US" altLang="zh-CN" dirty="0" smtClean="0"/>
              <a:t>•</a:t>
            </a:r>
            <a:r>
              <a:rPr lang="zh-CN" altLang="en-US" dirty="0" smtClean="0"/>
              <a:t>在多个消费者之间缓存和交流价值多久？每个消费者何时独立重新计算价值？</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13</a:t>
            </a:fld>
            <a:endParaRPr lang="zh-CN" altLang="en-US"/>
          </a:p>
        </p:txBody>
      </p:sp>
    </p:spTree>
    <p:extLst>
      <p:ext uri="{BB962C8B-B14F-4D97-AF65-F5344CB8AC3E}">
        <p14:creationId xmlns:p14="http://schemas.microsoft.com/office/powerpoint/2010/main" val="56459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00243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8884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19212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447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32987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124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2765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429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14399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7575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971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2448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grpSp>
        <p:nvGrpSpPr>
          <p:cNvPr id="2" name="组合 1"/>
          <p:cNvGrpSpPr/>
          <p:nvPr/>
        </p:nvGrpSpPr>
        <p:grpSpPr>
          <a:xfrm>
            <a:off x="4552951" y="1"/>
            <a:ext cx="7639052" cy="967195"/>
            <a:chOff x="4067174" y="0"/>
            <a:chExt cx="8124827" cy="1028700"/>
          </a:xfrm>
        </p:grpSpPr>
        <p:sp>
          <p:nvSpPr>
            <p:cNvPr id="3" name="任意多边形 2"/>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任意多边形 3"/>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 name="组合 4"/>
          <p:cNvGrpSpPr/>
          <p:nvPr/>
        </p:nvGrpSpPr>
        <p:grpSpPr>
          <a:xfrm flipH="1" flipV="1">
            <a:off x="0" y="5848351"/>
            <a:ext cx="9753600" cy="1010308"/>
            <a:chOff x="4067174" y="19038"/>
            <a:chExt cx="9258302" cy="1009663"/>
          </a:xfrm>
        </p:grpSpPr>
        <p:sp>
          <p:nvSpPr>
            <p:cNvPr id="6" name="任意多边形 5"/>
            <p:cNvSpPr/>
            <p:nvPr/>
          </p:nvSpPr>
          <p:spPr>
            <a:xfrm>
              <a:off x="4067174" y="19038"/>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任意多边形 6"/>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文本框 9"/>
          <p:cNvSpPr txBox="1"/>
          <p:nvPr/>
        </p:nvSpPr>
        <p:spPr>
          <a:xfrm>
            <a:off x="624116" y="3879002"/>
            <a:ext cx="10972801" cy="1015663"/>
          </a:xfrm>
          <a:prstGeom prst="rect">
            <a:avLst/>
          </a:prstGeom>
          <a:noFill/>
        </p:spPr>
        <p:txBody>
          <a:bodyPr wrap="square" rtlCol="0">
            <a:spAutoFit/>
          </a:bodyPr>
          <a:lstStyle/>
          <a:p>
            <a:pPr algn="ctr"/>
            <a:r>
              <a:rPr lang="en-US" altLang="zh-CN" sz="6000" dirty="0">
                <a:solidFill>
                  <a:srgbClr val="EE1C39"/>
                </a:solidFill>
                <a:latin typeface="Roboto" pitchFamily="2" charset="0"/>
                <a:ea typeface="Roboto" pitchFamily="2" charset="0"/>
              </a:rPr>
              <a:t>Halide</a:t>
            </a:r>
            <a:endParaRPr lang="zh-CN" altLang="en-US" sz="6000" dirty="0">
              <a:solidFill>
                <a:schemeClr val="bg1"/>
              </a:solidFill>
              <a:latin typeface="Roboto" pitchFamily="2" charset="0"/>
            </a:endParaRPr>
          </a:p>
        </p:txBody>
      </p:sp>
      <p:sp>
        <p:nvSpPr>
          <p:cNvPr id="12" name="文本框 11"/>
          <p:cNvSpPr txBox="1"/>
          <p:nvPr/>
        </p:nvSpPr>
        <p:spPr>
          <a:xfrm>
            <a:off x="4013200" y="4936464"/>
            <a:ext cx="4194629" cy="369332"/>
          </a:xfrm>
          <a:prstGeom prst="rect">
            <a:avLst/>
          </a:prstGeom>
          <a:noFill/>
        </p:spPr>
        <p:txBody>
          <a:bodyPr wrap="square" rtlCol="0">
            <a:spAutoFit/>
          </a:bodyPr>
          <a:lstStyle/>
          <a:p>
            <a:pPr algn="ctr"/>
            <a:r>
              <a:rPr lang="en-US" altLang="zh-CN"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zh-CN" alt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张航凯    阮超逸    汪</a:t>
            </a:r>
            <a:r>
              <a:rPr lang="zh-CN" alt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超</a:t>
            </a:r>
            <a:endParaRPr lang="zh-CN" altLang="en-US" b="1" dirty="0">
              <a:solidFill>
                <a:schemeClr val="bg1">
                  <a:lumMod val="95000"/>
                </a:schemeClr>
              </a:solidFill>
              <a:latin typeface="Open Sans Light" panose="020B0306030504020204" pitchFamily="34" charset="0"/>
              <a:cs typeface="Open Sans Light" panose="020B0306030504020204" pitchFamily="34" charset="0"/>
            </a:endParaRPr>
          </a:p>
        </p:txBody>
      </p:sp>
      <p:grpSp>
        <p:nvGrpSpPr>
          <p:cNvPr id="19" name="组合 18"/>
          <p:cNvGrpSpPr/>
          <p:nvPr/>
        </p:nvGrpSpPr>
        <p:grpSpPr>
          <a:xfrm>
            <a:off x="5203372" y="1751311"/>
            <a:ext cx="1778000" cy="1778000"/>
            <a:chOff x="5159830" y="1574801"/>
            <a:chExt cx="1778000" cy="1778000"/>
          </a:xfrm>
        </p:grpSpPr>
        <p:sp>
          <p:nvSpPr>
            <p:cNvPr id="17" name="椭圆 16"/>
            <p:cNvSpPr/>
            <p:nvPr/>
          </p:nvSpPr>
          <p:spPr>
            <a:xfrm>
              <a:off x="5159830" y="1574801"/>
              <a:ext cx="1778000" cy="1778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8"/>
            <p:cNvSpPr>
              <a:spLocks/>
            </p:cNvSpPr>
            <p:nvPr/>
          </p:nvSpPr>
          <p:spPr bwMode="auto">
            <a:xfrm>
              <a:off x="5469702" y="2167130"/>
              <a:ext cx="1158256" cy="593342"/>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4569773"/>
      </p:ext>
    </p:extLst>
  </p:cSld>
  <p:clrMapOvr>
    <a:masterClrMapping/>
  </p:clrMapOvr>
  <mc:AlternateContent xmlns:mc="http://schemas.openxmlformats.org/markup-compatibility/2006">
    <mc:Choice xmlns:p14="http://schemas.microsoft.com/office/powerpoint/2010/main" Requires="p14">
      <p:transition spd="slow" p14:dur="1250" advTm="7287">
        <p:fade thruBlk="1"/>
      </p:transition>
    </mc:Choice>
    <mc:Fallback>
      <p:transition spd="slow" advTm="7287">
        <p:fade thruBlk="1"/>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0" y="0"/>
            <a:ext cx="6096000" cy="6858000"/>
          </a:xfrm>
          <a:prstGeom prst="rect">
            <a:avLst/>
          </a:prstGeom>
          <a:solidFill>
            <a:srgbClr val="ACA9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3"/>
          <a:srcRect r="50401"/>
          <a:stretch/>
        </p:blipFill>
        <p:spPr>
          <a:xfrm>
            <a:off x="1" y="-5327"/>
            <a:ext cx="6064369" cy="6863329"/>
          </a:xfrm>
          <a:prstGeom prst="rect">
            <a:avLst/>
          </a:prstGeom>
        </p:spPr>
      </p:pic>
      <p:pic>
        <p:nvPicPr>
          <p:cNvPr id="4" name="图片 3"/>
          <p:cNvPicPr>
            <a:picLocks noChangeAspect="1"/>
          </p:cNvPicPr>
          <p:nvPr/>
        </p:nvPicPr>
        <p:blipFill rotWithShape="1">
          <a:blip r:embed="rId3"/>
          <a:srcRect l="49565"/>
          <a:stretch/>
        </p:blipFill>
        <p:spPr>
          <a:xfrm>
            <a:off x="6073004" y="561"/>
            <a:ext cx="6110371" cy="6857441"/>
          </a:xfrm>
          <a:prstGeom prst="rect">
            <a:avLst/>
          </a:prstGeom>
        </p:spPr>
      </p:pic>
    </p:spTree>
    <p:extLst>
      <p:ext uri="{BB962C8B-B14F-4D97-AF65-F5344CB8AC3E}">
        <p14:creationId xmlns:p14="http://schemas.microsoft.com/office/powerpoint/2010/main" val="2455326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1" y="-9524"/>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203372" y="1751311"/>
            <a:ext cx="1778000" cy="1778000"/>
            <a:chOff x="5203372" y="1751311"/>
            <a:chExt cx="1778000" cy="1778000"/>
          </a:xfrm>
        </p:grpSpPr>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1" y="2078862"/>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02</a:t>
              </a:r>
              <a:endParaRPr lang="zh-CN" altLang="en-US" sz="7200" b="1" dirty="0">
                <a:solidFill>
                  <a:schemeClr val="bg1"/>
                </a:solidFill>
                <a:latin typeface="Roboto" pitchFamily="2" charset="0"/>
              </a:endParaRPr>
            </a:p>
          </p:txBody>
        </p:sp>
      </p:grpSp>
      <p:sp>
        <p:nvSpPr>
          <p:cNvPr id="23" name="矩形 22"/>
          <p:cNvSpPr/>
          <p:nvPr/>
        </p:nvSpPr>
        <p:spPr>
          <a:xfrm>
            <a:off x="5203372" y="6438901"/>
            <a:ext cx="1817883"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44755" y="4476274"/>
            <a:ext cx="8302493" cy="1015663"/>
          </a:xfrm>
          <a:prstGeom prst="rect">
            <a:avLst/>
          </a:prstGeom>
          <a:noFill/>
        </p:spPr>
        <p:txBody>
          <a:bodyPr wrap="square" rtlCol="0">
            <a:spAutoFit/>
          </a:bodyPr>
          <a:lstStyle/>
          <a:p>
            <a:pPr algn="ctr"/>
            <a:r>
              <a:rPr lang="en-US" altLang="zh-CN" sz="6000" dirty="0">
                <a:solidFill>
                  <a:schemeClr val="bg1"/>
                </a:solidFill>
                <a:latin typeface="Roboto" pitchFamily="2" charset="0"/>
                <a:ea typeface="Roboto" pitchFamily="2" charset="0"/>
              </a:rPr>
              <a:t>DSL</a:t>
            </a:r>
            <a:endParaRPr lang="en-US" altLang="zh-CN" sz="60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42100291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669721" y="440037"/>
            <a:ext cx="5136483" cy="523220"/>
          </a:xfrm>
          <a:prstGeom prst="rect">
            <a:avLst/>
          </a:prstGeom>
          <a:noFill/>
        </p:spPr>
        <p:txBody>
          <a:bodyPr wrap="square" rtlCol="0">
            <a:spAutoFit/>
          </a:bodyPr>
          <a:lstStyle/>
          <a:p>
            <a:r>
              <a:rPr lang="en-US" altLang="zh-CN" sz="2800" b="1" dirty="0"/>
              <a:t>DSL</a:t>
            </a:r>
            <a:endParaRPr lang="zh-CN" altLang="en-US" sz="2800" b="1" dirty="0"/>
          </a:p>
        </p:txBody>
      </p:sp>
      <p:sp>
        <p:nvSpPr>
          <p:cNvPr id="2" name="矩形 1"/>
          <p:cNvSpPr/>
          <p:nvPr/>
        </p:nvSpPr>
        <p:spPr>
          <a:xfrm>
            <a:off x="6086711" y="0"/>
            <a:ext cx="6096000" cy="6858000"/>
          </a:xfrm>
          <a:prstGeom prst="rect">
            <a:avLst/>
          </a:prstGeom>
          <a:solidFill>
            <a:srgbClr val="ACA9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89424" y="1216803"/>
            <a:ext cx="5814261" cy="6149376"/>
          </a:xfrm>
          <a:prstGeom prst="rect">
            <a:avLst/>
          </a:prstGeom>
          <a:noFill/>
        </p:spPr>
        <p:txBody>
          <a:bodyPr wrap="square" rtlCol="0">
            <a:spAutoFit/>
          </a:bodyPr>
          <a:lstStyle/>
          <a:p>
            <a:pPr algn="just">
              <a:lnSpc>
                <a:spcPct val="120000"/>
              </a:lnSpc>
            </a:pPr>
            <a:r>
              <a:rPr lang="en-US" altLang="zh-CN" sz="1600" dirty="0"/>
              <a:t>In Halide, values that would be mutable arrays in an imperative language are instead functions from coordinates to values. It represents images as pure functions defined over an infinite integer domain, where the value of a function at a point represents the color of the corresponding pixel. Pipelines are specified as chains of functions. Functions may either be simple expressions in their arguments, or reductions over a bounded domain. The expressions that define functions are side-effect free, and are much like those in any simple functional language, including</a:t>
            </a:r>
            <a:r>
              <a:rPr lang="en-US" altLang="zh-CN" sz="1600" dirty="0"/>
              <a:t>:</a:t>
            </a:r>
          </a:p>
          <a:p>
            <a:pPr algn="just">
              <a:lnSpc>
                <a:spcPct val="120000"/>
              </a:lnSpc>
            </a:pPr>
            <a:endParaRPr lang="en-US" altLang="zh-CN" sz="1600" dirty="0"/>
          </a:p>
          <a:p>
            <a:pPr algn="just"/>
            <a:r>
              <a:rPr lang="en-US" altLang="zh-CN" sz="1600" dirty="0"/>
              <a:t>​ • Arithmetic and logical operations;</a:t>
            </a:r>
          </a:p>
          <a:p>
            <a:pPr algn="just"/>
            <a:r>
              <a:rPr lang="en-US" altLang="zh-CN" sz="1600" dirty="0"/>
              <a:t>​ • Loads from external images;</a:t>
            </a:r>
          </a:p>
          <a:p>
            <a:pPr algn="just"/>
            <a:r>
              <a:rPr lang="en-US" altLang="zh-CN" sz="1600" dirty="0"/>
              <a:t>​ • If-then-else expressions;</a:t>
            </a:r>
          </a:p>
          <a:p>
            <a:pPr algn="just"/>
            <a:r>
              <a:rPr lang="en-US" altLang="zh-CN" sz="1600" dirty="0">
                <a:solidFill>
                  <a:srgbClr val="000000"/>
                </a:solidFill>
              </a:rPr>
              <a:t> •</a:t>
            </a:r>
            <a:r>
              <a:rPr lang="en-US" altLang="zh-CN" sz="1600" dirty="0"/>
              <a:t>References </a:t>
            </a:r>
            <a:r>
              <a:rPr lang="en-US" altLang="zh-CN" sz="1600" dirty="0"/>
              <a:t>to named values(which maybe function arguments, or expressions defined by a functional let construct);</a:t>
            </a:r>
          </a:p>
          <a:p>
            <a:pPr algn="just"/>
            <a:r>
              <a:rPr lang="en-US" altLang="zh-CN" sz="1600" dirty="0"/>
              <a:t>​ • Calls to other functions, including external C ABI functions.</a:t>
            </a:r>
          </a:p>
          <a:p>
            <a:pPr algn="just"/>
            <a:r>
              <a:rPr lang="en-US" altLang="zh-CN" sz="1600" dirty="0"/>
              <a:t>​ ​</a:t>
            </a:r>
          </a:p>
          <a:p>
            <a:pPr algn="just">
              <a:lnSpc>
                <a:spcPct val="120000"/>
              </a:lnSpc>
            </a:pPr>
            <a:endParaRPr lang="en-US" altLang="zh-CN" sz="1600" dirty="0"/>
          </a:p>
        </p:txBody>
      </p:sp>
      <p:sp>
        <p:nvSpPr>
          <p:cNvPr id="74" name="文本框 73"/>
          <p:cNvSpPr txBox="1"/>
          <p:nvPr/>
        </p:nvSpPr>
        <p:spPr>
          <a:xfrm>
            <a:off x="6204744" y="1216804"/>
            <a:ext cx="5987256" cy="4278094"/>
          </a:xfrm>
          <a:prstGeom prst="rect">
            <a:avLst/>
          </a:prstGeom>
          <a:noFill/>
        </p:spPr>
        <p:txBody>
          <a:bodyPr wrap="square" rtlCol="0">
            <a:spAutoFit/>
          </a:bodyPr>
          <a:lstStyle/>
          <a:p>
            <a:pPr algn="just"/>
            <a:r>
              <a:rPr lang="en-US" altLang="zh-CN" sz="1600" dirty="0">
                <a:solidFill>
                  <a:schemeClr val="bg1"/>
                </a:solidFill>
              </a:rPr>
              <a:t>For example, a separable 3 × 3 </a:t>
            </a:r>
            <a:r>
              <a:rPr lang="en-US" altLang="zh-CN" sz="1600" dirty="0" err="1">
                <a:solidFill>
                  <a:schemeClr val="bg1"/>
                </a:solidFill>
              </a:rPr>
              <a:t>unnormalized</a:t>
            </a:r>
            <a:r>
              <a:rPr lang="en-US" altLang="zh-CN" sz="1600" dirty="0">
                <a:solidFill>
                  <a:schemeClr val="bg1"/>
                </a:solidFill>
              </a:rPr>
              <a:t> box filter is expressed as a chain of two functions in x, y:</a:t>
            </a:r>
          </a:p>
          <a:p>
            <a:endParaRPr lang="en-US" altLang="zh-CN" sz="1600" dirty="0">
              <a:solidFill>
                <a:schemeClr val="bg1"/>
              </a:solidFill>
            </a:endParaRPr>
          </a:p>
          <a:p>
            <a:endParaRPr lang="en-US" altLang="zh-CN" sz="1600" dirty="0">
              <a:solidFill>
                <a:schemeClr val="bg1"/>
              </a:solidFill>
            </a:endParaRPr>
          </a:p>
          <a:p>
            <a:r>
              <a:rPr lang="en-US" altLang="zh-CN" sz="1600" dirty="0">
                <a:solidFill>
                  <a:schemeClr val="bg1"/>
                </a:solidFill>
              </a:rPr>
              <a:t>​</a:t>
            </a:r>
            <a:endParaRPr lang="en-US" altLang="zh-CN" sz="1600" dirty="0">
              <a:solidFill>
                <a:schemeClr val="bg1"/>
              </a:solidFill>
            </a:endParaRPr>
          </a:p>
          <a:p>
            <a:r>
              <a:rPr lang="en-US" altLang="zh-CN" sz="1600" dirty="0">
                <a:solidFill>
                  <a:schemeClr val="bg1"/>
                </a:solidFill>
              </a:rPr>
              <a:t> </a:t>
            </a:r>
            <a:r>
              <a:rPr lang="en-US" altLang="zh-CN" sz="1600" dirty="0">
                <a:solidFill>
                  <a:schemeClr val="bg1"/>
                </a:solidFill>
              </a:rPr>
              <a:t>       </a:t>
            </a:r>
            <a:r>
              <a:rPr lang="en-US" altLang="zh-CN" sz="1600" dirty="0" err="1">
                <a:solidFill>
                  <a:schemeClr val="bg1"/>
                </a:solidFill>
              </a:rPr>
              <a:t>UniformImage</a:t>
            </a:r>
            <a:r>
              <a:rPr lang="en-US" altLang="zh-CN" sz="1600" dirty="0">
                <a:solidFill>
                  <a:schemeClr val="bg1"/>
                </a:solidFill>
              </a:rPr>
              <a:t> </a:t>
            </a:r>
            <a:r>
              <a:rPr lang="en-US" altLang="zh-CN" sz="1600" dirty="0">
                <a:solidFill>
                  <a:schemeClr val="bg1"/>
                </a:solidFill>
              </a:rPr>
              <a:t>in(</a:t>
            </a:r>
            <a:r>
              <a:rPr lang="en-US" altLang="zh-CN" sz="1600" dirty="0" err="1">
                <a:solidFill>
                  <a:schemeClr val="bg1"/>
                </a:solidFill>
              </a:rPr>
              <a:t>UInt</a:t>
            </a:r>
            <a:r>
              <a:rPr lang="en-US" altLang="zh-CN" sz="1600" dirty="0">
                <a:solidFill>
                  <a:schemeClr val="bg1"/>
                </a:solidFill>
              </a:rPr>
              <a:t>(8), 2</a:t>
            </a:r>
            <a:r>
              <a:rPr lang="en-US" altLang="zh-CN" sz="1600" dirty="0">
                <a:solidFill>
                  <a:schemeClr val="bg1"/>
                </a:solidFill>
              </a:rPr>
              <a:t>)</a:t>
            </a:r>
            <a:endParaRPr lang="en-US" altLang="zh-CN" sz="1600" dirty="0">
              <a:solidFill>
                <a:schemeClr val="bg1"/>
              </a:solidFill>
            </a:endParaRPr>
          </a:p>
          <a:p>
            <a:r>
              <a:rPr lang="en-US" altLang="zh-CN" sz="1600" dirty="0">
                <a:solidFill>
                  <a:schemeClr val="bg1"/>
                </a:solidFill>
              </a:rPr>
              <a:t> </a:t>
            </a:r>
            <a:r>
              <a:rPr lang="en-US" altLang="zh-CN" sz="1600" dirty="0">
                <a:solidFill>
                  <a:schemeClr val="bg1"/>
                </a:solidFill>
              </a:rPr>
              <a:t>       </a:t>
            </a:r>
            <a:r>
              <a:rPr lang="en-US" altLang="zh-CN" sz="1600" dirty="0" err="1">
                <a:solidFill>
                  <a:schemeClr val="bg1"/>
                </a:solidFill>
              </a:rPr>
              <a:t>Var</a:t>
            </a:r>
            <a:r>
              <a:rPr lang="en-US" altLang="zh-CN" sz="1600" dirty="0">
                <a:solidFill>
                  <a:schemeClr val="bg1"/>
                </a:solidFill>
              </a:rPr>
              <a:t> </a:t>
            </a:r>
            <a:r>
              <a:rPr lang="en-US" altLang="zh-CN" sz="1600" dirty="0">
                <a:solidFill>
                  <a:schemeClr val="bg1"/>
                </a:solidFill>
              </a:rPr>
              <a:t>x, </a:t>
            </a:r>
            <a:r>
              <a:rPr lang="en-US" altLang="zh-CN" sz="1600" dirty="0">
                <a:solidFill>
                  <a:schemeClr val="bg1"/>
                </a:solidFill>
              </a:rPr>
              <a:t>y</a:t>
            </a:r>
            <a:endParaRPr lang="en-US" altLang="zh-CN" sz="1600" dirty="0">
              <a:solidFill>
                <a:schemeClr val="bg1"/>
              </a:solidFill>
            </a:endParaRPr>
          </a:p>
          <a:p>
            <a:r>
              <a:rPr lang="en-US" altLang="zh-CN" sz="1600" dirty="0">
                <a:solidFill>
                  <a:schemeClr val="bg1"/>
                </a:solidFill>
              </a:rPr>
              <a:t> </a:t>
            </a:r>
            <a:r>
              <a:rPr lang="en-US" altLang="zh-CN" sz="1600" dirty="0">
                <a:solidFill>
                  <a:schemeClr val="bg1"/>
                </a:solidFill>
              </a:rPr>
              <a:t>       </a:t>
            </a:r>
            <a:r>
              <a:rPr lang="en-US" altLang="zh-CN" sz="1600" dirty="0" err="1">
                <a:solidFill>
                  <a:schemeClr val="bg1"/>
                </a:solidFill>
              </a:rPr>
              <a:t>Func</a:t>
            </a:r>
            <a:r>
              <a:rPr lang="en-US" altLang="zh-CN" sz="1600" dirty="0">
                <a:solidFill>
                  <a:schemeClr val="bg1"/>
                </a:solidFill>
              </a:rPr>
              <a:t> </a:t>
            </a:r>
            <a:r>
              <a:rPr lang="en-US" altLang="zh-CN" sz="1600" dirty="0" err="1">
                <a:solidFill>
                  <a:schemeClr val="bg1"/>
                </a:solidFill>
              </a:rPr>
              <a:t>blurx</a:t>
            </a:r>
            <a:r>
              <a:rPr lang="en-US" altLang="zh-CN" sz="1600" dirty="0">
                <a:solidFill>
                  <a:schemeClr val="bg1"/>
                </a:solidFill>
              </a:rPr>
              <a:t>(</a:t>
            </a:r>
            <a:r>
              <a:rPr lang="en-US" altLang="zh-CN" sz="1600" dirty="0" err="1">
                <a:solidFill>
                  <a:schemeClr val="bg1"/>
                </a:solidFill>
              </a:rPr>
              <a:t>x,y</a:t>
            </a:r>
            <a:r>
              <a:rPr lang="en-US" altLang="zh-CN" sz="1600" dirty="0">
                <a:solidFill>
                  <a:schemeClr val="bg1"/>
                </a:solidFill>
              </a:rPr>
              <a:t>) = in(x-1,y) </a:t>
            </a:r>
            <a:r>
              <a:rPr lang="en-US" altLang="zh-CN" sz="1600" dirty="0">
                <a:solidFill>
                  <a:schemeClr val="bg1"/>
                </a:solidFill>
              </a:rPr>
              <a:t>+ in(</a:t>
            </a:r>
            <a:r>
              <a:rPr lang="en-US" altLang="zh-CN" sz="1600" dirty="0" err="1">
                <a:solidFill>
                  <a:schemeClr val="bg1"/>
                </a:solidFill>
              </a:rPr>
              <a:t>x,y</a:t>
            </a:r>
            <a:r>
              <a:rPr lang="en-US" altLang="zh-CN" sz="1600" dirty="0">
                <a:solidFill>
                  <a:schemeClr val="bg1"/>
                </a:solidFill>
              </a:rPr>
              <a:t>) + in(x+1,y)</a:t>
            </a:r>
            <a:endParaRPr lang="en-US" altLang="zh-CN" sz="1600" dirty="0">
              <a:solidFill>
                <a:schemeClr val="bg1"/>
              </a:solidFill>
            </a:endParaRPr>
          </a:p>
          <a:p>
            <a:r>
              <a:rPr lang="en-US" altLang="zh-CN" sz="1600" dirty="0">
                <a:solidFill>
                  <a:schemeClr val="bg1"/>
                </a:solidFill>
              </a:rPr>
              <a:t> </a:t>
            </a:r>
            <a:r>
              <a:rPr lang="en-US" altLang="zh-CN" sz="1600" dirty="0">
                <a:solidFill>
                  <a:schemeClr val="bg1"/>
                </a:solidFill>
              </a:rPr>
              <a:t>       </a:t>
            </a:r>
            <a:r>
              <a:rPr lang="en-US" altLang="zh-CN" sz="1600" dirty="0" err="1">
                <a:solidFill>
                  <a:schemeClr val="bg1"/>
                </a:solidFill>
              </a:rPr>
              <a:t>Func</a:t>
            </a:r>
            <a:r>
              <a:rPr lang="en-US" altLang="zh-CN" sz="1600" dirty="0">
                <a:solidFill>
                  <a:schemeClr val="bg1"/>
                </a:solidFill>
              </a:rPr>
              <a:t> out(</a:t>
            </a:r>
            <a:r>
              <a:rPr lang="en-US" altLang="zh-CN" sz="1600" dirty="0" err="1">
                <a:solidFill>
                  <a:schemeClr val="bg1"/>
                </a:solidFill>
              </a:rPr>
              <a:t>x,y</a:t>
            </a:r>
            <a:r>
              <a:rPr lang="en-US" altLang="zh-CN" sz="1600" dirty="0">
                <a:solidFill>
                  <a:schemeClr val="bg1"/>
                </a:solidFill>
              </a:rPr>
              <a:t>) = </a:t>
            </a:r>
            <a:r>
              <a:rPr lang="en-US" altLang="zh-CN" sz="1600" dirty="0" err="1">
                <a:solidFill>
                  <a:schemeClr val="bg1"/>
                </a:solidFill>
              </a:rPr>
              <a:t>blurx</a:t>
            </a:r>
            <a:r>
              <a:rPr lang="en-US" altLang="zh-CN" sz="1600" dirty="0">
                <a:solidFill>
                  <a:schemeClr val="bg1"/>
                </a:solidFill>
              </a:rPr>
              <a:t>(x,y-1) + </a:t>
            </a:r>
            <a:r>
              <a:rPr lang="en-US" altLang="zh-CN" sz="1600" dirty="0" err="1">
                <a:solidFill>
                  <a:schemeClr val="bg1"/>
                </a:solidFill>
              </a:rPr>
              <a:t>blurx</a:t>
            </a:r>
            <a:r>
              <a:rPr lang="en-US" altLang="zh-CN" sz="1600" dirty="0">
                <a:solidFill>
                  <a:schemeClr val="bg1"/>
                </a:solidFill>
              </a:rPr>
              <a:t>(</a:t>
            </a:r>
            <a:r>
              <a:rPr lang="en-US" altLang="zh-CN" sz="1600" dirty="0" err="1">
                <a:solidFill>
                  <a:schemeClr val="bg1"/>
                </a:solidFill>
              </a:rPr>
              <a:t>x,y</a:t>
            </a:r>
            <a:r>
              <a:rPr lang="en-US" altLang="zh-CN" sz="1600" dirty="0">
                <a:solidFill>
                  <a:schemeClr val="bg1"/>
                </a:solidFill>
              </a:rPr>
              <a:t>) + </a:t>
            </a:r>
            <a:r>
              <a:rPr lang="en-US" altLang="zh-CN" sz="1600" dirty="0" err="1">
                <a:solidFill>
                  <a:schemeClr val="bg1"/>
                </a:solidFill>
              </a:rPr>
              <a:t>blurx</a:t>
            </a:r>
            <a:r>
              <a:rPr lang="en-US" altLang="zh-CN" sz="1600" dirty="0">
                <a:solidFill>
                  <a:schemeClr val="bg1"/>
                </a:solidFill>
              </a:rPr>
              <a:t>(x,y+1)</a:t>
            </a:r>
          </a:p>
          <a:p>
            <a:endParaRPr lang="en-US" altLang="zh-CN" sz="1600" dirty="0">
              <a:solidFill>
                <a:schemeClr val="bg1"/>
              </a:solidFill>
            </a:endParaRPr>
          </a:p>
          <a:p>
            <a:endParaRPr lang="en-US" altLang="zh-CN" sz="1600" dirty="0">
              <a:solidFill>
                <a:schemeClr val="bg1"/>
              </a:solidFill>
            </a:endParaRPr>
          </a:p>
          <a:p>
            <a:endParaRPr lang="en-US" altLang="zh-CN" sz="1600" dirty="0">
              <a:solidFill>
                <a:schemeClr val="bg1"/>
              </a:solidFill>
            </a:endParaRPr>
          </a:p>
          <a:p>
            <a:pPr algn="just"/>
            <a:r>
              <a:rPr lang="en-US" altLang="zh-CN" sz="1600" dirty="0">
                <a:solidFill>
                  <a:schemeClr val="bg1"/>
                </a:solidFill>
              </a:rPr>
              <a:t>​This representation is simpler than most functional languages. It does not include higher-order functions, dynamic recursion, or additional data structures like lists. Functions simply map from integer coordinates to a scalar result. </a:t>
            </a:r>
            <a:endParaRPr lang="en-US" altLang="zh-CN" sz="1600" dirty="0">
              <a:solidFill>
                <a:schemeClr val="bg1"/>
              </a:solidFill>
            </a:endParaRPr>
          </a:p>
        </p:txBody>
      </p:sp>
      <p:grpSp>
        <p:nvGrpSpPr>
          <p:cNvPr id="32" name="组合 31"/>
          <p:cNvGrpSpPr/>
          <p:nvPr/>
        </p:nvGrpSpPr>
        <p:grpSpPr>
          <a:xfrm>
            <a:off x="-19051" y="340072"/>
            <a:ext cx="1957261" cy="622121"/>
            <a:chOff x="285749" y="263872"/>
            <a:chExt cx="1957261" cy="759553"/>
          </a:xfrm>
        </p:grpSpPr>
        <p:grpSp>
          <p:nvGrpSpPr>
            <p:cNvPr id="33" name="组合 32"/>
            <p:cNvGrpSpPr/>
            <p:nvPr/>
          </p:nvGrpSpPr>
          <p:grpSpPr>
            <a:xfrm flipH="1">
              <a:off x="285749" y="263872"/>
              <a:ext cx="1623000" cy="675969"/>
              <a:chOff x="3533690" y="533400"/>
              <a:chExt cx="1637426" cy="675969"/>
            </a:xfrm>
            <a:solidFill>
              <a:srgbClr val="EE1C39"/>
            </a:solidFill>
          </p:grpSpPr>
          <p:sp>
            <p:nvSpPr>
              <p:cNvPr id="35" name="矩形 3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椭圆 41"/>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4" name="文本框 33"/>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02</a:t>
              </a:r>
              <a:endParaRPr lang="zh-CN" altLang="en-US" sz="3200" spc="300" dirty="0">
                <a:solidFill>
                  <a:schemeClr val="bg1"/>
                </a:solidFill>
                <a:latin typeface="Roboto" pitchFamily="2" charset="0"/>
              </a:endParaRPr>
            </a:p>
          </p:txBody>
        </p:sp>
      </p:grpSp>
    </p:spTree>
    <p:extLst>
      <p:ext uri="{BB962C8B-B14F-4D97-AF65-F5344CB8AC3E}">
        <p14:creationId xmlns:p14="http://schemas.microsoft.com/office/powerpoint/2010/main" val="3836481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0"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13</a:t>
            </a:fld>
            <a:endParaRPr lang="zh-CN" altLang="en-US" sz="1800" dirty="0">
              <a:solidFill>
                <a:schemeClr val="bg1"/>
              </a:solidFill>
              <a:latin typeface="Roboto" pitchFamily="2" charset="0"/>
            </a:endParaRPr>
          </a:p>
        </p:txBody>
      </p:sp>
      <p:sp>
        <p:nvSpPr>
          <p:cNvPr id="13" name="文本框 12"/>
          <p:cNvSpPr txBox="1"/>
          <p:nvPr/>
        </p:nvSpPr>
        <p:spPr>
          <a:xfrm>
            <a:off x="1794450" y="340073"/>
            <a:ext cx="10041621" cy="707886"/>
          </a:xfrm>
          <a:prstGeom prst="rect">
            <a:avLst/>
          </a:prstGeom>
          <a:noFill/>
        </p:spPr>
        <p:txBody>
          <a:bodyPr wrap="square" rtlCol="0">
            <a:spAutoFit/>
          </a:bodyPr>
          <a:lstStyle/>
          <a:p>
            <a:r>
              <a:rPr lang="en-US" altLang="zh-CN" sz="4000" b="1" dirty="0"/>
              <a:t>Scheduling Image Processing Pipelines</a:t>
            </a:r>
            <a:endParaRPr lang="zh-CN" altLang="en-US" sz="4000" b="1" dirty="0">
              <a:latin typeface="Roboto" pitchFamily="2" charset="0"/>
            </a:endParaRPr>
          </a:p>
        </p:txBody>
      </p:sp>
      <p:grpSp>
        <p:nvGrpSpPr>
          <p:cNvPr id="22" name="组合 21"/>
          <p:cNvGrpSpPr/>
          <p:nvPr/>
        </p:nvGrpSpPr>
        <p:grpSpPr>
          <a:xfrm>
            <a:off x="469720" y="1497826"/>
            <a:ext cx="10761872" cy="4524315"/>
            <a:chOff x="383458" y="1485125"/>
            <a:chExt cx="5387893" cy="4524314"/>
          </a:xfrm>
        </p:grpSpPr>
        <p:sp>
          <p:nvSpPr>
            <p:cNvPr id="17" name="文本框 16"/>
            <p:cNvSpPr txBox="1"/>
            <p:nvPr/>
          </p:nvSpPr>
          <p:spPr>
            <a:xfrm>
              <a:off x="399559" y="1485125"/>
              <a:ext cx="5371792" cy="4524314"/>
            </a:xfrm>
            <a:prstGeom prst="rect">
              <a:avLst/>
            </a:prstGeom>
            <a:noFill/>
          </p:spPr>
          <p:txBody>
            <a:bodyPr wrap="square" rtlCol="0">
              <a:spAutoFit/>
            </a:bodyPr>
            <a:lstStyle/>
            <a:p>
              <a:r>
                <a:rPr lang="en-US" altLang="zh-CN" sz="2400" dirty="0"/>
                <a:t>Halide’s representation of image processing algorithms avoids imposing constraints on the order of execution and placement of data. Values need to be computed before they can be used, to respect the fundamental dependencies in the algorithm, but many choices remain unspecified</a:t>
              </a:r>
              <a:r>
                <a:rPr lang="en-US" altLang="zh-CN" sz="2400" dirty="0"/>
                <a:t>:</a:t>
              </a:r>
            </a:p>
            <a:p>
              <a:endParaRPr lang="en-US" altLang="zh-CN" sz="2400" dirty="0"/>
            </a:p>
            <a:p>
              <a:r>
                <a:rPr lang="en-US" altLang="zh-CN" sz="2400" dirty="0"/>
                <a:t>​ • When and where should the value at each coordinate in each function be computed</a:t>
              </a:r>
              <a:r>
                <a:rPr lang="en-US" altLang="zh-CN" sz="2400" dirty="0"/>
                <a:t>?</a:t>
              </a:r>
            </a:p>
            <a:p>
              <a:endParaRPr lang="en-US" altLang="zh-CN" sz="2400" dirty="0"/>
            </a:p>
            <a:p>
              <a:r>
                <a:rPr lang="en-US" altLang="zh-CN" sz="2400" dirty="0"/>
                <a:t>​ • Where should they be stored? ​ </a:t>
              </a:r>
              <a:endParaRPr lang="en-US" altLang="zh-CN" sz="2400" dirty="0"/>
            </a:p>
            <a:p>
              <a:endParaRPr lang="en-US" altLang="zh-CN" sz="2400" dirty="0"/>
            </a:p>
            <a:p>
              <a:r>
                <a:rPr lang="en-US" altLang="zh-CN" sz="2400" dirty="0"/>
                <a:t>• </a:t>
              </a:r>
              <a:r>
                <a:rPr lang="en-US" altLang="zh-CN" sz="2400" dirty="0"/>
                <a:t>How long are values cached and communicated across multiple </a:t>
              </a:r>
              <a:r>
                <a:rPr lang="en-US" altLang="zh-CN" sz="2400" dirty="0"/>
                <a:t>consumers</a:t>
              </a:r>
              <a:r>
                <a:rPr lang="en-US" altLang="zh-CN" sz="2400" dirty="0"/>
                <a:t>, and when are they independently recomputed by each?</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8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14</a:t>
            </a:fld>
            <a:endParaRPr lang="zh-CN" altLang="en-US" sz="1800" dirty="0">
              <a:solidFill>
                <a:schemeClr val="bg1"/>
              </a:solidFill>
              <a:latin typeface="Roboto" pitchFamily="2" charset="0"/>
            </a:endParaRPr>
          </a:p>
        </p:txBody>
      </p:sp>
      <p:sp>
        <p:nvSpPr>
          <p:cNvPr id="13" name="文本框 12"/>
          <p:cNvSpPr txBox="1"/>
          <p:nvPr/>
        </p:nvSpPr>
        <p:spPr>
          <a:xfrm>
            <a:off x="1794450" y="340073"/>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6"/>
            <a:ext cx="10761872" cy="4524315"/>
            <a:chOff x="383458" y="1485125"/>
            <a:chExt cx="5387893" cy="4524315"/>
          </a:xfrm>
        </p:grpSpPr>
        <p:sp>
          <p:nvSpPr>
            <p:cNvPr id="17" name="文本框 16"/>
            <p:cNvSpPr txBox="1"/>
            <p:nvPr/>
          </p:nvSpPr>
          <p:spPr>
            <a:xfrm>
              <a:off x="399559" y="1485125"/>
              <a:ext cx="5371792" cy="4524315"/>
            </a:xfrm>
            <a:prstGeom prst="rect">
              <a:avLst/>
            </a:prstGeom>
            <a:noFill/>
          </p:spPr>
          <p:txBody>
            <a:bodyPr wrap="square" rtlCol="0">
              <a:spAutoFit/>
            </a:bodyPr>
            <a:lstStyle/>
            <a:p>
              <a:r>
                <a:rPr lang="en-US" altLang="zh-CN" sz="2400" dirty="0"/>
                <a:t>The simple two-stage blur algorithm, which computes </a:t>
              </a:r>
              <a:r>
                <a:rPr lang="en-US" altLang="zh-CN" sz="2400" dirty="0"/>
                <a:t>a 3 </a:t>
              </a:r>
              <a:r>
                <a:rPr lang="en-US" altLang="zh-CN" sz="2400" dirty="0"/>
                <a:t>× 3 box filter as two 3 × 1 passes. The first stage, </a:t>
              </a:r>
              <a:r>
                <a:rPr lang="en-US" altLang="zh-CN" sz="2400" dirty="0" err="1"/>
                <a:t>blurx</a:t>
              </a:r>
              <a:r>
                <a:rPr lang="en-US" altLang="zh-CN" sz="2400" dirty="0"/>
                <a:t>, computes a horizontal blur of the input by averaging over a 3 × 1 window</a:t>
              </a:r>
              <a:r>
                <a:rPr lang="en-US" altLang="zh-CN" sz="2400" dirty="0"/>
                <a:t>:</a:t>
              </a:r>
            </a:p>
            <a:p>
              <a:endParaRPr lang="en-US" altLang="zh-CN" sz="2400" dirty="0"/>
            </a:p>
            <a:p>
              <a:r>
                <a:rPr lang="zh-CN" altLang="zh-CN" sz="2400" b="1" dirty="0">
                  <a:solidFill>
                    <a:srgbClr val="24292E"/>
                  </a:solidFill>
                  <a:latin typeface="Arial Unicode MS" panose="020B0604020202020204" pitchFamily="34" charset="-122"/>
                  <a:ea typeface="SFMono-Regular"/>
                </a:rPr>
                <a:t>blurx(x,y) = in(x-1,y) + in(x,y) + in(x+1,y)</a:t>
              </a:r>
              <a:r>
                <a:rPr lang="zh-CN" altLang="zh-CN" sz="2400" dirty="0"/>
                <a:t> </a:t>
              </a:r>
              <a:endParaRPr lang="en-US" altLang="zh-CN" sz="2400" dirty="0"/>
            </a:p>
            <a:p>
              <a:endParaRPr lang="en-US" altLang="zh-CN" sz="2400" dirty="0">
                <a:latin typeface="Arial" panose="020B0604020202020204" pitchFamily="34" charset="0"/>
              </a:endParaRPr>
            </a:p>
            <a:p>
              <a:r>
                <a:rPr lang="en-US" altLang="zh-CN" sz="2400" dirty="0"/>
                <a:t>The second stage, out, computes the final isotropic blur by averaging a 1 × 3 window of the output from the first stage</a:t>
              </a:r>
              <a:r>
                <a:rPr lang="en-US" altLang="zh-CN" sz="2400" dirty="0"/>
                <a:t>:</a:t>
              </a:r>
            </a:p>
            <a:p>
              <a:endParaRPr lang="en-US" altLang="zh-CN" sz="2400" dirty="0">
                <a:latin typeface="Arial" panose="020B0604020202020204" pitchFamily="34" charset="0"/>
              </a:endParaRPr>
            </a:p>
            <a:p>
              <a:endParaRPr lang="zh-CN" altLang="zh-CN" sz="2400" dirty="0">
                <a:latin typeface="Arial" panose="020B0604020202020204" pitchFamily="34" charset="0"/>
              </a:endParaRPr>
            </a:p>
            <a:p>
              <a:r>
                <a:rPr lang="zh-CN" altLang="zh-CN" sz="2400" b="1" dirty="0">
                  <a:solidFill>
                    <a:srgbClr val="24292E"/>
                  </a:solidFill>
                  <a:latin typeface="Arial Unicode MS" panose="020B0604020202020204" pitchFamily="34" charset="-122"/>
                  <a:ea typeface="SFMono-Regular"/>
                </a:rPr>
                <a:t>out(x,y) = blurx(x,y-1) + blurx(x,y) + blurx(x,y+1)</a:t>
              </a:r>
              <a:r>
                <a:rPr lang="zh-CN" altLang="zh-CN" sz="2000" dirty="0"/>
                <a:t> </a:t>
              </a:r>
              <a:endParaRPr lang="zh-CN" altLang="zh-CN" sz="5400" dirty="0">
                <a:latin typeface="Arial" panose="020B0604020202020204" pitchFamily="34" charset="0"/>
              </a:endParaRPr>
            </a:p>
            <a:p>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74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15</a:t>
            </a:fld>
            <a:endParaRPr lang="zh-CN" altLang="en-US" sz="1800" dirty="0">
              <a:solidFill>
                <a:schemeClr val="bg1"/>
              </a:solidFill>
              <a:latin typeface="Roboto" pitchFamily="2" charset="0"/>
            </a:endParaRPr>
          </a:p>
        </p:txBody>
      </p:sp>
      <p:sp>
        <p:nvSpPr>
          <p:cNvPr id="13" name="文本框 12"/>
          <p:cNvSpPr txBox="1"/>
          <p:nvPr/>
        </p:nvSpPr>
        <p:spPr>
          <a:xfrm>
            <a:off x="1794450" y="340073"/>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6"/>
            <a:ext cx="10761872" cy="1938992"/>
            <a:chOff x="383458" y="1485125"/>
            <a:chExt cx="5387893" cy="1938991"/>
          </a:xfrm>
        </p:grpSpPr>
        <p:sp>
          <p:nvSpPr>
            <p:cNvPr id="17" name="文本框 16"/>
            <p:cNvSpPr txBox="1"/>
            <p:nvPr/>
          </p:nvSpPr>
          <p:spPr>
            <a:xfrm>
              <a:off x="399559" y="1485125"/>
              <a:ext cx="5371792" cy="1938991"/>
            </a:xfrm>
            <a:prstGeom prst="rect">
              <a:avLst/>
            </a:prstGeom>
            <a:noFill/>
          </p:spPr>
          <p:txBody>
            <a:bodyPr wrap="square" rtlCol="0">
              <a:spAutoFit/>
            </a:bodyPr>
            <a:lstStyle/>
            <a:p>
              <a:r>
                <a:rPr lang="en-US" altLang="zh-CN" sz="2400" dirty="0"/>
                <a:t>First, it could compute and store every required point in </a:t>
              </a:r>
              <a:r>
                <a:rPr lang="en-US" altLang="zh-CN" sz="2400" dirty="0" err="1"/>
                <a:t>blurx</a:t>
              </a:r>
              <a:r>
                <a:rPr lang="en-US" altLang="zh-CN" sz="2400" dirty="0"/>
                <a:t> before evaluating any points in out. Applied to a 6 megapixel(3k × 2k) image, this is equivalent to the loop nest:</a:t>
              </a:r>
            </a:p>
            <a:p>
              <a:r>
                <a:rPr lang="en-US" altLang="zh-CN" sz="2400" dirty="0"/>
                <a:t/>
              </a:r>
              <a:br>
                <a:rPr lang="en-US" altLang="zh-CN" sz="2400" dirty="0"/>
              </a:br>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479785" y="2951262"/>
            <a:ext cx="9213379" cy="2583404"/>
          </a:xfrm>
          <a:prstGeom prst="rect">
            <a:avLst/>
          </a:prstGeom>
        </p:spPr>
      </p:pic>
    </p:spTree>
    <p:extLst>
      <p:ext uri="{BB962C8B-B14F-4D97-AF65-F5344CB8AC3E}">
        <p14:creationId xmlns:p14="http://schemas.microsoft.com/office/powerpoint/2010/main" val="281768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16</a:t>
            </a:fld>
            <a:endParaRPr lang="zh-CN" altLang="en-US" sz="1800" dirty="0">
              <a:solidFill>
                <a:schemeClr val="bg1"/>
              </a:solidFill>
              <a:latin typeface="Roboto" pitchFamily="2" charset="0"/>
            </a:endParaRPr>
          </a:p>
        </p:txBody>
      </p:sp>
      <p:sp>
        <p:nvSpPr>
          <p:cNvPr id="13" name="文本框 12"/>
          <p:cNvSpPr txBox="1"/>
          <p:nvPr/>
        </p:nvSpPr>
        <p:spPr>
          <a:xfrm>
            <a:off x="1794450" y="340073"/>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823403" y="1825627"/>
            <a:ext cx="10761872" cy="2677656"/>
            <a:chOff x="383458" y="1485125"/>
            <a:chExt cx="5387893" cy="2677655"/>
          </a:xfrm>
        </p:grpSpPr>
        <p:sp>
          <p:nvSpPr>
            <p:cNvPr id="17" name="文本框 16"/>
            <p:cNvSpPr txBox="1"/>
            <p:nvPr/>
          </p:nvSpPr>
          <p:spPr>
            <a:xfrm>
              <a:off x="399559" y="1485125"/>
              <a:ext cx="5371792" cy="2677655"/>
            </a:xfrm>
            <a:prstGeom prst="rect">
              <a:avLst/>
            </a:prstGeom>
            <a:noFill/>
          </p:spPr>
          <p:txBody>
            <a:bodyPr wrap="square" rtlCol="0">
              <a:spAutoFit/>
            </a:bodyPr>
            <a:lstStyle/>
            <a:p>
              <a:r>
                <a:rPr lang="en-US" altLang="zh-CN" sz="2400" dirty="0"/>
                <a:t>This is the most common strategy in hand-written pipelines, and what results from composing library routines together: each stage executes breadth-first across its input before passing its entire output to the next stage. There is abundant parallelism, since all the required points in each stage can be computed and stored independently, but there is little producer-consumer locality, since all the values of </a:t>
              </a:r>
              <a:r>
                <a:rPr lang="en-US" altLang="zh-CN" sz="2400" dirty="0" err="1"/>
                <a:t>blurx</a:t>
              </a:r>
              <a:r>
                <a:rPr lang="en-US" altLang="zh-CN" sz="2400" dirty="0"/>
                <a:t> must be computed and stored before the first one is used by out.</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13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17</a:t>
            </a:fld>
            <a:endParaRPr lang="zh-CN" altLang="en-US" sz="1800" dirty="0">
              <a:solidFill>
                <a:schemeClr val="bg1"/>
              </a:solidFill>
              <a:latin typeface="Roboto" pitchFamily="2" charset="0"/>
            </a:endParaRPr>
          </a:p>
        </p:txBody>
      </p:sp>
      <p:sp>
        <p:nvSpPr>
          <p:cNvPr id="13" name="文本框 12"/>
          <p:cNvSpPr txBox="1"/>
          <p:nvPr/>
        </p:nvSpPr>
        <p:spPr>
          <a:xfrm>
            <a:off x="1794450" y="340073"/>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6"/>
            <a:ext cx="10761872" cy="830997"/>
            <a:chOff x="383458" y="1485125"/>
            <a:chExt cx="5387893" cy="830997"/>
          </a:xfrm>
        </p:grpSpPr>
        <p:sp>
          <p:nvSpPr>
            <p:cNvPr id="17" name="文本框 16"/>
            <p:cNvSpPr txBox="1"/>
            <p:nvPr/>
          </p:nvSpPr>
          <p:spPr>
            <a:xfrm>
              <a:off x="399559" y="1485125"/>
              <a:ext cx="5371792" cy="830997"/>
            </a:xfrm>
            <a:prstGeom prst="rect">
              <a:avLst/>
            </a:prstGeom>
            <a:noFill/>
          </p:spPr>
          <p:txBody>
            <a:bodyPr wrap="square" rtlCol="0">
              <a:spAutoFit/>
            </a:bodyPr>
            <a:lstStyle/>
            <a:p>
              <a:r>
                <a:rPr lang="en-US" altLang="zh-CN" sz="2400" dirty="0"/>
                <a:t>Interleaving the two stages, without storing the intermediate results across uses, is equivalent to the loop nest:</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352139" y="2353767"/>
            <a:ext cx="9487723" cy="2034716"/>
          </a:xfrm>
          <a:prstGeom prst="rect">
            <a:avLst/>
          </a:prstGeom>
        </p:spPr>
      </p:pic>
      <p:sp>
        <p:nvSpPr>
          <p:cNvPr id="15" name="文本框 14"/>
          <p:cNvSpPr txBox="1"/>
          <p:nvPr/>
        </p:nvSpPr>
        <p:spPr>
          <a:xfrm>
            <a:off x="324092" y="4529179"/>
            <a:ext cx="11867909" cy="1938992"/>
          </a:xfrm>
          <a:prstGeom prst="rect">
            <a:avLst/>
          </a:prstGeom>
          <a:noFill/>
        </p:spPr>
        <p:txBody>
          <a:bodyPr wrap="square" rtlCol="0">
            <a:spAutoFit/>
          </a:bodyPr>
          <a:lstStyle/>
          <a:p>
            <a:r>
              <a:rPr lang="en-US" altLang="zh-CN" sz="2000" dirty="0"/>
              <a:t>Each pixel can be computed independently, providing the same abundant data parallelism from the breadth-first strategy. The distance from producer to consumer is small, maximizing locality. But because shared values in </a:t>
            </a:r>
            <a:r>
              <a:rPr lang="en-US" altLang="zh-CN" sz="2000" dirty="0" err="1"/>
              <a:t>blurx</a:t>
            </a:r>
            <a:r>
              <a:rPr lang="en-US" altLang="zh-CN" sz="2000" dirty="0"/>
              <a:t> are not reused across iterations, this strategy performs redundant work. This can be seen as the result of applying classical loop fusion through a stencil dependence pattern: the body of the first loop is moved into the second loop, but its work is amplified by the size of the stencil</a:t>
            </a:r>
          </a:p>
        </p:txBody>
      </p:sp>
    </p:spTree>
    <p:extLst>
      <p:ext uri="{BB962C8B-B14F-4D97-AF65-F5344CB8AC3E}">
        <p14:creationId xmlns:p14="http://schemas.microsoft.com/office/powerpoint/2010/main" val="13743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1" y="-9524"/>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203372" y="1751311"/>
            <a:ext cx="1778000" cy="1778000"/>
            <a:chOff x="5203372" y="1751311"/>
            <a:chExt cx="1778000" cy="1778000"/>
          </a:xfrm>
        </p:grpSpPr>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1" y="2078862"/>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03</a:t>
              </a:r>
              <a:endParaRPr lang="zh-CN" altLang="en-US" sz="7200" b="1" dirty="0">
                <a:solidFill>
                  <a:schemeClr val="bg1"/>
                </a:solidFill>
                <a:latin typeface="Roboto" pitchFamily="2" charset="0"/>
              </a:endParaRPr>
            </a:p>
          </p:txBody>
        </p:sp>
      </p:grpSp>
      <p:sp>
        <p:nvSpPr>
          <p:cNvPr id="23" name="矩形 22"/>
          <p:cNvSpPr/>
          <p:nvPr/>
        </p:nvSpPr>
        <p:spPr>
          <a:xfrm>
            <a:off x="5203372" y="6438901"/>
            <a:ext cx="1817883"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44755" y="4476274"/>
            <a:ext cx="8302493" cy="1015663"/>
          </a:xfrm>
          <a:prstGeom prst="rect">
            <a:avLst/>
          </a:prstGeom>
          <a:noFill/>
        </p:spPr>
        <p:txBody>
          <a:bodyPr wrap="square" rtlCol="0">
            <a:spAutoFit/>
          </a:bodyPr>
          <a:lstStyle/>
          <a:p>
            <a:pPr algn="ctr"/>
            <a:r>
              <a:rPr lang="en-US" altLang="zh-CN" sz="6000" dirty="0">
                <a:solidFill>
                  <a:schemeClr val="bg1"/>
                </a:solidFill>
                <a:latin typeface="Roboto" pitchFamily="2" charset="0"/>
                <a:ea typeface="Roboto" pitchFamily="2" charset="0"/>
              </a:rPr>
              <a:t>Algorithm</a:t>
            </a:r>
            <a:endParaRPr lang="en-US" altLang="zh-CN" sz="60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09277695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19</a:t>
            </a:fld>
            <a:endParaRPr lang="zh-CN" altLang="en-US" sz="1800" dirty="0">
              <a:solidFill>
                <a:schemeClr val="bg1"/>
              </a:solidFill>
              <a:latin typeface="Roboto" pitchFamily="2" charset="0"/>
            </a:endParaRPr>
          </a:p>
        </p:txBody>
      </p:sp>
      <p:grpSp>
        <p:nvGrpSpPr>
          <p:cNvPr id="22" name="组合 21"/>
          <p:cNvGrpSpPr/>
          <p:nvPr/>
        </p:nvGrpSpPr>
        <p:grpSpPr>
          <a:xfrm>
            <a:off x="469720" y="1497826"/>
            <a:ext cx="10761872" cy="4893647"/>
            <a:chOff x="383458" y="1485125"/>
            <a:chExt cx="5387893" cy="4893646"/>
          </a:xfrm>
        </p:grpSpPr>
        <p:sp>
          <p:nvSpPr>
            <p:cNvPr id="17" name="文本框 16"/>
            <p:cNvSpPr txBox="1"/>
            <p:nvPr/>
          </p:nvSpPr>
          <p:spPr>
            <a:xfrm>
              <a:off x="399559" y="1485125"/>
              <a:ext cx="5371792" cy="4893646"/>
            </a:xfrm>
            <a:prstGeom prst="rect">
              <a:avLst/>
            </a:prstGeom>
            <a:noFill/>
          </p:spPr>
          <p:txBody>
            <a:bodyPr wrap="square" rtlCol="0">
              <a:spAutoFit/>
            </a:bodyPr>
            <a:lstStyle/>
            <a:p>
              <a:r>
                <a:rPr lang="en-US" altLang="zh-CN" sz="2400" b="1" dirty="0"/>
                <a:t>NEED</a:t>
              </a:r>
            </a:p>
            <a:p>
              <a:r>
                <a:rPr lang="en-US" altLang="zh-CN" sz="2400" dirty="0"/>
                <a:t>In addition to an unmodified Halide program, the auto-scheduler requires as input an estimate of concrete bounds for the domain of the program’s output function (e.g., the size of the outputs) as well as concrete bounds for any inputs that cannot be directly inferred from the output </a:t>
              </a:r>
              <a:r>
                <a:rPr lang="en-US" altLang="zh-CN" sz="2400" dirty="0"/>
                <a:t>bounds.</a:t>
              </a:r>
            </a:p>
            <a:p>
              <a:endParaRPr lang="en-US" altLang="zh-CN" sz="2400" dirty="0"/>
            </a:p>
            <a:p>
              <a:endParaRPr lang="en-US" altLang="zh-CN" sz="2400" dirty="0"/>
            </a:p>
            <a:p>
              <a:r>
                <a:rPr lang="en-US" altLang="zh-CN" sz="2400" b="1" dirty="0"/>
                <a:t>Step</a:t>
              </a:r>
            </a:p>
            <a:p>
              <a:r>
                <a:rPr lang="en-US" altLang="zh-CN" sz="2400" dirty="0"/>
                <a:t>1. Function </a:t>
              </a:r>
              <a:r>
                <a:rPr lang="en-US" altLang="zh-CN" sz="2400" dirty="0"/>
                <a:t>Preprocessing</a:t>
              </a:r>
            </a:p>
            <a:p>
              <a:r>
                <a:rPr lang="en-US" altLang="zh-CN" sz="2400" dirty="0"/>
                <a:t>2. Function </a:t>
              </a:r>
              <a:r>
                <a:rPr lang="en-US" altLang="zh-CN" sz="2400" dirty="0"/>
                <a:t>Groups and Tiling</a:t>
              </a:r>
            </a:p>
            <a:p>
              <a:r>
                <a:rPr lang="en-US" altLang="zh-CN" sz="2400" dirty="0"/>
                <a:t>3. Function </a:t>
              </a:r>
              <a:r>
                <a:rPr lang="en-US" altLang="zh-CN" sz="2400" dirty="0" err="1"/>
                <a:t>Inlining</a:t>
              </a:r>
              <a:endParaRPr lang="en-US" altLang="zh-CN" sz="2400" dirty="0"/>
            </a:p>
            <a:p>
              <a:r>
                <a:rPr lang="en-US" altLang="zh-CN" sz="2400" dirty="0"/>
                <a:t>4. Final </a:t>
              </a:r>
              <a:r>
                <a:rPr lang="en-US" altLang="zh-CN" sz="2400" dirty="0"/>
                <a:t>Schedule Generation</a:t>
              </a:r>
            </a:p>
            <a:p>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45295" y="4059942"/>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61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21" name="文本框 20"/>
          <p:cNvSpPr txBox="1"/>
          <p:nvPr/>
        </p:nvSpPr>
        <p:spPr>
          <a:xfrm>
            <a:off x="1944755" y="4476274"/>
            <a:ext cx="8302493" cy="1015663"/>
          </a:xfrm>
          <a:prstGeom prst="rect">
            <a:avLst/>
          </a:prstGeom>
          <a:noFill/>
        </p:spPr>
        <p:txBody>
          <a:bodyPr wrap="square" rtlCol="0">
            <a:spAutoFit/>
          </a:bodyPr>
          <a:lstStyle/>
          <a:p>
            <a:pPr algn="ctr"/>
            <a:r>
              <a:rPr lang="en-US" altLang="zh-CN" sz="6000" dirty="0">
                <a:solidFill>
                  <a:schemeClr val="bg1"/>
                </a:solidFill>
                <a:latin typeface="Roboto" pitchFamily="2" charset="0"/>
                <a:ea typeface="Roboto" pitchFamily="2" charset="0"/>
              </a:rPr>
              <a:t>INTRODUCTION</a:t>
            </a:r>
            <a:endParaRPr lang="en-US" altLang="zh-CN" sz="6000" dirty="0">
              <a:solidFill>
                <a:schemeClr val="bg1"/>
              </a:solidFill>
              <a:latin typeface="Roboto" pitchFamily="2" charset="0"/>
              <a:ea typeface="Roboto" pitchFamily="2" charset="0"/>
            </a:endParaRPr>
          </a:p>
        </p:txBody>
      </p:sp>
      <p:sp>
        <p:nvSpPr>
          <p:cNvPr id="8" name="矩形 7"/>
          <p:cNvSpPr/>
          <p:nvPr/>
        </p:nvSpPr>
        <p:spPr>
          <a:xfrm>
            <a:off x="5187951" y="-9524"/>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03372" y="1751311"/>
            <a:ext cx="1778000" cy="1778000"/>
          </a:xfrm>
          <a:prstGeom prst="ellipse">
            <a:avLst/>
          </a:prstGeom>
          <a:solidFill>
            <a:srgbClr val="EE1C3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92372" y="2635698"/>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92372" y="26403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5391811" y="2078862"/>
            <a:ext cx="1442080" cy="1200329"/>
          </a:xfrm>
          <a:prstGeom prst="rect">
            <a:avLst/>
          </a:prstGeom>
          <a:noFill/>
        </p:spPr>
        <p:txBody>
          <a:bodyPr wrap="square" rtlCol="0">
            <a:spAutoFit/>
          </a:bodyPr>
          <a:lstStyle/>
          <a:p>
            <a:pPr algn="ctr"/>
            <a:r>
              <a:rPr lang="en-US" altLang="zh-CN" sz="7200" b="1" dirty="0">
                <a:solidFill>
                  <a:schemeClr val="bg1"/>
                </a:solidFill>
                <a:latin typeface="Roboto" pitchFamily="2" charset="0"/>
                <a:ea typeface="Roboto" pitchFamily="2" charset="0"/>
              </a:rPr>
              <a:t>01</a:t>
            </a:r>
            <a:endParaRPr lang="zh-CN" altLang="en-US" sz="7200" b="1" dirty="0">
              <a:solidFill>
                <a:schemeClr val="bg1"/>
              </a:solidFill>
              <a:latin typeface="Roboto" pitchFamily="2" charset="0"/>
            </a:endParaRPr>
          </a:p>
        </p:txBody>
      </p:sp>
      <p:sp>
        <p:nvSpPr>
          <p:cNvPr id="23" name="矩形 22"/>
          <p:cNvSpPr/>
          <p:nvPr/>
        </p:nvSpPr>
        <p:spPr>
          <a:xfrm>
            <a:off x="5203372" y="6438901"/>
            <a:ext cx="1817883"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15086"/>
      </p:ext>
    </p:extLst>
  </p:cSld>
  <p:clrMapOvr>
    <a:masterClrMapping/>
  </p:clrMapOvr>
  <p:transition spd="slow" advTm="1002">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20</a:t>
            </a:fld>
            <a:endParaRPr lang="zh-CN" altLang="en-US" sz="1800" dirty="0">
              <a:solidFill>
                <a:schemeClr val="bg1"/>
              </a:solidFill>
              <a:latin typeface="Roboto" pitchFamily="2" charset="0"/>
            </a:endParaRPr>
          </a:p>
        </p:txBody>
      </p:sp>
      <p:grpSp>
        <p:nvGrpSpPr>
          <p:cNvPr id="22" name="组合 21"/>
          <p:cNvGrpSpPr/>
          <p:nvPr/>
        </p:nvGrpSpPr>
        <p:grpSpPr>
          <a:xfrm>
            <a:off x="469721" y="1156078"/>
            <a:ext cx="11583735" cy="5262979"/>
            <a:chOff x="383458" y="1485125"/>
            <a:chExt cx="5387893" cy="5262978"/>
          </a:xfrm>
        </p:grpSpPr>
        <p:sp>
          <p:nvSpPr>
            <p:cNvPr id="17" name="文本框 16"/>
            <p:cNvSpPr txBox="1"/>
            <p:nvPr/>
          </p:nvSpPr>
          <p:spPr>
            <a:xfrm>
              <a:off x="399559" y="1485125"/>
              <a:ext cx="5371792" cy="5262978"/>
            </a:xfrm>
            <a:prstGeom prst="rect">
              <a:avLst/>
            </a:prstGeom>
            <a:noFill/>
          </p:spPr>
          <p:txBody>
            <a:bodyPr wrap="square" rtlCol="0">
              <a:spAutoFit/>
            </a:bodyPr>
            <a:lstStyle/>
            <a:p>
              <a:r>
                <a:rPr lang="en-US" altLang="zh-CN" sz="2400" b="1" dirty="0"/>
                <a:t>Function Preprocessing</a:t>
              </a:r>
            </a:p>
            <a:p>
              <a:endParaRPr lang="en-US" altLang="zh-CN" sz="2400" dirty="0"/>
            </a:p>
            <a:p>
              <a:r>
                <a:rPr lang="en-US" altLang="zh-CN" sz="2400" dirty="0"/>
                <a:t>1. Estimate arithmetic cost</a:t>
              </a:r>
            </a:p>
            <a:p>
              <a:r>
                <a:rPr lang="en-US" altLang="zh-CN" sz="2400" dirty="0"/>
                <a:t>2. Compute concrete bounds</a:t>
              </a:r>
            </a:p>
            <a:p>
              <a:r>
                <a:rPr lang="en-US" altLang="zh-CN" sz="2400" dirty="0"/>
                <a:t>3. Compute per-direction input reuse</a:t>
              </a:r>
            </a:p>
            <a:p>
              <a:endParaRPr lang="en-US" altLang="zh-CN" sz="2400" dirty="0"/>
            </a:p>
            <a:p>
              <a:r>
                <a:rPr lang="en-US" altLang="zh-CN" sz="2400" b="1" dirty="0"/>
                <a:t>Function Groups and Tiling</a:t>
              </a:r>
            </a:p>
            <a:p>
              <a:endParaRPr lang="en-US" altLang="zh-CN" sz="2400" dirty="0"/>
            </a:p>
            <a:p>
              <a:r>
                <a:rPr lang="en-US" altLang="zh-CN" sz="2400" dirty="0"/>
                <a:t>1. Enumerate all remaining group merging opportunities.</a:t>
              </a:r>
            </a:p>
            <a:p>
              <a:r>
                <a:rPr lang="en-US" altLang="zh-CN" sz="2400" dirty="0"/>
                <a:t>2. </a:t>
              </a:r>
              <a:r>
                <a:rPr lang="en-US" altLang="zh-CN" sz="2400" dirty="0"/>
                <a:t>For each merging opportunity, estimate the performance </a:t>
              </a:r>
              <a:r>
                <a:rPr lang="en-US" altLang="zh-CN" sz="2400" dirty="0" smtClean="0"/>
                <a:t>benefit </a:t>
              </a:r>
              <a:r>
                <a:rPr lang="en-US" altLang="zh-CN" sz="2400" dirty="0"/>
                <a:t>of merging the two groups. </a:t>
              </a:r>
              <a:r>
                <a:rPr lang="en-US" altLang="zh-CN" sz="2400" dirty="0"/>
                <a:t>The act of evaluating the benefit of a merge requires determining a tiled loop-nest structure for the potential merged group.</a:t>
              </a:r>
            </a:p>
            <a:p>
              <a:r>
                <a:rPr lang="en-US" altLang="zh-CN" sz="2400" dirty="0"/>
                <a:t>3. Select the merge that yields the greatest performance benefit (provided at least one merge that provides benefit does exist) and merge the two groups.</a:t>
              </a:r>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26823" y="3385690"/>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92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21</a:t>
            </a:fld>
            <a:endParaRPr lang="zh-CN" altLang="en-US" sz="1800" dirty="0">
              <a:solidFill>
                <a:schemeClr val="bg1"/>
              </a:solidFill>
              <a:latin typeface="Roboto" pitchFamily="2" charset="0"/>
            </a:endParaRPr>
          </a:p>
        </p:txBody>
      </p:sp>
      <p:grpSp>
        <p:nvGrpSpPr>
          <p:cNvPr id="22" name="组合 21"/>
          <p:cNvGrpSpPr/>
          <p:nvPr/>
        </p:nvGrpSpPr>
        <p:grpSpPr>
          <a:xfrm>
            <a:off x="469721" y="1109899"/>
            <a:ext cx="11583735" cy="5262979"/>
            <a:chOff x="383458" y="1485125"/>
            <a:chExt cx="5387893" cy="5262980"/>
          </a:xfrm>
        </p:grpSpPr>
        <p:sp>
          <p:nvSpPr>
            <p:cNvPr id="17" name="文本框 16"/>
            <p:cNvSpPr txBox="1"/>
            <p:nvPr/>
          </p:nvSpPr>
          <p:spPr>
            <a:xfrm>
              <a:off x="399559" y="1485125"/>
              <a:ext cx="5371792" cy="5262980"/>
            </a:xfrm>
            <a:prstGeom prst="rect">
              <a:avLst/>
            </a:prstGeom>
            <a:noFill/>
          </p:spPr>
          <p:txBody>
            <a:bodyPr wrap="square" rtlCol="0">
              <a:spAutoFit/>
            </a:bodyPr>
            <a:lstStyle/>
            <a:p>
              <a:r>
                <a:rPr lang="en-US" altLang="zh-CN" sz="2400" b="1" dirty="0"/>
                <a:t>Function </a:t>
              </a:r>
              <a:r>
                <a:rPr lang="en-US" altLang="zh-CN" sz="2400" b="1" dirty="0" err="1"/>
                <a:t>Inlining</a:t>
              </a:r>
              <a:endParaRPr lang="en-US" altLang="zh-CN" sz="2400" b="1" dirty="0"/>
            </a:p>
            <a:p>
              <a:endParaRPr lang="en-US" altLang="zh-CN" sz="2400" dirty="0"/>
            </a:p>
            <a:p>
              <a:r>
                <a:rPr lang="en-US" altLang="zh-CN" sz="2400" dirty="0"/>
                <a:t>1. </a:t>
              </a:r>
              <a:r>
                <a:rPr lang="en-US" altLang="zh-CN" sz="2400" dirty="0" err="1"/>
                <a:t>Inlining</a:t>
              </a:r>
              <a:r>
                <a:rPr lang="en-US" altLang="zh-CN" sz="2400" dirty="0"/>
                <a:t> can be applied to functions with multiple consumers.</a:t>
              </a:r>
            </a:p>
            <a:p>
              <a:r>
                <a:rPr lang="en-US" altLang="zh-CN" sz="2400" dirty="0"/>
                <a:t>2. The auto-scheduler must consider the cost of </a:t>
              </a:r>
              <a:r>
                <a:rPr lang="en-US" altLang="zh-CN" sz="2400" dirty="0" err="1"/>
                <a:t>inlining</a:t>
              </a:r>
              <a:r>
                <a:rPr lang="en-US" altLang="zh-CN" sz="2400" dirty="0"/>
                <a:t> a function into all consumers.</a:t>
              </a:r>
            </a:p>
            <a:p>
              <a:r>
                <a:rPr lang="en-US" altLang="zh-CN" sz="2400" dirty="0"/>
                <a:t>3. The auto-scheduler substitutes the producer function expression into the consumer function and reevaluates the arithmetic cost of the new expression.</a:t>
              </a:r>
            </a:p>
            <a:p>
              <a:endParaRPr lang="en-US" altLang="zh-CN" sz="2400" dirty="0"/>
            </a:p>
            <a:p>
              <a:r>
                <a:rPr lang="en-US" altLang="zh-CN" sz="2400" b="1" dirty="0"/>
                <a:t>Final Schedule Generation</a:t>
              </a:r>
            </a:p>
            <a:p>
              <a:endParaRPr lang="en-US" altLang="zh-CN" sz="2400" dirty="0"/>
            </a:p>
            <a:p>
              <a:r>
                <a:rPr lang="en-US" altLang="zh-CN" sz="2400" dirty="0"/>
                <a:t>1. Reorder each group output function’s loops in order of maximal input locality.</a:t>
              </a:r>
            </a:p>
            <a:p>
              <a:r>
                <a:rPr lang="en-US" altLang="zh-CN" sz="2400" dirty="0"/>
                <a:t>2. Unrolls the innermost loop if it contains only a small number of iterations.</a:t>
              </a:r>
            </a:p>
            <a:p>
              <a:r>
                <a:rPr lang="en-US" altLang="zh-CN" sz="2400" dirty="0"/>
                <a:t>3. Parallelizes as many outermost dimensions of the loop nest as necessary to obtain sufficient multi-core parallelism for the target machine.</a:t>
              </a:r>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26823" y="4096891"/>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22</a:t>
            </a:fld>
            <a:endParaRPr lang="zh-CN" altLang="en-US" sz="1800" dirty="0">
              <a:solidFill>
                <a:schemeClr val="bg1"/>
              </a:solidFill>
              <a:latin typeface="Roboto" pitchFamily="2" charset="0"/>
            </a:endParaRPr>
          </a:p>
        </p:txBody>
      </p:sp>
      <p:grpSp>
        <p:nvGrpSpPr>
          <p:cNvPr id="7" name="组合 6"/>
          <p:cNvGrpSpPr/>
          <p:nvPr/>
        </p:nvGrpSpPr>
        <p:grpSpPr>
          <a:xfrm>
            <a:off x="3267979" y="210767"/>
            <a:ext cx="5395731" cy="6320300"/>
            <a:chOff x="3473322" y="-892695"/>
            <a:chExt cx="4985043" cy="7000444"/>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322" y="-892695"/>
              <a:ext cx="4985042" cy="6219434"/>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1924"/>
            <a:stretch/>
          </p:blipFill>
          <p:spPr>
            <a:xfrm>
              <a:off x="3473323" y="4870187"/>
              <a:ext cx="4985042" cy="1237562"/>
            </a:xfrm>
            <a:prstGeom prst="rect">
              <a:avLst/>
            </a:prstGeom>
          </p:spPr>
        </p:pic>
      </p:grpSp>
    </p:spTree>
    <p:extLst>
      <p:ext uri="{BB962C8B-B14F-4D97-AF65-F5344CB8AC3E}">
        <p14:creationId xmlns:p14="http://schemas.microsoft.com/office/powerpoint/2010/main" val="26018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23</a:t>
            </a:fld>
            <a:endParaRPr lang="zh-CN" altLang="en-US" sz="1800" dirty="0">
              <a:solidFill>
                <a:schemeClr val="bg1"/>
              </a:solidFill>
              <a:latin typeface="Roboto" pitchFamily="2" charset="0"/>
            </a:endParaRPr>
          </a:p>
        </p:txBody>
      </p:sp>
      <p:cxnSp>
        <p:nvCxnSpPr>
          <p:cNvPr id="19" name="直接连接符 18"/>
          <p:cNvCxnSpPr/>
          <p:nvPr/>
        </p:nvCxnSpPr>
        <p:spPr>
          <a:xfrm>
            <a:off x="2137724"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03" y="2800930"/>
            <a:ext cx="2845071" cy="284507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019" y="2800930"/>
            <a:ext cx="2845071" cy="2845071"/>
          </a:xfrm>
          <a:prstGeom prst="rect">
            <a:avLst/>
          </a:prstGeom>
        </p:spPr>
      </p:pic>
      <p:sp>
        <p:nvSpPr>
          <p:cNvPr id="11" name="文本框 10"/>
          <p:cNvSpPr txBox="1"/>
          <p:nvPr/>
        </p:nvSpPr>
        <p:spPr>
          <a:xfrm>
            <a:off x="2230312" y="1921728"/>
            <a:ext cx="2780147" cy="461665"/>
          </a:xfrm>
          <a:prstGeom prst="rect">
            <a:avLst/>
          </a:prstGeom>
          <a:noFill/>
        </p:spPr>
        <p:txBody>
          <a:bodyPr wrap="square" rtlCol="0">
            <a:spAutoFit/>
          </a:bodyPr>
          <a:lstStyle/>
          <a:p>
            <a:r>
              <a:rPr lang="en-US" altLang="zh-CN" sz="2400" dirty="0"/>
              <a:t>Col major</a:t>
            </a:r>
            <a:endParaRPr lang="zh-CN" altLang="en-US" sz="2400" dirty="0"/>
          </a:p>
        </p:txBody>
      </p:sp>
      <p:cxnSp>
        <p:nvCxnSpPr>
          <p:cNvPr id="18" name="直接连接符 17"/>
          <p:cNvCxnSpPr/>
          <p:nvPr/>
        </p:nvCxnSpPr>
        <p:spPr>
          <a:xfrm>
            <a:off x="7176431"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69019" y="1940200"/>
            <a:ext cx="2780147" cy="461665"/>
          </a:xfrm>
          <a:prstGeom prst="rect">
            <a:avLst/>
          </a:prstGeom>
          <a:noFill/>
        </p:spPr>
        <p:txBody>
          <a:bodyPr wrap="square" rtlCol="0">
            <a:spAutoFit/>
          </a:bodyPr>
          <a:lstStyle/>
          <a:p>
            <a:r>
              <a:rPr lang="en-US" altLang="zh-CN" sz="2400" dirty="0"/>
              <a:t>Row major</a:t>
            </a:r>
            <a:endParaRPr lang="zh-CN" altLang="en-US" sz="2400" dirty="0"/>
          </a:p>
        </p:txBody>
      </p:sp>
    </p:spTree>
    <p:extLst>
      <p:ext uri="{BB962C8B-B14F-4D97-AF65-F5344CB8AC3E}">
        <p14:creationId xmlns:p14="http://schemas.microsoft.com/office/powerpoint/2010/main" val="30829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24</a:t>
            </a:fld>
            <a:endParaRPr lang="zh-CN" altLang="en-US" sz="1800" dirty="0">
              <a:solidFill>
                <a:schemeClr val="bg1"/>
              </a:solidFill>
              <a:latin typeface="Roboto" pitchFamily="2" charset="0"/>
            </a:endParaRPr>
          </a:p>
        </p:txBody>
      </p:sp>
      <p:cxnSp>
        <p:nvCxnSpPr>
          <p:cNvPr id="19" name="直接连接符 18"/>
          <p:cNvCxnSpPr/>
          <p:nvPr/>
        </p:nvCxnSpPr>
        <p:spPr>
          <a:xfrm>
            <a:off x="2331687"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24275" y="1940200"/>
            <a:ext cx="2780147" cy="461665"/>
          </a:xfrm>
          <a:prstGeom prst="rect">
            <a:avLst/>
          </a:prstGeom>
          <a:noFill/>
        </p:spPr>
        <p:txBody>
          <a:bodyPr wrap="square" rtlCol="0">
            <a:spAutoFit/>
          </a:bodyPr>
          <a:lstStyle/>
          <a:p>
            <a:r>
              <a:rPr lang="en-US" altLang="zh-CN" sz="2400" dirty="0"/>
              <a:t>Tiled</a:t>
            </a:r>
            <a:endParaRPr lang="zh-CN" altLang="en-US" sz="2400" dirty="0"/>
          </a:p>
        </p:txBody>
      </p:sp>
      <p:cxnSp>
        <p:nvCxnSpPr>
          <p:cNvPr id="18" name="直接连接符 17"/>
          <p:cNvCxnSpPr/>
          <p:nvPr/>
        </p:nvCxnSpPr>
        <p:spPr>
          <a:xfrm>
            <a:off x="7370395"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462981" y="1940200"/>
            <a:ext cx="2780147" cy="461665"/>
          </a:xfrm>
          <a:prstGeom prst="rect">
            <a:avLst/>
          </a:prstGeom>
          <a:noFill/>
        </p:spPr>
        <p:txBody>
          <a:bodyPr wrap="square" rtlCol="0">
            <a:spAutoFit/>
          </a:bodyPr>
          <a:lstStyle/>
          <a:p>
            <a:r>
              <a:rPr lang="en-US" altLang="zh-CN" sz="2400" dirty="0"/>
              <a:t>Parallel tiles</a:t>
            </a:r>
            <a:endParaRPr lang="zh-CN" altLang="en-US" sz="2400"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161" y="2754745"/>
            <a:ext cx="2870200" cy="28702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779" y="2745509"/>
            <a:ext cx="2870200" cy="2870200"/>
          </a:xfrm>
          <a:prstGeom prst="rect">
            <a:avLst/>
          </a:prstGeom>
        </p:spPr>
      </p:pic>
    </p:spTree>
    <p:extLst>
      <p:ext uri="{BB962C8B-B14F-4D97-AF65-F5344CB8AC3E}">
        <p14:creationId xmlns:p14="http://schemas.microsoft.com/office/powerpoint/2010/main" val="245106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25</a:t>
            </a:fld>
            <a:endParaRPr lang="zh-CN" altLang="en-US" sz="1800" dirty="0">
              <a:solidFill>
                <a:schemeClr val="bg1"/>
              </a:solidFill>
              <a:latin typeface="Roboto" pitchFamily="2" charset="0"/>
            </a:endParaRPr>
          </a:p>
        </p:txBody>
      </p:sp>
      <p:cxnSp>
        <p:nvCxnSpPr>
          <p:cNvPr id="19" name="直接连接符 18"/>
          <p:cNvCxnSpPr/>
          <p:nvPr/>
        </p:nvCxnSpPr>
        <p:spPr>
          <a:xfrm>
            <a:off x="2331687"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24275" y="1940200"/>
            <a:ext cx="2780147" cy="461665"/>
          </a:xfrm>
          <a:prstGeom prst="rect">
            <a:avLst/>
          </a:prstGeom>
          <a:noFill/>
        </p:spPr>
        <p:txBody>
          <a:bodyPr wrap="square" rtlCol="0">
            <a:spAutoFit/>
          </a:bodyPr>
          <a:lstStyle/>
          <a:p>
            <a:r>
              <a:rPr lang="en-US" altLang="zh-CN" sz="2400" dirty="0"/>
              <a:t>Split 7 by 3</a:t>
            </a:r>
            <a:endParaRPr lang="zh-CN" altLang="en-US" sz="2400" dirty="0"/>
          </a:p>
        </p:txBody>
      </p:sp>
      <p:cxnSp>
        <p:nvCxnSpPr>
          <p:cNvPr id="18" name="直接连接符 17"/>
          <p:cNvCxnSpPr/>
          <p:nvPr/>
        </p:nvCxnSpPr>
        <p:spPr>
          <a:xfrm>
            <a:off x="7370395" y="1940198"/>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462981" y="1940200"/>
            <a:ext cx="2780147" cy="461665"/>
          </a:xfrm>
          <a:prstGeom prst="rect">
            <a:avLst/>
          </a:prstGeom>
          <a:noFill/>
        </p:spPr>
        <p:txBody>
          <a:bodyPr wrap="square" rtlCol="0">
            <a:spAutoFit/>
          </a:bodyPr>
          <a:lstStyle/>
          <a:p>
            <a:r>
              <a:rPr lang="en-US" altLang="zh-CN" sz="2400" dirty="0"/>
              <a:t>vectors</a:t>
            </a:r>
            <a:endParaRPr lang="zh-CN" altLang="en-US" sz="24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826" y="3500583"/>
            <a:ext cx="3898591" cy="173270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983" y="3404489"/>
            <a:ext cx="3048000" cy="1828800"/>
          </a:xfrm>
          <a:prstGeom prst="rect">
            <a:avLst/>
          </a:prstGeom>
        </p:spPr>
      </p:pic>
    </p:spTree>
    <p:extLst>
      <p:ext uri="{BB962C8B-B14F-4D97-AF65-F5344CB8AC3E}">
        <p14:creationId xmlns:p14="http://schemas.microsoft.com/office/powerpoint/2010/main" val="19353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1" y="-9524"/>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203372" y="1751311"/>
            <a:ext cx="1778000" cy="1778000"/>
            <a:chOff x="5203372" y="1751311"/>
            <a:chExt cx="1778000" cy="1778000"/>
          </a:xfrm>
        </p:grpSpPr>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1" y="2078862"/>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04</a:t>
              </a:r>
              <a:endParaRPr lang="zh-CN" altLang="en-US" sz="7200" b="1" dirty="0">
                <a:solidFill>
                  <a:schemeClr val="bg1"/>
                </a:solidFill>
                <a:latin typeface="Roboto" pitchFamily="2" charset="0"/>
              </a:endParaRPr>
            </a:p>
          </p:txBody>
        </p:sp>
      </p:grpSp>
      <p:sp>
        <p:nvSpPr>
          <p:cNvPr id="23" name="矩形 22"/>
          <p:cNvSpPr/>
          <p:nvPr/>
        </p:nvSpPr>
        <p:spPr>
          <a:xfrm>
            <a:off x="5203372" y="6438901"/>
            <a:ext cx="1817883"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438917" y="4476274"/>
            <a:ext cx="9786802" cy="1015663"/>
          </a:xfrm>
          <a:prstGeom prst="rect">
            <a:avLst/>
          </a:prstGeom>
          <a:noFill/>
        </p:spPr>
        <p:txBody>
          <a:bodyPr wrap="square" rtlCol="0">
            <a:spAutoFit/>
          </a:bodyPr>
          <a:lstStyle/>
          <a:p>
            <a:pPr algn="ctr"/>
            <a:r>
              <a:rPr lang="en-US" altLang="zh-CN" sz="6000" dirty="0">
                <a:solidFill>
                  <a:schemeClr val="bg1"/>
                </a:solidFill>
                <a:latin typeface="Roboto" pitchFamily="2" charset="0"/>
                <a:ea typeface="Roboto" pitchFamily="2" charset="0"/>
              </a:rPr>
              <a:t>Back-end code generation</a:t>
            </a:r>
            <a:endParaRPr lang="en-US" altLang="zh-CN" sz="600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68128215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05</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27</a:t>
            </a:fld>
            <a:endParaRPr lang="zh-CN" altLang="en-US" sz="1800" dirty="0">
              <a:solidFill>
                <a:schemeClr val="bg1"/>
              </a:solidFill>
              <a:latin typeface="Roboto" pitchFamily="2" charset="0"/>
            </a:endParaRPr>
          </a:p>
        </p:txBody>
      </p:sp>
      <p:grpSp>
        <p:nvGrpSpPr>
          <p:cNvPr id="22" name="组合 21"/>
          <p:cNvGrpSpPr/>
          <p:nvPr/>
        </p:nvGrpSpPr>
        <p:grpSpPr>
          <a:xfrm>
            <a:off x="469714" y="1497826"/>
            <a:ext cx="11722286" cy="4278094"/>
            <a:chOff x="383457" y="1485125"/>
            <a:chExt cx="5868719" cy="4278094"/>
          </a:xfrm>
        </p:grpSpPr>
        <p:sp>
          <p:nvSpPr>
            <p:cNvPr id="17" name="文本框 16"/>
            <p:cNvSpPr txBox="1"/>
            <p:nvPr/>
          </p:nvSpPr>
          <p:spPr>
            <a:xfrm>
              <a:off x="399559" y="1485125"/>
              <a:ext cx="5852617" cy="4278094"/>
            </a:xfrm>
            <a:prstGeom prst="rect">
              <a:avLst/>
            </a:prstGeom>
            <a:noFill/>
          </p:spPr>
          <p:txBody>
            <a:bodyPr wrap="square" rtlCol="0">
              <a:spAutoFit/>
            </a:bodyPr>
            <a:lstStyle/>
            <a:p>
              <a:r>
                <a:rPr lang="en-US" altLang="zh-CN" sz="2400" dirty="0"/>
                <a:t>	</a:t>
              </a:r>
              <a:r>
                <a:rPr lang="en-US" altLang="zh-CN" sz="2800" b="1" dirty="0" smtClean="0"/>
                <a:t> </a:t>
              </a:r>
              <a:r>
                <a:rPr lang="en-US" altLang="zh-CN" sz="2800" b="1" dirty="0"/>
                <a:t>low-level optimizations and emit machine code for </a:t>
              </a:r>
              <a:r>
                <a:rPr lang="en-US" altLang="zh-CN" sz="2800" b="1" dirty="0" smtClean="0"/>
                <a:t>pipeline</a:t>
              </a:r>
            </a:p>
            <a:p>
              <a:endParaRPr lang="en-US" altLang="zh-CN" sz="2800" b="1" dirty="0" smtClean="0"/>
            </a:p>
            <a:p>
              <a:r>
                <a:rPr lang="en-US" altLang="zh-CN" sz="2400" b="1" dirty="0" smtClean="0"/>
                <a:t>Preparation:</a:t>
              </a:r>
            </a:p>
            <a:p>
              <a:r>
                <a:rPr lang="en-US" altLang="zh-CN" sz="2400" dirty="0"/>
                <a:t>	</a:t>
              </a:r>
              <a:r>
                <a:rPr lang="en-US" altLang="zh-CN" sz="2400" dirty="0" smtClean="0"/>
                <a:t>First </a:t>
              </a:r>
              <a:r>
                <a:rPr lang="en-US" altLang="zh-CN" sz="2400" dirty="0"/>
                <a:t>run a standard constant-folding and dead-code elimination pass on our IR, which also performs symbolic simplification of common patterns produced by bounds inference. At this point, the representation is ready to be lowered to LLVM IR</a:t>
              </a:r>
              <a:r>
                <a:rPr lang="en-US" altLang="zh-CN" sz="2400" dirty="0" smtClean="0"/>
                <a:t>.</a:t>
              </a:r>
            </a:p>
            <a:p>
              <a:endParaRPr lang="en-US" altLang="zh-CN" sz="2400" dirty="0"/>
            </a:p>
            <a:p>
              <a:r>
                <a:rPr lang="en-US" altLang="zh-CN" sz="2400" b="1" dirty="0" smtClean="0"/>
                <a:t>One-to-one mapping:</a:t>
              </a:r>
            </a:p>
            <a:p>
              <a:r>
                <a:rPr lang="en-US" altLang="zh-CN" sz="2400" dirty="0"/>
                <a:t>	</a:t>
              </a:r>
              <a:r>
                <a:rPr lang="en-US" altLang="zh-CN" sz="2400" dirty="0" smtClean="0"/>
                <a:t>Two </a:t>
              </a:r>
              <a:r>
                <a:rPr lang="en-US" altLang="zh-CN" sz="2400" dirty="0"/>
                <a:t>specific patterns warrant mention.</a:t>
              </a:r>
              <a:endParaRPr lang="en-US" altLang="zh-CN" sz="2400" dirty="0" smtClean="0"/>
            </a:p>
            <a:p>
              <a:endParaRPr lang="en-US" altLang="zh-CN" sz="2400" dirty="0"/>
            </a:p>
            <a:p>
              <a:endParaRPr lang="en-US" altLang="zh-CN" sz="2400" b="1" dirty="0"/>
            </a:p>
          </p:txBody>
        </p:sp>
        <p:cxnSp>
          <p:nvCxnSpPr>
            <p:cNvPr id="19" name="直接连接符 18"/>
            <p:cNvCxnSpPr/>
            <p:nvPr/>
          </p:nvCxnSpPr>
          <p:spPr>
            <a:xfrm>
              <a:off x="383457" y="2386855"/>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69720" y="4624146"/>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1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05</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28</a:t>
            </a:fld>
            <a:endParaRPr lang="zh-CN" altLang="en-US" sz="1800" dirty="0">
              <a:solidFill>
                <a:schemeClr val="bg1"/>
              </a:solidFill>
              <a:latin typeface="Roboto" pitchFamily="2" charset="0"/>
            </a:endParaRPr>
          </a:p>
        </p:txBody>
      </p:sp>
      <p:grpSp>
        <p:nvGrpSpPr>
          <p:cNvPr id="22" name="组合 21"/>
          <p:cNvGrpSpPr/>
          <p:nvPr/>
        </p:nvGrpSpPr>
        <p:grpSpPr>
          <a:xfrm>
            <a:off x="469720" y="1488098"/>
            <a:ext cx="11722280" cy="5755422"/>
            <a:chOff x="383458" y="1485125"/>
            <a:chExt cx="5868718" cy="5755422"/>
          </a:xfrm>
        </p:grpSpPr>
        <p:sp>
          <p:nvSpPr>
            <p:cNvPr id="17" name="文本框 16"/>
            <p:cNvSpPr txBox="1"/>
            <p:nvPr/>
          </p:nvSpPr>
          <p:spPr>
            <a:xfrm>
              <a:off x="399559" y="1485125"/>
              <a:ext cx="5852617" cy="5755422"/>
            </a:xfrm>
            <a:prstGeom prst="rect">
              <a:avLst/>
            </a:prstGeom>
            <a:noFill/>
          </p:spPr>
          <p:txBody>
            <a:bodyPr wrap="square" rtlCol="0">
              <a:spAutoFit/>
            </a:bodyPr>
            <a:lstStyle/>
            <a:p>
              <a:r>
                <a:rPr lang="en-US" altLang="zh-CN" sz="2400" dirty="0"/>
                <a:t>	</a:t>
              </a:r>
              <a:r>
                <a:rPr lang="en-US" altLang="zh-CN" sz="2400" dirty="0" smtClean="0"/>
                <a:t>			</a:t>
              </a:r>
              <a:r>
                <a:rPr lang="en-US" altLang="zh-CN" sz="3200" b="1" dirty="0" smtClean="0"/>
                <a:t>One-to-one mapping</a:t>
              </a:r>
              <a:endParaRPr lang="en-US" altLang="zh-CN" sz="3200" b="1" dirty="0"/>
            </a:p>
            <a:p>
              <a:r>
                <a:rPr lang="en-US" altLang="zh-CN" sz="2400" b="1" dirty="0" smtClean="0"/>
                <a:t>Firstly:</a:t>
              </a:r>
            </a:p>
            <a:p>
              <a:r>
                <a:rPr lang="en-US" altLang="zh-CN" sz="2400" dirty="0" smtClean="0"/>
                <a:t>	1.</a:t>
              </a:r>
              <a:r>
                <a:rPr lang="en-US" sz="2400" dirty="0"/>
                <a:t> builds a closure containing state referred to in the body of a for </a:t>
              </a:r>
              <a:r>
                <a:rPr lang="en-US" sz="2400" dirty="0" smtClean="0"/>
                <a:t>loop</a:t>
              </a:r>
            </a:p>
            <a:p>
              <a:r>
                <a:rPr lang="en-US" sz="2400" dirty="0"/>
                <a:t>	</a:t>
              </a:r>
              <a:r>
                <a:rPr lang="en-US" sz="2400" dirty="0" smtClean="0"/>
                <a:t>2. </a:t>
              </a:r>
              <a:r>
                <a:rPr lang="en-US" sz="2400" dirty="0"/>
                <a:t>The loop body is lowered to a separate function that accepts the closure as an argument and performs one iteration of the loop </a:t>
              </a:r>
              <a:endParaRPr lang="en-US" sz="2400" dirty="0" smtClean="0"/>
            </a:p>
            <a:p>
              <a:r>
                <a:rPr lang="en-US" sz="2400" dirty="0"/>
                <a:t>	3. </a:t>
              </a:r>
              <a:r>
                <a:rPr lang="en-US" sz="2400" dirty="0" err="1"/>
                <a:t>enqueues</a:t>
              </a:r>
              <a:r>
                <a:rPr lang="en-US" sz="2400" dirty="0"/>
                <a:t> the iterations of the loop onto a task </a:t>
              </a:r>
              <a:r>
                <a:rPr lang="en-US" sz="2400" dirty="0" smtClean="0"/>
                <a:t>queue</a:t>
              </a:r>
            </a:p>
            <a:p>
              <a:endParaRPr lang="en-US" sz="2400" dirty="0"/>
            </a:p>
            <a:p>
              <a:r>
                <a:rPr lang="en-US" sz="2400" b="1" dirty="0" smtClean="0"/>
                <a:t>Secondly:</a:t>
              </a:r>
            </a:p>
            <a:p>
              <a:r>
                <a:rPr lang="en-US" sz="2400" b="1" dirty="0"/>
                <a:t>	</a:t>
              </a:r>
              <a:r>
                <a:rPr lang="en-US" sz="2400" dirty="0" smtClean="0"/>
                <a:t>1</a:t>
              </a:r>
              <a:r>
                <a:rPr lang="en-US" sz="2400" b="1" dirty="0" smtClean="0"/>
                <a:t>.</a:t>
              </a:r>
              <a:r>
                <a:rPr lang="en-US" sz="2400" dirty="0"/>
                <a:t> difficult to express or generate poor code if passed directly to LLVM </a:t>
              </a:r>
              <a:endParaRPr lang="en-US" sz="2400" dirty="0" smtClean="0"/>
            </a:p>
            <a:p>
              <a:r>
                <a:rPr lang="en-US" sz="2400" dirty="0"/>
                <a:t>	</a:t>
              </a:r>
              <a:r>
                <a:rPr lang="en-US" sz="2400" dirty="0" smtClean="0"/>
                <a:t>2.</a:t>
              </a:r>
              <a:r>
                <a:rPr lang="en-US" sz="2400" dirty="0"/>
                <a:t> peephole optimization </a:t>
              </a:r>
              <a:endParaRPr lang="en-US" sz="2400" dirty="0" smtClean="0"/>
            </a:p>
            <a:p>
              <a:r>
                <a:rPr lang="en-US" sz="2400" dirty="0"/>
                <a:t>	</a:t>
              </a:r>
              <a:r>
                <a:rPr lang="en-US" sz="2400" dirty="0" smtClean="0"/>
                <a:t>3.</a:t>
              </a:r>
              <a:r>
                <a:rPr lang="en-US" sz="2400" dirty="0"/>
                <a:t> interleaving stores, </a:t>
              </a:r>
              <a:r>
                <a:rPr lang="en-US" sz="2400" dirty="0" err="1"/>
                <a:t>strided</a:t>
              </a:r>
              <a:r>
                <a:rPr lang="en-US" sz="2400" dirty="0"/>
                <a:t> loads, vector averages, clamped arithmetic </a:t>
              </a:r>
              <a:r>
                <a:rPr lang="mr-IN" sz="2400" dirty="0" smtClean="0"/>
                <a:t>…</a:t>
              </a:r>
              <a:endParaRPr lang="en-US" sz="2400" dirty="0"/>
            </a:p>
            <a:p>
              <a:endParaRPr lang="en-US" sz="2400" dirty="0"/>
            </a:p>
            <a:p>
              <a:r>
                <a:rPr lang="en-US" sz="2400" dirty="0" smtClean="0"/>
                <a:t> </a:t>
              </a:r>
              <a:endParaRPr lang="en-US" sz="2400" dirty="0"/>
            </a:p>
            <a:p>
              <a:endParaRPr lang="en-US" altLang="zh-CN" sz="2400" dirty="0"/>
            </a:p>
            <a:p>
              <a:endParaRPr lang="en-US" altLang="zh-CN" sz="2400" b="1" dirty="0"/>
            </a:p>
          </p:txBody>
        </p:sp>
        <p:cxnSp>
          <p:nvCxnSpPr>
            <p:cNvPr id="19" name="直接连接符 18"/>
            <p:cNvCxnSpPr/>
            <p:nvPr/>
          </p:nvCxnSpPr>
          <p:spPr>
            <a:xfrm>
              <a:off x="383458" y="2017208"/>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445295" y="4186402"/>
            <a:ext cx="0" cy="365015"/>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02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05</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29</a:t>
            </a:fld>
            <a:endParaRPr lang="zh-CN" altLang="en-US" sz="1800" dirty="0">
              <a:solidFill>
                <a:schemeClr val="bg1"/>
              </a:solidFill>
              <a:latin typeface="Roboto" pitchFamily="2" charset="0"/>
            </a:endParaRPr>
          </a:p>
        </p:txBody>
      </p:sp>
      <p:sp>
        <p:nvSpPr>
          <p:cNvPr id="17" name="文本框 16"/>
          <p:cNvSpPr txBox="1"/>
          <p:nvPr/>
        </p:nvSpPr>
        <p:spPr>
          <a:xfrm>
            <a:off x="501880" y="1497826"/>
            <a:ext cx="11690120" cy="5016758"/>
          </a:xfrm>
          <a:prstGeom prst="rect">
            <a:avLst/>
          </a:prstGeom>
          <a:noFill/>
        </p:spPr>
        <p:txBody>
          <a:bodyPr wrap="square" rtlCol="0">
            <a:spAutoFit/>
          </a:bodyPr>
          <a:lstStyle/>
          <a:p>
            <a:r>
              <a:rPr lang="en-US" altLang="zh-CN" sz="2400" dirty="0"/>
              <a:t>	</a:t>
            </a:r>
            <a:r>
              <a:rPr lang="en-US" altLang="zh-CN" sz="2400" dirty="0" smtClean="0"/>
              <a:t>			</a:t>
            </a:r>
            <a:r>
              <a:rPr lang="en-US" altLang="zh-CN" sz="3200" b="1" dirty="0" smtClean="0"/>
              <a:t>GPU code generation</a:t>
            </a:r>
            <a:endParaRPr lang="en-US" altLang="zh-CN" sz="3200" b="1" dirty="0"/>
          </a:p>
          <a:p>
            <a:pPr marL="457200" indent="-457200">
              <a:buAutoNum type="arabicPeriod"/>
            </a:pPr>
            <a:r>
              <a:rPr lang="en-US" sz="2400" dirty="0" smtClean="0"/>
              <a:t>The </a:t>
            </a:r>
            <a:r>
              <a:rPr lang="en-US" sz="2400" dirty="0"/>
              <a:t>data parallel grids </a:t>
            </a:r>
            <a:endParaRPr lang="en-US" sz="2400" dirty="0" smtClean="0"/>
          </a:p>
          <a:p>
            <a:pPr marL="457200" indent="-457200">
              <a:buAutoNum type="arabicPeriod"/>
            </a:pPr>
            <a:r>
              <a:rPr lang="en-US" sz="2400" dirty="0" smtClean="0"/>
              <a:t>Compiler </a:t>
            </a:r>
            <a:r>
              <a:rPr lang="en-US" sz="2400" dirty="0"/>
              <a:t>uses the same scheduling primitives, along with a few simple </a:t>
            </a:r>
            <a:r>
              <a:rPr lang="en-US" sz="2400" dirty="0" smtClean="0"/>
              <a:t>conventions</a:t>
            </a:r>
          </a:p>
          <a:p>
            <a:pPr marL="457200" indent="-457200">
              <a:buAutoNum type="arabicPeriod"/>
            </a:pPr>
            <a:r>
              <a:rPr lang="en-US" sz="2400" dirty="0"/>
              <a:t>GPU kernel </a:t>
            </a:r>
            <a:r>
              <a:rPr lang="en-US" sz="2400" dirty="0" smtClean="0"/>
              <a:t>launches </a:t>
            </a:r>
            <a:r>
              <a:rPr lang="en-US" sz="2400" dirty="0" smtClean="0">
                <a:sym typeface="Wingdings"/>
              </a:rPr>
              <a:t>&lt; --</a:t>
            </a:r>
            <a:r>
              <a:rPr lang="en-US" sz="2400" dirty="0" smtClean="0"/>
              <a:t>&gt;Dimensions </a:t>
            </a:r>
            <a:r>
              <a:rPr lang="en-US" sz="2400" dirty="0"/>
              <a:t>(loops</a:t>
            </a:r>
            <a:r>
              <a:rPr lang="en-US" sz="2400" dirty="0" smtClean="0"/>
              <a:t>)</a:t>
            </a:r>
          </a:p>
          <a:p>
            <a:pPr marL="457200" indent="-457200">
              <a:buAutoNum type="arabicPeriod"/>
            </a:pPr>
            <a:r>
              <a:rPr lang="en-US" sz="2400" dirty="0"/>
              <a:t> </a:t>
            </a:r>
            <a:r>
              <a:rPr lang="en-US" sz="2400" dirty="0" smtClean="0"/>
              <a:t>Synthesizing</a:t>
            </a:r>
          </a:p>
          <a:p>
            <a:pPr marL="914400" lvl="1" indent="-457200">
              <a:buAutoNum type="arabicPeriod"/>
            </a:pPr>
            <a:r>
              <a:rPr lang="en-US" sz="2400" dirty="0"/>
              <a:t>No stage before the backend is aware of GPU </a:t>
            </a:r>
            <a:r>
              <a:rPr lang="en-US" sz="2400" dirty="0" smtClean="0"/>
              <a:t>execution</a:t>
            </a:r>
          </a:p>
          <a:p>
            <a:pPr marL="914400" lvl="1" indent="-457200">
              <a:buAutoNum type="arabicPeriod"/>
            </a:pPr>
            <a:r>
              <a:rPr lang="en-US" sz="2400" dirty="0"/>
              <a:t>At the start of each GPU block loop, generates the same </a:t>
            </a:r>
            <a:r>
              <a:rPr lang="en-US" sz="2400" dirty="0" smtClean="0"/>
              <a:t>optimized code as CPU </a:t>
            </a:r>
            <a:endParaRPr lang="en-US" sz="2400" dirty="0"/>
          </a:p>
          <a:p>
            <a:pPr marL="914400" lvl="1" indent="-457200">
              <a:buAutoNum type="arabicPeriod"/>
            </a:pPr>
            <a:r>
              <a:rPr lang="en-US" sz="2400" dirty="0"/>
              <a:t>B</a:t>
            </a:r>
            <a:r>
              <a:rPr lang="en-US" sz="2400" dirty="0" smtClean="0"/>
              <a:t>uild </a:t>
            </a:r>
            <a:r>
              <a:rPr lang="en-US" sz="2400" dirty="0"/>
              <a:t>a closure over all state which flows into the GPU </a:t>
            </a:r>
            <a:r>
              <a:rPr lang="en-US" sz="2400" dirty="0" smtClean="0"/>
              <a:t>loops</a:t>
            </a:r>
          </a:p>
          <a:p>
            <a:pPr marL="914400" lvl="1" indent="-457200">
              <a:buAutoNum type="arabicPeriod"/>
            </a:pPr>
            <a:r>
              <a:rPr lang="en-US" sz="2400" dirty="0" smtClean="0"/>
              <a:t>Generate </a:t>
            </a:r>
            <a:r>
              <a:rPr lang="en-US" sz="2400" dirty="0"/>
              <a:t>the host API </a:t>
            </a:r>
            <a:r>
              <a:rPr lang="en-US" sz="2400" dirty="0" smtClean="0"/>
              <a:t>calls</a:t>
            </a:r>
          </a:p>
          <a:p>
            <a:pPr marL="914400" lvl="1" indent="-457200">
              <a:buAutoNum type="arabicPeriod"/>
            </a:pPr>
            <a:r>
              <a:rPr lang="en-US" sz="2400" dirty="0" smtClean="0"/>
              <a:t>Also </a:t>
            </a:r>
            <a:r>
              <a:rPr lang="en-US" sz="2400" dirty="0"/>
              <a:t>generate dynamic code to trace </a:t>
            </a:r>
            <a:r>
              <a:rPr lang="en-US" sz="2400" dirty="0" smtClean="0"/>
              <a:t>buffers </a:t>
            </a:r>
            <a:r>
              <a:rPr lang="en-US" sz="2400" dirty="0"/>
              <a:t>need to be copied to or from the device</a:t>
            </a:r>
          </a:p>
          <a:p>
            <a:r>
              <a:rPr lang="en-US" sz="2400" dirty="0" smtClean="0"/>
              <a:t> </a:t>
            </a:r>
            <a:endParaRPr lang="en-US" sz="2400" dirty="0"/>
          </a:p>
          <a:p>
            <a:endParaRPr lang="en-US" altLang="zh-CN" sz="2400" dirty="0"/>
          </a:p>
          <a:p>
            <a:endParaRPr lang="en-US" altLang="zh-CN" sz="2400" b="1" dirty="0"/>
          </a:p>
        </p:txBody>
      </p:sp>
    </p:spTree>
    <p:extLst>
      <p:ext uri="{BB962C8B-B14F-4D97-AF65-F5344CB8AC3E}">
        <p14:creationId xmlns:p14="http://schemas.microsoft.com/office/powerpoint/2010/main" val="12091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3</a:t>
            </a:fld>
            <a:endParaRPr lang="zh-CN" altLang="en-US" sz="1800" dirty="0">
              <a:solidFill>
                <a:schemeClr val="bg1"/>
              </a:solidFill>
              <a:latin typeface="Roboto" pitchFamily="2" charset="0"/>
            </a:endParaRPr>
          </a:p>
        </p:txBody>
      </p:sp>
      <p:sp>
        <p:nvSpPr>
          <p:cNvPr id="13" name="文本框 12"/>
          <p:cNvSpPr txBox="1"/>
          <p:nvPr/>
        </p:nvSpPr>
        <p:spPr>
          <a:xfrm>
            <a:off x="1794451" y="340072"/>
            <a:ext cx="4166404" cy="707886"/>
          </a:xfrm>
          <a:prstGeom prst="rect">
            <a:avLst/>
          </a:prstGeom>
          <a:noFill/>
        </p:spPr>
        <p:txBody>
          <a:bodyPr wrap="square" rtlCol="0">
            <a:spAutoFit/>
          </a:bodyPr>
          <a:lstStyle/>
          <a:p>
            <a:r>
              <a:rPr lang="en-US" altLang="zh-CN" sz="4000" b="1" dirty="0">
                <a:latin typeface="Roboto" pitchFamily="2" charset="0"/>
              </a:rPr>
              <a:t>Background</a:t>
            </a:r>
            <a:endParaRPr lang="zh-CN" altLang="en-US" sz="4000" b="1" dirty="0">
              <a:latin typeface="Roboto" pitchFamily="2" charset="0"/>
            </a:endParaRPr>
          </a:p>
        </p:txBody>
      </p:sp>
      <p:grpSp>
        <p:nvGrpSpPr>
          <p:cNvPr id="22" name="组合 21"/>
          <p:cNvGrpSpPr/>
          <p:nvPr/>
        </p:nvGrpSpPr>
        <p:grpSpPr>
          <a:xfrm>
            <a:off x="780272" y="1497824"/>
            <a:ext cx="5387893" cy="461665"/>
            <a:chOff x="383458" y="1485125"/>
            <a:chExt cx="5387893" cy="461665"/>
          </a:xfrm>
        </p:grpSpPr>
        <p:sp>
          <p:nvSpPr>
            <p:cNvPr id="17" name="文本框 16"/>
            <p:cNvSpPr txBox="1"/>
            <p:nvPr/>
          </p:nvSpPr>
          <p:spPr>
            <a:xfrm>
              <a:off x="399559" y="1485125"/>
              <a:ext cx="5371792" cy="461665"/>
            </a:xfrm>
            <a:prstGeom prst="rect">
              <a:avLst/>
            </a:prstGeom>
            <a:noFill/>
          </p:spPr>
          <p:txBody>
            <a:bodyPr wrap="square" rtlCol="0">
              <a:spAutoFit/>
            </a:bodyPr>
            <a:lstStyle/>
            <a:p>
              <a:r>
                <a:rPr lang="en-US" altLang="zh-CN" sz="2400" b="1" dirty="0"/>
                <a:t>challenge for </a:t>
              </a:r>
              <a:r>
                <a:rPr lang="en-US" altLang="zh-CN" sz="2400" b="1" dirty="0"/>
                <a:t>image processing</a:t>
              </a:r>
              <a:endParaRPr lang="zh-CN" altLang="en-US" sz="2400" b="1"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73649" y="2125397"/>
            <a:ext cx="5353360" cy="3748719"/>
          </a:xfrm>
          <a:prstGeom prst="rect">
            <a:avLst/>
          </a:prstGeom>
        </p:spPr>
        <p:txBody>
          <a:bodyPr wrap="square">
            <a:spAutoFit/>
          </a:bodyPr>
          <a:lstStyle/>
          <a:p>
            <a:pPr>
              <a:lnSpc>
                <a:spcPct val="120000"/>
              </a:lnSpc>
            </a:pPr>
            <a:r>
              <a:rPr lang="en-US" altLang="zh-CN" dirty="0"/>
              <a:t>Image processing pipelines combine the challenges of stencil computations and stream programs. They are composed of large graphs of different stencil stages, as well as complex reductions, and stages with global or data-dependent access patterns. Efficient implementations require optimization of both parallelism and locality, but due to the nature of stencils, there is a fundamental tension between parallelism, locality, and introducing redundant </a:t>
            </a:r>
            <a:r>
              <a:rPr lang="en-US" altLang="zh-CN" dirty="0" err="1"/>
              <a:t>recomputation</a:t>
            </a:r>
            <a:r>
              <a:rPr lang="en-US" altLang="zh-CN" dirty="0"/>
              <a:t> of shared values.</a:t>
            </a:r>
            <a:endParaRPr lang="zh-CN" altLang="en-US" dirty="0"/>
          </a:p>
        </p:txBody>
      </p:sp>
      <p:grpSp>
        <p:nvGrpSpPr>
          <p:cNvPr id="15" name="组合 14"/>
          <p:cNvGrpSpPr/>
          <p:nvPr/>
        </p:nvGrpSpPr>
        <p:grpSpPr>
          <a:xfrm>
            <a:off x="7259696" y="500249"/>
            <a:ext cx="4153261" cy="5748939"/>
            <a:chOff x="7603743" y="68536"/>
            <a:chExt cx="4153261" cy="5748939"/>
          </a:xfrm>
        </p:grpSpPr>
        <p:pic>
          <p:nvPicPr>
            <p:cNvPr id="30" name="图片 29"/>
            <p:cNvPicPr>
              <a:picLocks noChangeAspect="1"/>
            </p:cNvPicPr>
            <p:nvPr/>
          </p:nvPicPr>
          <p:blipFill>
            <a:blip r:embed="rId4"/>
            <a:stretch>
              <a:fillRect/>
            </a:stretch>
          </p:blipFill>
          <p:spPr>
            <a:xfrm>
              <a:off x="7603743" y="68536"/>
              <a:ext cx="4153260" cy="1287892"/>
            </a:xfrm>
            <a:prstGeom prst="rect">
              <a:avLst/>
            </a:prstGeom>
          </p:spPr>
        </p:pic>
        <p:pic>
          <p:nvPicPr>
            <p:cNvPr id="14" name="图片 13"/>
            <p:cNvPicPr>
              <a:picLocks noChangeAspect="1"/>
            </p:cNvPicPr>
            <p:nvPr/>
          </p:nvPicPr>
          <p:blipFill>
            <a:blip r:embed="rId4"/>
            <a:stretch>
              <a:fillRect/>
            </a:stretch>
          </p:blipFill>
          <p:spPr>
            <a:xfrm>
              <a:off x="7603744" y="2577799"/>
              <a:ext cx="4153260" cy="1287892"/>
            </a:xfrm>
            <a:prstGeom prst="rect">
              <a:avLst/>
            </a:prstGeom>
          </p:spPr>
        </p:pic>
        <p:pic>
          <p:nvPicPr>
            <p:cNvPr id="7" name="图片 6"/>
            <p:cNvPicPr>
              <a:picLocks noChangeAspect="1"/>
            </p:cNvPicPr>
            <p:nvPr/>
          </p:nvPicPr>
          <p:blipFill>
            <a:blip r:embed="rId5"/>
            <a:stretch>
              <a:fillRect/>
            </a:stretch>
          </p:blipFill>
          <p:spPr>
            <a:xfrm rot="5400000">
              <a:off x="9309255" y="2573504"/>
              <a:ext cx="1044030" cy="1112616"/>
            </a:xfrm>
            <a:prstGeom prst="rect">
              <a:avLst/>
            </a:prstGeom>
          </p:spPr>
        </p:pic>
        <p:pic>
          <p:nvPicPr>
            <p:cNvPr id="11" name="图片 10"/>
            <p:cNvPicPr>
              <a:picLocks noChangeAspect="1"/>
            </p:cNvPicPr>
            <p:nvPr/>
          </p:nvPicPr>
          <p:blipFill>
            <a:blip r:embed="rId6"/>
            <a:stretch>
              <a:fillRect/>
            </a:stretch>
          </p:blipFill>
          <p:spPr>
            <a:xfrm>
              <a:off x="7603743" y="3645587"/>
              <a:ext cx="4153260" cy="2171888"/>
            </a:xfrm>
            <a:prstGeom prst="rect">
              <a:avLst/>
            </a:prstGeom>
          </p:spPr>
        </p:pic>
        <p:pic>
          <p:nvPicPr>
            <p:cNvPr id="28" name="图片 27"/>
            <p:cNvPicPr>
              <a:picLocks noChangeAspect="1"/>
            </p:cNvPicPr>
            <p:nvPr/>
          </p:nvPicPr>
          <p:blipFill>
            <a:blip r:embed="rId4"/>
            <a:stretch>
              <a:fillRect/>
            </a:stretch>
          </p:blipFill>
          <p:spPr>
            <a:xfrm>
              <a:off x="7603743" y="1346729"/>
              <a:ext cx="4153260" cy="1287892"/>
            </a:xfrm>
            <a:prstGeom prst="rect">
              <a:avLst/>
            </a:prstGeom>
          </p:spPr>
        </p:pic>
        <p:pic>
          <p:nvPicPr>
            <p:cNvPr id="3" name="图片 2"/>
            <p:cNvPicPr>
              <a:picLocks noChangeAspect="1"/>
            </p:cNvPicPr>
            <p:nvPr/>
          </p:nvPicPr>
          <p:blipFill rotWithShape="1">
            <a:blip r:embed="rId7"/>
            <a:srcRect t="4983"/>
            <a:stretch/>
          </p:blipFill>
          <p:spPr>
            <a:xfrm>
              <a:off x="8314759" y="69012"/>
              <a:ext cx="3033023" cy="2556037"/>
            </a:xfrm>
            <a:prstGeom prst="rect">
              <a:avLst/>
            </a:prstGeom>
          </p:spPr>
        </p:pic>
      </p:grpSp>
    </p:spTree>
    <p:extLst>
      <p:ext uri="{BB962C8B-B14F-4D97-AF65-F5344CB8AC3E}">
        <p14:creationId xmlns:p14="http://schemas.microsoft.com/office/powerpoint/2010/main" val="2039225999"/>
      </p:ext>
    </p:extLst>
  </p:cSld>
  <p:clrMapOvr>
    <a:masterClrMapping/>
  </p:clrMapOvr>
  <mc:AlternateContent xmlns:mc="http://schemas.openxmlformats.org/markup-compatibility/2006">
    <mc:Choice xmlns:p14="http://schemas.microsoft.com/office/powerpoint/2010/main" Requires="p14">
      <p:transition spd="med" p14:dur="700" advTm="7458">
        <p:fade/>
      </p:transition>
    </mc:Choice>
    <mc:Fallback>
      <p:transition spd="med" advTm="7458">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1" y="1"/>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6" y="3951939"/>
            <a:ext cx="10972801" cy="1015663"/>
          </a:xfrm>
          <a:prstGeom prst="rect">
            <a:avLst/>
          </a:prstGeom>
          <a:noFill/>
        </p:spPr>
        <p:txBody>
          <a:bodyPr wrap="square" rtlCol="0">
            <a:spAutoFit/>
          </a:bodyPr>
          <a:lstStyle/>
          <a:p>
            <a:pPr algn="ctr"/>
            <a:r>
              <a:rPr lang="en-US" altLang="zh-CN" sz="6000" dirty="0">
                <a:solidFill>
                  <a:srgbClr val="EE1C39"/>
                </a:solidFill>
                <a:latin typeface="Roboto" pitchFamily="2" charset="0"/>
                <a:ea typeface="Roboto" pitchFamily="2" charset="0"/>
              </a:rPr>
              <a:t>THANKS </a:t>
            </a:r>
            <a:r>
              <a:rPr lang="en-US" altLang="zh-CN" sz="6000" dirty="0">
                <a:solidFill>
                  <a:schemeClr val="bg1"/>
                </a:solidFill>
                <a:latin typeface="Roboto" pitchFamily="2" charset="0"/>
                <a:ea typeface="Roboto" pitchFamily="2" charset="0"/>
              </a:rPr>
              <a:t>FOR WACTHING</a:t>
            </a:r>
            <a:endParaRPr lang="zh-CN" altLang="en-US" sz="6000" dirty="0">
              <a:solidFill>
                <a:schemeClr val="bg1"/>
              </a:solidFill>
              <a:latin typeface="Roboto" pitchFamily="2" charset="0"/>
            </a:endParaRPr>
          </a:p>
        </p:txBody>
      </p:sp>
      <p:grpSp>
        <p:nvGrpSpPr>
          <p:cNvPr id="43" name="组合 42"/>
          <p:cNvGrpSpPr/>
          <p:nvPr/>
        </p:nvGrpSpPr>
        <p:grpSpPr>
          <a:xfrm>
            <a:off x="5243628" y="1922098"/>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9918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4</a:t>
            </a:fld>
            <a:endParaRPr lang="zh-CN" altLang="en-US" sz="1800" dirty="0">
              <a:solidFill>
                <a:schemeClr val="bg1"/>
              </a:solidFill>
              <a:latin typeface="Roboto" pitchFamily="2" charset="0"/>
            </a:endParaRPr>
          </a:p>
        </p:txBody>
      </p:sp>
      <p:sp>
        <p:nvSpPr>
          <p:cNvPr id="15" name="矩形 14"/>
          <p:cNvSpPr/>
          <p:nvPr/>
        </p:nvSpPr>
        <p:spPr>
          <a:xfrm>
            <a:off x="7405780" y="1586546"/>
            <a:ext cx="4191001" cy="3013943"/>
          </a:xfrm>
          <a:prstGeom prst="rect">
            <a:avLst/>
          </a:prstGeom>
          <a:solidFill>
            <a:srgbClr val="EE1C3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8347583" y="2343328"/>
            <a:ext cx="5751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59095" y="2825010"/>
            <a:ext cx="2580973" cy="646331"/>
          </a:xfrm>
          <a:prstGeom prst="rect">
            <a:avLst/>
          </a:prstGeom>
          <a:noFill/>
        </p:spPr>
        <p:txBody>
          <a:bodyPr wrap="square" rtlCol="0">
            <a:spAutoFit/>
          </a:bodyPr>
          <a:lstStyle/>
          <a:p>
            <a:r>
              <a:rPr lang="en-US" altLang="zh-CN" sz="3600" b="1" dirty="0">
                <a:solidFill>
                  <a:schemeClr val="bg1"/>
                </a:solidFill>
                <a:latin typeface="Roboto" pitchFamily="2" charset="0"/>
              </a:rPr>
              <a:t>Example</a:t>
            </a:r>
            <a:endParaRPr lang="zh-CN" altLang="en-US" sz="3600" b="1" dirty="0">
              <a:solidFill>
                <a:schemeClr val="bg1"/>
              </a:solidFill>
              <a:latin typeface="Roboto" pitchFamily="2" charset="0"/>
            </a:endParaRPr>
          </a:p>
        </p:txBody>
      </p:sp>
      <p:sp>
        <p:nvSpPr>
          <p:cNvPr id="24" name="矩形 23"/>
          <p:cNvSpPr/>
          <p:nvPr/>
        </p:nvSpPr>
        <p:spPr>
          <a:xfrm>
            <a:off x="227173" y="5200747"/>
            <a:ext cx="11692287" cy="1938992"/>
          </a:xfrm>
          <a:prstGeom prst="rect">
            <a:avLst/>
          </a:prstGeom>
        </p:spPr>
        <p:txBody>
          <a:bodyPr wrap="square">
            <a:spAutoFit/>
          </a:bodyPr>
          <a:lstStyle/>
          <a:p>
            <a:pPr algn="ctr"/>
            <a:r>
              <a:rPr lang="en-US" altLang="zh-CN" sz="2000" b="1" dirty="0"/>
              <a:t>Same algorithm, different </a:t>
            </a:r>
            <a:r>
              <a:rPr lang="en-US" altLang="zh-CN" sz="2000" b="1" dirty="0"/>
              <a:t>organization. One </a:t>
            </a:r>
            <a:r>
              <a:rPr lang="en-US" altLang="zh-CN" sz="2000" b="1" dirty="0"/>
              <a:t>of them is 15x </a:t>
            </a:r>
            <a:r>
              <a:rPr lang="en-US" altLang="zh-CN" sz="2000" b="1" dirty="0"/>
              <a:t>faster</a:t>
            </a:r>
          </a:p>
          <a:p>
            <a:pPr algn="ctr"/>
            <a:r>
              <a:rPr lang="en-US" altLang="zh-CN" sz="2000" dirty="0"/>
              <a:t>Why swapping loops make things </a:t>
            </a:r>
            <a:r>
              <a:rPr lang="en-US" altLang="zh-CN" sz="2000" dirty="0"/>
              <a:t>faster/slower</a:t>
            </a:r>
            <a:r>
              <a:rPr lang="en-US" altLang="zh-CN" sz="2000" dirty="0"/>
              <a:t/>
            </a:r>
            <a:br>
              <a:rPr lang="en-US" altLang="zh-CN" sz="2000" dirty="0"/>
            </a:br>
            <a:r>
              <a:rPr lang="en-US" altLang="zh-CN" sz="2000" b="1" dirty="0"/>
              <a:t>Reorganize </a:t>
            </a:r>
            <a:r>
              <a:rPr lang="en-US" altLang="zh-CN" sz="2000" b="1" dirty="0"/>
              <a:t>computation to </a:t>
            </a:r>
            <a:r>
              <a:rPr lang="en-US" altLang="zh-CN" sz="2000" b="1" dirty="0"/>
              <a:t>maximize parallelism &amp; locality</a:t>
            </a:r>
            <a:r>
              <a:rPr lang="en-US" altLang="zh-CN" sz="2000" dirty="0"/>
              <a:t> </a:t>
            </a:r>
            <a:br>
              <a:rPr lang="en-US" altLang="zh-CN" sz="2000" dirty="0"/>
            </a:br>
            <a:r>
              <a:rPr lang="en-US" altLang="zh-CN" sz="2000" dirty="0"/>
              <a:t> </a:t>
            </a:r>
          </a:p>
          <a:p>
            <a:pPr algn="ctr"/>
            <a:r>
              <a:rPr lang="en-US" altLang="zh-CN" sz="2000" dirty="0"/>
              <a:t> </a:t>
            </a:r>
            <a:br>
              <a:rPr lang="en-US" altLang="zh-CN" sz="2000" dirty="0"/>
            </a:br>
            <a:endParaRPr lang="zh-CN" altLang="en-US" sz="2000" dirty="0">
              <a:latin typeface="Open Sans" panose="020B0606030504020204" pitchFamily="34" charset="0"/>
              <a:cs typeface="Open Sans" panose="020B0606030504020204" pitchFamily="34" charset="0"/>
            </a:endParaRPr>
          </a:p>
        </p:txBody>
      </p:sp>
      <p:pic>
        <p:nvPicPr>
          <p:cNvPr id="17" name="图片 16"/>
          <p:cNvPicPr>
            <a:picLocks noChangeAspect="1"/>
          </p:cNvPicPr>
          <p:nvPr/>
        </p:nvPicPr>
        <p:blipFill>
          <a:blip r:embed="rId3"/>
          <a:stretch>
            <a:fillRect/>
          </a:stretch>
        </p:blipFill>
        <p:spPr>
          <a:xfrm>
            <a:off x="679279" y="1586546"/>
            <a:ext cx="6726651" cy="3013943"/>
          </a:xfrm>
          <a:prstGeom prst="rect">
            <a:avLst/>
          </a:prstGeom>
        </p:spPr>
      </p:pic>
    </p:spTree>
    <p:extLst>
      <p:ext uri="{BB962C8B-B14F-4D97-AF65-F5344CB8AC3E}">
        <p14:creationId xmlns:p14="http://schemas.microsoft.com/office/powerpoint/2010/main" val="1561795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5</a:t>
            </a:fld>
            <a:endParaRPr lang="zh-CN" altLang="en-US" sz="1800" dirty="0">
              <a:solidFill>
                <a:schemeClr val="bg1"/>
              </a:solidFill>
              <a:latin typeface="Roboto" pitchFamily="2" charset="0"/>
            </a:endParaRPr>
          </a:p>
        </p:txBody>
      </p:sp>
      <p:sp>
        <p:nvSpPr>
          <p:cNvPr id="13" name="文本框 12"/>
          <p:cNvSpPr txBox="1"/>
          <p:nvPr/>
        </p:nvSpPr>
        <p:spPr>
          <a:xfrm>
            <a:off x="1794451" y="340072"/>
            <a:ext cx="4166404" cy="707886"/>
          </a:xfrm>
          <a:prstGeom prst="rect">
            <a:avLst/>
          </a:prstGeom>
          <a:noFill/>
        </p:spPr>
        <p:txBody>
          <a:bodyPr wrap="square" rtlCol="0">
            <a:spAutoFit/>
          </a:bodyPr>
          <a:lstStyle/>
          <a:p>
            <a:r>
              <a:rPr lang="en-US" altLang="zh-CN" sz="4000" b="1" dirty="0"/>
              <a:t>Halide</a:t>
            </a:r>
            <a:endParaRPr lang="zh-CN" altLang="en-US" sz="4000" b="1" dirty="0">
              <a:latin typeface="Roboto" pitchFamily="2" charset="0"/>
            </a:endParaRPr>
          </a:p>
        </p:txBody>
      </p:sp>
      <p:grpSp>
        <p:nvGrpSpPr>
          <p:cNvPr id="22" name="组合 21"/>
          <p:cNvGrpSpPr/>
          <p:nvPr/>
        </p:nvGrpSpPr>
        <p:grpSpPr>
          <a:xfrm>
            <a:off x="469720" y="1497826"/>
            <a:ext cx="10761872" cy="4893647"/>
            <a:chOff x="383458" y="1485125"/>
            <a:chExt cx="5387893" cy="4893646"/>
          </a:xfrm>
        </p:grpSpPr>
        <p:sp>
          <p:nvSpPr>
            <p:cNvPr id="17" name="文本框 16"/>
            <p:cNvSpPr txBox="1"/>
            <p:nvPr/>
          </p:nvSpPr>
          <p:spPr>
            <a:xfrm>
              <a:off x="399559" y="1485125"/>
              <a:ext cx="5371792" cy="4893646"/>
            </a:xfrm>
            <a:prstGeom prst="rect">
              <a:avLst/>
            </a:prstGeom>
            <a:noFill/>
          </p:spPr>
          <p:txBody>
            <a:bodyPr wrap="square" rtlCol="0">
              <a:spAutoFit/>
            </a:bodyPr>
            <a:lstStyle/>
            <a:p>
              <a:r>
                <a:rPr lang="en-US" altLang="zh-CN" sz="2400" dirty="0"/>
                <a:t>a </a:t>
              </a:r>
              <a:r>
                <a:rPr lang="en-US" altLang="zh-CN" sz="2400" dirty="0"/>
                <a:t>language and </a:t>
              </a:r>
              <a:r>
                <a:rPr lang="en-US" altLang="zh-CN" sz="2400" dirty="0"/>
                <a:t>compiler for </a:t>
              </a:r>
              <a:r>
                <a:rPr lang="en-US" altLang="zh-CN" sz="2400" dirty="0"/>
                <a:t>image </a:t>
              </a:r>
              <a:r>
                <a:rPr lang="en-US" altLang="zh-CN" sz="2400" dirty="0"/>
                <a:t>processing</a:t>
              </a:r>
            </a:p>
            <a:p>
              <a:endParaRPr lang="en-US" altLang="zh-CN" sz="2400" dirty="0"/>
            </a:p>
            <a:p>
              <a:r>
                <a:rPr lang="en-US" altLang="zh-CN" sz="2400" dirty="0"/>
                <a:t>Halide is a new programming language designed to make it easier to write high-performance image processing code on modern machines. Its current front end is embedded in C++.</a:t>
              </a:r>
              <a:r>
                <a:rPr lang="en-US" altLang="zh-CN" sz="2400" dirty="0"/>
                <a:t> </a:t>
              </a:r>
            </a:p>
            <a:p>
              <a:endParaRPr lang="en-US" altLang="zh-CN" sz="2400" dirty="0"/>
            </a:p>
            <a:p>
              <a:r>
                <a:rPr lang="en-US" altLang="zh-CN" sz="2400" dirty="0"/>
                <a:t>A systematic model of the tradeoff space fundamental to stencil pipelines, a schedule representation which describes concrete points in this space for each stage in an image processing pipeline, and an optimizing compiler for the Halide image processing language that synthesizes high performance implementations from a Halide algorithm and a schedule.</a:t>
              </a:r>
            </a:p>
            <a:p>
              <a:r>
                <a:rPr lang="en-US" altLang="zh-CN" sz="2400" dirty="0"/>
                <a:t/>
              </a:r>
              <a:br>
                <a:rPr lang="en-US" altLang="zh-CN" sz="2400" dirty="0"/>
              </a:br>
              <a:endParaRPr lang="zh-CN" altLang="en-US" sz="2400" b="1"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850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6</a:t>
            </a:fld>
            <a:endParaRPr lang="zh-CN" altLang="en-US" sz="1800" dirty="0">
              <a:solidFill>
                <a:schemeClr val="bg1"/>
              </a:solidFill>
              <a:latin typeface="Roboto" pitchFamily="2" charset="0"/>
            </a:endParaRPr>
          </a:p>
        </p:txBody>
      </p:sp>
      <p:sp>
        <p:nvSpPr>
          <p:cNvPr id="23" name="矩形 22"/>
          <p:cNvSpPr/>
          <p:nvPr/>
        </p:nvSpPr>
        <p:spPr>
          <a:xfrm>
            <a:off x="910775" y="5087994"/>
            <a:ext cx="693175" cy="693175"/>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17"/>
          <p:cNvSpPr>
            <a:spLocks noEditPoints="1"/>
          </p:cNvSpPr>
          <p:nvPr/>
        </p:nvSpPr>
        <p:spPr bwMode="auto">
          <a:xfrm>
            <a:off x="969873" y="5233802"/>
            <a:ext cx="572651" cy="472999"/>
          </a:xfrm>
          <a:custGeom>
            <a:avLst/>
            <a:gdLst>
              <a:gd name="T0" fmla="*/ 423 w 688"/>
              <a:gd name="T1" fmla="*/ 41 h 568"/>
              <a:gd name="T2" fmla="*/ 401 w 688"/>
              <a:gd name="T3" fmla="*/ 62 h 568"/>
              <a:gd name="T4" fmla="*/ 359 w 688"/>
              <a:gd name="T5" fmla="*/ 119 h 568"/>
              <a:gd name="T6" fmla="*/ 379 w 688"/>
              <a:gd name="T7" fmla="*/ 167 h 568"/>
              <a:gd name="T8" fmla="*/ 449 w 688"/>
              <a:gd name="T9" fmla="*/ 176 h 568"/>
              <a:gd name="T10" fmla="*/ 444 w 688"/>
              <a:gd name="T11" fmla="*/ 202 h 568"/>
              <a:gd name="T12" fmla="*/ 354 w 688"/>
              <a:gd name="T13" fmla="*/ 190 h 568"/>
              <a:gd name="T14" fmla="*/ 333 w 688"/>
              <a:gd name="T15" fmla="*/ 104 h 568"/>
              <a:gd name="T16" fmla="*/ 270 w 688"/>
              <a:gd name="T17" fmla="*/ 86 h 568"/>
              <a:gd name="T18" fmla="*/ 177 w 688"/>
              <a:gd name="T19" fmla="*/ 158 h 568"/>
              <a:gd name="T20" fmla="*/ 125 w 688"/>
              <a:gd name="T21" fmla="*/ 188 h 568"/>
              <a:gd name="T22" fmla="*/ 17 w 688"/>
              <a:gd name="T23" fmla="*/ 233 h 568"/>
              <a:gd name="T24" fmla="*/ 0 w 688"/>
              <a:gd name="T25" fmla="*/ 299 h 568"/>
              <a:gd name="T26" fmla="*/ 72 w 688"/>
              <a:gd name="T27" fmla="*/ 391 h 568"/>
              <a:gd name="T28" fmla="*/ 101 w 688"/>
              <a:gd name="T29" fmla="*/ 442 h 568"/>
              <a:gd name="T30" fmla="*/ 145 w 688"/>
              <a:gd name="T31" fmla="*/ 549 h 568"/>
              <a:gd name="T32" fmla="*/ 210 w 688"/>
              <a:gd name="T33" fmla="*/ 568 h 568"/>
              <a:gd name="T34" fmla="*/ 301 w 688"/>
              <a:gd name="T35" fmla="*/ 496 h 568"/>
              <a:gd name="T36" fmla="*/ 354 w 688"/>
              <a:gd name="T37" fmla="*/ 466 h 568"/>
              <a:gd name="T38" fmla="*/ 462 w 688"/>
              <a:gd name="T39" fmla="*/ 421 h 568"/>
              <a:gd name="T40" fmla="*/ 443 w 688"/>
              <a:gd name="T41" fmla="*/ 359 h 568"/>
              <a:gd name="T42" fmla="*/ 479 w 688"/>
              <a:gd name="T43" fmla="*/ 359 h 568"/>
              <a:gd name="T44" fmla="*/ 473 w 688"/>
              <a:gd name="T45" fmla="*/ 391 h 568"/>
              <a:gd name="T46" fmla="*/ 539 w 688"/>
              <a:gd name="T47" fmla="*/ 385 h 568"/>
              <a:gd name="T48" fmla="*/ 569 w 688"/>
              <a:gd name="T49" fmla="*/ 385 h 568"/>
              <a:gd name="T50" fmla="*/ 634 w 688"/>
              <a:gd name="T51" fmla="*/ 391 h 568"/>
              <a:gd name="T52" fmla="*/ 663 w 688"/>
              <a:gd name="T53" fmla="*/ 362 h 568"/>
              <a:gd name="T54" fmla="*/ 658 w 688"/>
              <a:gd name="T55" fmla="*/ 295 h 568"/>
              <a:gd name="T56" fmla="*/ 658 w 688"/>
              <a:gd name="T57" fmla="*/ 265 h 568"/>
              <a:gd name="T58" fmla="*/ 663 w 688"/>
              <a:gd name="T59" fmla="*/ 200 h 568"/>
              <a:gd name="T60" fmla="*/ 634 w 688"/>
              <a:gd name="T61" fmla="*/ 173 h 568"/>
              <a:gd name="T62" fmla="*/ 569 w 688"/>
              <a:gd name="T63" fmla="*/ 179 h 568"/>
              <a:gd name="T64" fmla="*/ 539 w 688"/>
              <a:gd name="T65" fmla="*/ 156 h 568"/>
              <a:gd name="T66" fmla="*/ 569 w 688"/>
              <a:gd name="T67" fmla="*/ 119 h 568"/>
              <a:gd name="T68" fmla="*/ 527 w 688"/>
              <a:gd name="T69" fmla="*/ 62 h 568"/>
              <a:gd name="T70" fmla="*/ 505 w 688"/>
              <a:gd name="T71" fmla="*/ 41 h 568"/>
              <a:gd name="T72" fmla="*/ 449 w 688"/>
              <a:gd name="T73" fmla="*/ 0 h 568"/>
              <a:gd name="T74" fmla="*/ 509 w 688"/>
              <a:gd name="T75" fmla="*/ 104 h 568"/>
              <a:gd name="T76" fmla="*/ 455 w 688"/>
              <a:gd name="T77" fmla="*/ 60 h 568"/>
              <a:gd name="T78" fmla="*/ 516 w 688"/>
              <a:gd name="T79" fmla="*/ 185 h 568"/>
              <a:gd name="T80" fmla="*/ 539 w 688"/>
              <a:gd name="T81" fmla="*/ 179 h 568"/>
              <a:gd name="T82" fmla="*/ 479 w 688"/>
              <a:gd name="T83" fmla="*/ 182 h 568"/>
              <a:gd name="T84" fmla="*/ 472 w 688"/>
              <a:gd name="T85" fmla="*/ 218 h 568"/>
              <a:gd name="T86" fmla="*/ 479 w 688"/>
              <a:gd name="T87" fmla="*/ 182 h 568"/>
              <a:gd name="T88" fmla="*/ 554 w 688"/>
              <a:gd name="T89" fmla="*/ 355 h 568"/>
              <a:gd name="T90" fmla="*/ 240 w 688"/>
              <a:gd name="T91" fmla="*/ 239 h 568"/>
              <a:gd name="T92" fmla="*/ 150 w 688"/>
              <a:gd name="T93" fmla="*/ 329 h 568"/>
              <a:gd name="T94" fmla="*/ 457 w 688"/>
              <a:gd name="T95" fmla="*/ 242 h 568"/>
              <a:gd name="T96" fmla="*/ 419 w 688"/>
              <a:gd name="T97" fmla="*/ 295 h 568"/>
              <a:gd name="T98" fmla="*/ 451 w 688"/>
              <a:gd name="T99" fmla="*/ 23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8" h="568">
                <a:moveTo>
                  <a:pt x="449" y="0"/>
                </a:moveTo>
                <a:cubicBezTo>
                  <a:pt x="449" y="30"/>
                  <a:pt x="449" y="30"/>
                  <a:pt x="449" y="30"/>
                </a:cubicBezTo>
                <a:cubicBezTo>
                  <a:pt x="440" y="33"/>
                  <a:pt x="431" y="35"/>
                  <a:pt x="423" y="41"/>
                </a:cubicBezTo>
                <a:cubicBezTo>
                  <a:pt x="401" y="18"/>
                  <a:pt x="401" y="18"/>
                  <a:pt x="401" y="18"/>
                </a:cubicBezTo>
                <a:cubicBezTo>
                  <a:pt x="379" y="38"/>
                  <a:pt x="379" y="38"/>
                  <a:pt x="379" y="38"/>
                </a:cubicBezTo>
                <a:cubicBezTo>
                  <a:pt x="401" y="62"/>
                  <a:pt x="401" y="62"/>
                  <a:pt x="401" y="62"/>
                </a:cubicBezTo>
                <a:cubicBezTo>
                  <a:pt x="396" y="68"/>
                  <a:pt x="393" y="81"/>
                  <a:pt x="391" y="90"/>
                </a:cubicBezTo>
                <a:cubicBezTo>
                  <a:pt x="359" y="90"/>
                  <a:pt x="359" y="90"/>
                  <a:pt x="359" y="90"/>
                </a:cubicBezTo>
                <a:cubicBezTo>
                  <a:pt x="359" y="119"/>
                  <a:pt x="359" y="119"/>
                  <a:pt x="359" y="119"/>
                </a:cubicBezTo>
                <a:cubicBezTo>
                  <a:pt x="391" y="119"/>
                  <a:pt x="391" y="119"/>
                  <a:pt x="391" y="119"/>
                </a:cubicBezTo>
                <a:cubicBezTo>
                  <a:pt x="393" y="128"/>
                  <a:pt x="396" y="137"/>
                  <a:pt x="401" y="143"/>
                </a:cubicBezTo>
                <a:cubicBezTo>
                  <a:pt x="379" y="167"/>
                  <a:pt x="379" y="167"/>
                  <a:pt x="379" y="167"/>
                </a:cubicBezTo>
                <a:cubicBezTo>
                  <a:pt x="401" y="188"/>
                  <a:pt x="401" y="188"/>
                  <a:pt x="401" y="188"/>
                </a:cubicBezTo>
                <a:cubicBezTo>
                  <a:pt x="423" y="167"/>
                  <a:pt x="423" y="167"/>
                  <a:pt x="423" y="167"/>
                </a:cubicBezTo>
                <a:cubicBezTo>
                  <a:pt x="431" y="170"/>
                  <a:pt x="440" y="173"/>
                  <a:pt x="449" y="176"/>
                </a:cubicBezTo>
                <a:cubicBezTo>
                  <a:pt x="449" y="203"/>
                  <a:pt x="449" y="203"/>
                  <a:pt x="449" y="203"/>
                </a:cubicBezTo>
                <a:cubicBezTo>
                  <a:pt x="444" y="200"/>
                  <a:pt x="444" y="200"/>
                  <a:pt x="444" y="200"/>
                </a:cubicBezTo>
                <a:cubicBezTo>
                  <a:pt x="444" y="202"/>
                  <a:pt x="444" y="202"/>
                  <a:pt x="444" y="202"/>
                </a:cubicBezTo>
                <a:cubicBezTo>
                  <a:pt x="431" y="182"/>
                  <a:pt x="431" y="182"/>
                  <a:pt x="431" y="182"/>
                </a:cubicBezTo>
                <a:cubicBezTo>
                  <a:pt x="377" y="212"/>
                  <a:pt x="377" y="212"/>
                  <a:pt x="377" y="212"/>
                </a:cubicBezTo>
                <a:cubicBezTo>
                  <a:pt x="370" y="206"/>
                  <a:pt x="362" y="196"/>
                  <a:pt x="354" y="190"/>
                </a:cubicBezTo>
                <a:cubicBezTo>
                  <a:pt x="386" y="134"/>
                  <a:pt x="386" y="134"/>
                  <a:pt x="386" y="134"/>
                </a:cubicBezTo>
                <a:cubicBezTo>
                  <a:pt x="359" y="119"/>
                  <a:pt x="359" y="119"/>
                  <a:pt x="359" y="119"/>
                </a:cubicBezTo>
                <a:cubicBezTo>
                  <a:pt x="333" y="104"/>
                  <a:pt x="333" y="104"/>
                  <a:pt x="333" y="104"/>
                </a:cubicBezTo>
                <a:cubicBezTo>
                  <a:pt x="302" y="158"/>
                  <a:pt x="302" y="158"/>
                  <a:pt x="302" y="158"/>
                </a:cubicBezTo>
                <a:cubicBezTo>
                  <a:pt x="292" y="155"/>
                  <a:pt x="280" y="152"/>
                  <a:pt x="269" y="152"/>
                </a:cubicBezTo>
                <a:cubicBezTo>
                  <a:pt x="270" y="86"/>
                  <a:pt x="270" y="86"/>
                  <a:pt x="270" y="86"/>
                </a:cubicBezTo>
                <a:cubicBezTo>
                  <a:pt x="209" y="90"/>
                  <a:pt x="209" y="90"/>
                  <a:pt x="209" y="90"/>
                </a:cubicBezTo>
                <a:cubicBezTo>
                  <a:pt x="209" y="152"/>
                  <a:pt x="209" y="152"/>
                  <a:pt x="209" y="152"/>
                </a:cubicBezTo>
                <a:cubicBezTo>
                  <a:pt x="198" y="152"/>
                  <a:pt x="188" y="155"/>
                  <a:pt x="177" y="158"/>
                </a:cubicBezTo>
                <a:cubicBezTo>
                  <a:pt x="145" y="104"/>
                  <a:pt x="145" y="104"/>
                  <a:pt x="145" y="104"/>
                </a:cubicBezTo>
                <a:cubicBezTo>
                  <a:pt x="94" y="134"/>
                  <a:pt x="94" y="134"/>
                  <a:pt x="94" y="134"/>
                </a:cubicBezTo>
                <a:cubicBezTo>
                  <a:pt x="125" y="188"/>
                  <a:pt x="125" y="188"/>
                  <a:pt x="125" y="188"/>
                </a:cubicBezTo>
                <a:cubicBezTo>
                  <a:pt x="116" y="197"/>
                  <a:pt x="108" y="203"/>
                  <a:pt x="101" y="212"/>
                </a:cubicBezTo>
                <a:cubicBezTo>
                  <a:pt x="47" y="182"/>
                  <a:pt x="47" y="182"/>
                  <a:pt x="47" y="182"/>
                </a:cubicBezTo>
                <a:cubicBezTo>
                  <a:pt x="17" y="233"/>
                  <a:pt x="17" y="233"/>
                  <a:pt x="17" y="233"/>
                </a:cubicBezTo>
                <a:cubicBezTo>
                  <a:pt x="72" y="265"/>
                  <a:pt x="72" y="265"/>
                  <a:pt x="72" y="265"/>
                </a:cubicBezTo>
                <a:cubicBezTo>
                  <a:pt x="68" y="274"/>
                  <a:pt x="64" y="287"/>
                  <a:pt x="62" y="299"/>
                </a:cubicBezTo>
                <a:cubicBezTo>
                  <a:pt x="0" y="299"/>
                  <a:pt x="0" y="299"/>
                  <a:pt x="0" y="299"/>
                </a:cubicBezTo>
                <a:cubicBezTo>
                  <a:pt x="0" y="359"/>
                  <a:pt x="0" y="359"/>
                  <a:pt x="0" y="359"/>
                </a:cubicBezTo>
                <a:cubicBezTo>
                  <a:pt x="63" y="359"/>
                  <a:pt x="63" y="359"/>
                  <a:pt x="63" y="359"/>
                </a:cubicBezTo>
                <a:cubicBezTo>
                  <a:pt x="65" y="371"/>
                  <a:pt x="68" y="379"/>
                  <a:pt x="72" y="391"/>
                </a:cubicBezTo>
                <a:cubicBezTo>
                  <a:pt x="17" y="421"/>
                  <a:pt x="17" y="421"/>
                  <a:pt x="17" y="421"/>
                </a:cubicBezTo>
                <a:cubicBezTo>
                  <a:pt x="47" y="472"/>
                  <a:pt x="47" y="472"/>
                  <a:pt x="47" y="472"/>
                </a:cubicBezTo>
                <a:cubicBezTo>
                  <a:pt x="101" y="442"/>
                  <a:pt x="101" y="442"/>
                  <a:pt x="101" y="442"/>
                </a:cubicBezTo>
                <a:cubicBezTo>
                  <a:pt x="109" y="451"/>
                  <a:pt x="116" y="457"/>
                  <a:pt x="125" y="466"/>
                </a:cubicBezTo>
                <a:cubicBezTo>
                  <a:pt x="93" y="519"/>
                  <a:pt x="93" y="519"/>
                  <a:pt x="93" y="519"/>
                </a:cubicBezTo>
                <a:cubicBezTo>
                  <a:pt x="145" y="549"/>
                  <a:pt x="145" y="549"/>
                  <a:pt x="145" y="549"/>
                </a:cubicBezTo>
                <a:cubicBezTo>
                  <a:pt x="176" y="496"/>
                  <a:pt x="176" y="496"/>
                  <a:pt x="176" y="496"/>
                </a:cubicBezTo>
                <a:cubicBezTo>
                  <a:pt x="187" y="499"/>
                  <a:pt x="199" y="502"/>
                  <a:pt x="210" y="505"/>
                </a:cubicBezTo>
                <a:cubicBezTo>
                  <a:pt x="210" y="568"/>
                  <a:pt x="210" y="568"/>
                  <a:pt x="210" y="568"/>
                </a:cubicBezTo>
                <a:cubicBezTo>
                  <a:pt x="270" y="568"/>
                  <a:pt x="270" y="568"/>
                  <a:pt x="270" y="568"/>
                </a:cubicBezTo>
                <a:cubicBezTo>
                  <a:pt x="270" y="505"/>
                  <a:pt x="270" y="505"/>
                  <a:pt x="270" y="505"/>
                </a:cubicBezTo>
                <a:cubicBezTo>
                  <a:pt x="280" y="502"/>
                  <a:pt x="291" y="499"/>
                  <a:pt x="301" y="496"/>
                </a:cubicBezTo>
                <a:cubicBezTo>
                  <a:pt x="333" y="549"/>
                  <a:pt x="333" y="549"/>
                  <a:pt x="333" y="549"/>
                </a:cubicBezTo>
                <a:cubicBezTo>
                  <a:pt x="385" y="519"/>
                  <a:pt x="385" y="519"/>
                  <a:pt x="385" y="519"/>
                </a:cubicBezTo>
                <a:cubicBezTo>
                  <a:pt x="354" y="466"/>
                  <a:pt x="354" y="466"/>
                  <a:pt x="354" y="466"/>
                </a:cubicBezTo>
                <a:cubicBezTo>
                  <a:pt x="362" y="457"/>
                  <a:pt x="370" y="451"/>
                  <a:pt x="377" y="442"/>
                </a:cubicBezTo>
                <a:cubicBezTo>
                  <a:pt x="431" y="472"/>
                  <a:pt x="431" y="472"/>
                  <a:pt x="431" y="472"/>
                </a:cubicBezTo>
                <a:cubicBezTo>
                  <a:pt x="462" y="421"/>
                  <a:pt x="462" y="421"/>
                  <a:pt x="462" y="421"/>
                </a:cubicBezTo>
                <a:cubicBezTo>
                  <a:pt x="407" y="391"/>
                  <a:pt x="407" y="391"/>
                  <a:pt x="407" y="391"/>
                </a:cubicBezTo>
                <a:cubicBezTo>
                  <a:pt x="411" y="379"/>
                  <a:pt x="415" y="368"/>
                  <a:pt x="416" y="359"/>
                </a:cubicBezTo>
                <a:cubicBezTo>
                  <a:pt x="443" y="359"/>
                  <a:pt x="443" y="359"/>
                  <a:pt x="443" y="359"/>
                </a:cubicBezTo>
                <a:cubicBezTo>
                  <a:pt x="444" y="362"/>
                  <a:pt x="444" y="362"/>
                  <a:pt x="444" y="362"/>
                </a:cubicBezTo>
                <a:cubicBezTo>
                  <a:pt x="449" y="359"/>
                  <a:pt x="449" y="359"/>
                  <a:pt x="449" y="359"/>
                </a:cubicBezTo>
                <a:cubicBezTo>
                  <a:pt x="479" y="359"/>
                  <a:pt x="479" y="359"/>
                  <a:pt x="479" y="359"/>
                </a:cubicBezTo>
                <a:cubicBezTo>
                  <a:pt x="479" y="354"/>
                  <a:pt x="479" y="354"/>
                  <a:pt x="479" y="354"/>
                </a:cubicBezTo>
                <a:cubicBezTo>
                  <a:pt x="482" y="358"/>
                  <a:pt x="485" y="361"/>
                  <a:pt x="489" y="364"/>
                </a:cubicBezTo>
                <a:cubicBezTo>
                  <a:pt x="473" y="391"/>
                  <a:pt x="473" y="391"/>
                  <a:pt x="473" y="391"/>
                </a:cubicBezTo>
                <a:cubicBezTo>
                  <a:pt x="500" y="406"/>
                  <a:pt x="500" y="406"/>
                  <a:pt x="500" y="406"/>
                </a:cubicBezTo>
                <a:cubicBezTo>
                  <a:pt x="516" y="379"/>
                  <a:pt x="516" y="379"/>
                  <a:pt x="516" y="379"/>
                </a:cubicBezTo>
                <a:cubicBezTo>
                  <a:pt x="523" y="382"/>
                  <a:pt x="531" y="385"/>
                  <a:pt x="539" y="385"/>
                </a:cubicBezTo>
                <a:cubicBezTo>
                  <a:pt x="539" y="415"/>
                  <a:pt x="539" y="415"/>
                  <a:pt x="539" y="415"/>
                </a:cubicBezTo>
                <a:cubicBezTo>
                  <a:pt x="569" y="415"/>
                  <a:pt x="569" y="415"/>
                  <a:pt x="569" y="415"/>
                </a:cubicBezTo>
                <a:cubicBezTo>
                  <a:pt x="569" y="385"/>
                  <a:pt x="569" y="385"/>
                  <a:pt x="569" y="385"/>
                </a:cubicBezTo>
                <a:cubicBezTo>
                  <a:pt x="577" y="385"/>
                  <a:pt x="585" y="382"/>
                  <a:pt x="592" y="379"/>
                </a:cubicBezTo>
                <a:cubicBezTo>
                  <a:pt x="608" y="406"/>
                  <a:pt x="608" y="406"/>
                  <a:pt x="608" y="406"/>
                </a:cubicBezTo>
                <a:cubicBezTo>
                  <a:pt x="634" y="391"/>
                  <a:pt x="634" y="391"/>
                  <a:pt x="634" y="391"/>
                </a:cubicBezTo>
                <a:cubicBezTo>
                  <a:pt x="618" y="364"/>
                  <a:pt x="618" y="364"/>
                  <a:pt x="618" y="364"/>
                </a:cubicBezTo>
                <a:cubicBezTo>
                  <a:pt x="625" y="358"/>
                  <a:pt x="631" y="353"/>
                  <a:pt x="636" y="347"/>
                </a:cubicBezTo>
                <a:cubicBezTo>
                  <a:pt x="663" y="362"/>
                  <a:pt x="663" y="362"/>
                  <a:pt x="663" y="362"/>
                </a:cubicBezTo>
                <a:cubicBezTo>
                  <a:pt x="678" y="334"/>
                  <a:pt x="678" y="334"/>
                  <a:pt x="678" y="334"/>
                </a:cubicBezTo>
                <a:cubicBezTo>
                  <a:pt x="651" y="319"/>
                  <a:pt x="651" y="319"/>
                  <a:pt x="651" y="319"/>
                </a:cubicBezTo>
                <a:cubicBezTo>
                  <a:pt x="654" y="313"/>
                  <a:pt x="656" y="304"/>
                  <a:pt x="658" y="295"/>
                </a:cubicBezTo>
                <a:cubicBezTo>
                  <a:pt x="688" y="295"/>
                  <a:pt x="688" y="295"/>
                  <a:pt x="688" y="295"/>
                </a:cubicBezTo>
                <a:cubicBezTo>
                  <a:pt x="688" y="265"/>
                  <a:pt x="688" y="265"/>
                  <a:pt x="688" y="265"/>
                </a:cubicBezTo>
                <a:cubicBezTo>
                  <a:pt x="658" y="265"/>
                  <a:pt x="658" y="265"/>
                  <a:pt x="658" y="265"/>
                </a:cubicBezTo>
                <a:cubicBezTo>
                  <a:pt x="656" y="259"/>
                  <a:pt x="654" y="251"/>
                  <a:pt x="651" y="242"/>
                </a:cubicBezTo>
                <a:cubicBezTo>
                  <a:pt x="678" y="227"/>
                  <a:pt x="678" y="227"/>
                  <a:pt x="678" y="227"/>
                </a:cubicBezTo>
                <a:cubicBezTo>
                  <a:pt x="663" y="200"/>
                  <a:pt x="663" y="200"/>
                  <a:pt x="663" y="200"/>
                </a:cubicBezTo>
                <a:cubicBezTo>
                  <a:pt x="636" y="218"/>
                  <a:pt x="636" y="218"/>
                  <a:pt x="636" y="218"/>
                </a:cubicBezTo>
                <a:cubicBezTo>
                  <a:pt x="631" y="212"/>
                  <a:pt x="625" y="206"/>
                  <a:pt x="618" y="200"/>
                </a:cubicBezTo>
                <a:cubicBezTo>
                  <a:pt x="634" y="173"/>
                  <a:pt x="634" y="173"/>
                  <a:pt x="634" y="173"/>
                </a:cubicBezTo>
                <a:cubicBezTo>
                  <a:pt x="608" y="158"/>
                  <a:pt x="608" y="158"/>
                  <a:pt x="608" y="158"/>
                </a:cubicBezTo>
                <a:cubicBezTo>
                  <a:pt x="592" y="185"/>
                  <a:pt x="592" y="185"/>
                  <a:pt x="592" y="185"/>
                </a:cubicBezTo>
                <a:cubicBezTo>
                  <a:pt x="585" y="182"/>
                  <a:pt x="577" y="179"/>
                  <a:pt x="569" y="179"/>
                </a:cubicBezTo>
                <a:cubicBezTo>
                  <a:pt x="569" y="146"/>
                  <a:pt x="569" y="146"/>
                  <a:pt x="569" y="146"/>
                </a:cubicBezTo>
                <a:cubicBezTo>
                  <a:pt x="539" y="146"/>
                  <a:pt x="539" y="146"/>
                  <a:pt x="539" y="146"/>
                </a:cubicBezTo>
                <a:cubicBezTo>
                  <a:pt x="539" y="156"/>
                  <a:pt x="539" y="156"/>
                  <a:pt x="539" y="156"/>
                </a:cubicBezTo>
                <a:cubicBezTo>
                  <a:pt x="527" y="143"/>
                  <a:pt x="527" y="143"/>
                  <a:pt x="527" y="143"/>
                </a:cubicBezTo>
                <a:cubicBezTo>
                  <a:pt x="532" y="137"/>
                  <a:pt x="535" y="128"/>
                  <a:pt x="537" y="119"/>
                </a:cubicBezTo>
                <a:cubicBezTo>
                  <a:pt x="569" y="119"/>
                  <a:pt x="569" y="119"/>
                  <a:pt x="569" y="119"/>
                </a:cubicBezTo>
                <a:cubicBezTo>
                  <a:pt x="569" y="90"/>
                  <a:pt x="569" y="90"/>
                  <a:pt x="569" y="90"/>
                </a:cubicBezTo>
                <a:cubicBezTo>
                  <a:pt x="537" y="90"/>
                  <a:pt x="537" y="90"/>
                  <a:pt x="537" y="90"/>
                </a:cubicBezTo>
                <a:cubicBezTo>
                  <a:pt x="535" y="81"/>
                  <a:pt x="532" y="68"/>
                  <a:pt x="527" y="62"/>
                </a:cubicBezTo>
                <a:cubicBezTo>
                  <a:pt x="549" y="38"/>
                  <a:pt x="549" y="38"/>
                  <a:pt x="549" y="38"/>
                </a:cubicBezTo>
                <a:cubicBezTo>
                  <a:pt x="528" y="18"/>
                  <a:pt x="528" y="18"/>
                  <a:pt x="528" y="18"/>
                </a:cubicBezTo>
                <a:cubicBezTo>
                  <a:pt x="505" y="41"/>
                  <a:pt x="505" y="41"/>
                  <a:pt x="505" y="41"/>
                </a:cubicBezTo>
                <a:cubicBezTo>
                  <a:pt x="498" y="35"/>
                  <a:pt x="488" y="33"/>
                  <a:pt x="479" y="30"/>
                </a:cubicBezTo>
                <a:cubicBezTo>
                  <a:pt x="479" y="0"/>
                  <a:pt x="479" y="0"/>
                  <a:pt x="479" y="0"/>
                </a:cubicBezTo>
                <a:cubicBezTo>
                  <a:pt x="449" y="0"/>
                  <a:pt x="449" y="0"/>
                  <a:pt x="449" y="0"/>
                </a:cubicBezTo>
                <a:close/>
                <a:moveTo>
                  <a:pt x="455" y="60"/>
                </a:moveTo>
                <a:cubicBezTo>
                  <a:pt x="458" y="59"/>
                  <a:pt x="461" y="60"/>
                  <a:pt x="464" y="60"/>
                </a:cubicBezTo>
                <a:cubicBezTo>
                  <a:pt x="489" y="60"/>
                  <a:pt x="509" y="78"/>
                  <a:pt x="509" y="104"/>
                </a:cubicBezTo>
                <a:cubicBezTo>
                  <a:pt x="509" y="128"/>
                  <a:pt x="489" y="149"/>
                  <a:pt x="464" y="149"/>
                </a:cubicBezTo>
                <a:cubicBezTo>
                  <a:pt x="439" y="149"/>
                  <a:pt x="419" y="128"/>
                  <a:pt x="419" y="104"/>
                </a:cubicBezTo>
                <a:cubicBezTo>
                  <a:pt x="419" y="81"/>
                  <a:pt x="434" y="63"/>
                  <a:pt x="455" y="60"/>
                </a:cubicBezTo>
                <a:close/>
                <a:moveTo>
                  <a:pt x="505" y="167"/>
                </a:moveTo>
                <a:cubicBezTo>
                  <a:pt x="522" y="183"/>
                  <a:pt x="522" y="183"/>
                  <a:pt x="522" y="183"/>
                </a:cubicBezTo>
                <a:cubicBezTo>
                  <a:pt x="520" y="184"/>
                  <a:pt x="518" y="184"/>
                  <a:pt x="516" y="185"/>
                </a:cubicBezTo>
                <a:lnTo>
                  <a:pt x="505" y="167"/>
                </a:lnTo>
                <a:close/>
                <a:moveTo>
                  <a:pt x="539" y="177"/>
                </a:moveTo>
                <a:cubicBezTo>
                  <a:pt x="539" y="179"/>
                  <a:pt x="539" y="179"/>
                  <a:pt x="539" y="179"/>
                </a:cubicBezTo>
                <a:cubicBezTo>
                  <a:pt x="538" y="179"/>
                  <a:pt x="537" y="179"/>
                  <a:pt x="536" y="179"/>
                </a:cubicBezTo>
                <a:lnTo>
                  <a:pt x="539" y="177"/>
                </a:lnTo>
                <a:close/>
                <a:moveTo>
                  <a:pt x="479" y="182"/>
                </a:moveTo>
                <a:cubicBezTo>
                  <a:pt x="489" y="200"/>
                  <a:pt x="489" y="200"/>
                  <a:pt x="489" y="200"/>
                </a:cubicBezTo>
                <a:cubicBezTo>
                  <a:pt x="486" y="203"/>
                  <a:pt x="482" y="206"/>
                  <a:pt x="479" y="209"/>
                </a:cubicBezTo>
                <a:cubicBezTo>
                  <a:pt x="476" y="212"/>
                  <a:pt x="474" y="215"/>
                  <a:pt x="472" y="218"/>
                </a:cubicBezTo>
                <a:cubicBezTo>
                  <a:pt x="459" y="209"/>
                  <a:pt x="459" y="209"/>
                  <a:pt x="459" y="209"/>
                </a:cubicBezTo>
                <a:cubicBezTo>
                  <a:pt x="479" y="209"/>
                  <a:pt x="479" y="209"/>
                  <a:pt x="479" y="209"/>
                </a:cubicBezTo>
                <a:cubicBezTo>
                  <a:pt x="479" y="182"/>
                  <a:pt x="479" y="182"/>
                  <a:pt x="479" y="182"/>
                </a:cubicBezTo>
                <a:close/>
                <a:moveTo>
                  <a:pt x="554" y="205"/>
                </a:moveTo>
                <a:cubicBezTo>
                  <a:pt x="595" y="205"/>
                  <a:pt x="629" y="241"/>
                  <a:pt x="629" y="280"/>
                </a:cubicBezTo>
                <a:cubicBezTo>
                  <a:pt x="629" y="322"/>
                  <a:pt x="595" y="355"/>
                  <a:pt x="554" y="355"/>
                </a:cubicBezTo>
                <a:cubicBezTo>
                  <a:pt x="513" y="355"/>
                  <a:pt x="479" y="322"/>
                  <a:pt x="479" y="280"/>
                </a:cubicBezTo>
                <a:cubicBezTo>
                  <a:pt x="479" y="241"/>
                  <a:pt x="513" y="205"/>
                  <a:pt x="554" y="205"/>
                </a:cubicBezTo>
                <a:close/>
                <a:moveTo>
                  <a:pt x="240" y="239"/>
                </a:moveTo>
                <a:cubicBezTo>
                  <a:pt x="289" y="239"/>
                  <a:pt x="330" y="278"/>
                  <a:pt x="330" y="329"/>
                </a:cubicBezTo>
                <a:cubicBezTo>
                  <a:pt x="330" y="377"/>
                  <a:pt x="289" y="419"/>
                  <a:pt x="240" y="419"/>
                </a:cubicBezTo>
                <a:cubicBezTo>
                  <a:pt x="190" y="419"/>
                  <a:pt x="150" y="377"/>
                  <a:pt x="150" y="329"/>
                </a:cubicBezTo>
                <a:cubicBezTo>
                  <a:pt x="150" y="278"/>
                  <a:pt x="190" y="239"/>
                  <a:pt x="240" y="239"/>
                </a:cubicBezTo>
                <a:close/>
                <a:moveTo>
                  <a:pt x="451" y="239"/>
                </a:moveTo>
                <a:cubicBezTo>
                  <a:pt x="457" y="242"/>
                  <a:pt x="457" y="242"/>
                  <a:pt x="457" y="242"/>
                </a:cubicBezTo>
                <a:cubicBezTo>
                  <a:pt x="454" y="251"/>
                  <a:pt x="451" y="259"/>
                  <a:pt x="450" y="265"/>
                </a:cubicBezTo>
                <a:cubicBezTo>
                  <a:pt x="419" y="265"/>
                  <a:pt x="419" y="265"/>
                  <a:pt x="419" y="265"/>
                </a:cubicBezTo>
                <a:cubicBezTo>
                  <a:pt x="419" y="295"/>
                  <a:pt x="419" y="295"/>
                  <a:pt x="419" y="295"/>
                </a:cubicBezTo>
                <a:cubicBezTo>
                  <a:pt x="416" y="295"/>
                  <a:pt x="416" y="295"/>
                  <a:pt x="416" y="295"/>
                </a:cubicBezTo>
                <a:cubicBezTo>
                  <a:pt x="414" y="286"/>
                  <a:pt x="411" y="274"/>
                  <a:pt x="407" y="265"/>
                </a:cubicBezTo>
                <a:cubicBezTo>
                  <a:pt x="451" y="239"/>
                  <a:pt x="451" y="239"/>
                  <a:pt x="451" y="23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p:cNvSpPr/>
          <p:nvPr/>
        </p:nvSpPr>
        <p:spPr>
          <a:xfrm>
            <a:off x="1794450" y="5202943"/>
            <a:ext cx="9565372" cy="535531"/>
          </a:xfrm>
          <a:prstGeom prst="rect">
            <a:avLst/>
          </a:prstGeom>
        </p:spPr>
        <p:txBody>
          <a:bodyPr wrap="square">
            <a:spAutoFit/>
          </a:bodyPr>
          <a:lstStyle/>
          <a:p>
            <a:pPr>
              <a:lnSpc>
                <a:spcPct val="120000"/>
              </a:lnSpc>
            </a:pPr>
            <a:r>
              <a:rPr lang="en-US" altLang="zh-CN" sz="2400" dirty="0"/>
              <a:t>Halide’s answer: decouple algorithm from schedule </a:t>
            </a:r>
            <a:endParaRPr lang="zh-CN" altLang="en-US" sz="2400" dirty="0"/>
          </a:p>
        </p:txBody>
      </p:sp>
      <p:sp>
        <p:nvSpPr>
          <p:cNvPr id="3" name="矩形 2"/>
          <p:cNvSpPr/>
          <p:nvPr/>
        </p:nvSpPr>
        <p:spPr>
          <a:xfrm>
            <a:off x="1938211" y="1381522"/>
            <a:ext cx="6502791" cy="3416320"/>
          </a:xfrm>
          <a:prstGeom prst="rect">
            <a:avLst/>
          </a:prstGeom>
        </p:spPr>
        <p:txBody>
          <a:bodyPr wrap="square">
            <a:spAutoFit/>
          </a:bodyPr>
          <a:lstStyle/>
          <a:p>
            <a:r>
              <a:rPr lang="en-US" altLang="zh-CN" sz="2400" dirty="0"/>
              <a:t>O</a:t>
            </a:r>
            <a:r>
              <a:rPr lang="en-US" altLang="zh-CN" sz="2400" dirty="0"/>
              <a:t>rganizing </a:t>
            </a:r>
            <a:r>
              <a:rPr lang="en-US" altLang="zh-CN" sz="2400" dirty="0"/>
              <a:t>computation is </a:t>
            </a:r>
            <a:r>
              <a:rPr lang="en-US" altLang="zh-CN" sz="2400" dirty="0"/>
              <a:t>hard</a:t>
            </a:r>
          </a:p>
          <a:p>
            <a:r>
              <a:rPr lang="en-US" altLang="zh-CN" sz="2400" dirty="0"/>
              <a:t/>
            </a:r>
            <a:br>
              <a:rPr lang="en-US" altLang="zh-CN" sz="2400" dirty="0"/>
            </a:br>
            <a:r>
              <a:rPr lang="en-US" altLang="zh-CN" sz="2400" dirty="0"/>
              <a:t>Optimizing </a:t>
            </a:r>
            <a:r>
              <a:rPr lang="en-US" altLang="zh-CN" sz="2400" dirty="0"/>
              <a:t>parallelism, locality </a:t>
            </a:r>
            <a:r>
              <a:rPr lang="en-US" altLang="zh-CN" sz="2400" dirty="0"/>
              <a:t>requires </a:t>
            </a:r>
          </a:p>
          <a:p>
            <a:r>
              <a:rPr lang="en-US" altLang="zh-CN" sz="2400" dirty="0"/>
              <a:t>transforming </a:t>
            </a:r>
            <a:r>
              <a:rPr lang="en-US" altLang="zh-CN" sz="2400" dirty="0"/>
              <a:t>program &amp; data structure.</a:t>
            </a:r>
            <a:br>
              <a:rPr lang="en-US" altLang="zh-CN" sz="2400" dirty="0"/>
            </a:br>
            <a:endParaRPr lang="en-US" altLang="zh-CN" sz="2400" dirty="0"/>
          </a:p>
          <a:p>
            <a:r>
              <a:rPr lang="en-US" altLang="zh-CN" sz="2400" dirty="0"/>
              <a:t>What </a:t>
            </a:r>
            <a:r>
              <a:rPr lang="en-US" altLang="zh-CN" sz="2400" dirty="0"/>
              <a:t>transformations are legal?</a:t>
            </a:r>
            <a:br>
              <a:rPr lang="en-US" altLang="zh-CN" sz="2400" dirty="0"/>
            </a:br>
            <a:endParaRPr lang="en-US" altLang="zh-CN" sz="2400" dirty="0"/>
          </a:p>
          <a:p>
            <a:r>
              <a:rPr lang="en-US" altLang="zh-CN" sz="2400" dirty="0"/>
              <a:t>What </a:t>
            </a:r>
            <a:r>
              <a:rPr lang="en-US" altLang="zh-CN" sz="2400" dirty="0"/>
              <a:t>transformations are beneficial? </a:t>
            </a:r>
            <a:br>
              <a:rPr lang="en-US" altLang="zh-CN" sz="2400" dirty="0"/>
            </a:br>
            <a:endParaRPr lang="zh-CN" altLang="en-US" sz="2400" dirty="0"/>
          </a:p>
        </p:txBody>
      </p:sp>
    </p:spTree>
    <p:extLst>
      <p:ext uri="{BB962C8B-B14F-4D97-AF65-F5344CB8AC3E}">
        <p14:creationId xmlns:p14="http://schemas.microsoft.com/office/powerpoint/2010/main" val="10861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7</a:t>
            </a:fld>
            <a:endParaRPr lang="zh-CN" altLang="en-US" sz="1800" dirty="0">
              <a:solidFill>
                <a:schemeClr val="bg1"/>
              </a:solidFill>
              <a:latin typeface="Roboto" pitchFamily="2" charset="0"/>
            </a:endParaRPr>
          </a:p>
        </p:txBody>
      </p:sp>
      <p:grpSp>
        <p:nvGrpSpPr>
          <p:cNvPr id="101" name="组合 100"/>
          <p:cNvGrpSpPr/>
          <p:nvPr/>
        </p:nvGrpSpPr>
        <p:grpSpPr>
          <a:xfrm>
            <a:off x="1771958" y="424848"/>
            <a:ext cx="6096671" cy="523220"/>
            <a:chOff x="383458" y="1443273"/>
            <a:chExt cx="7097334" cy="523220"/>
          </a:xfrm>
        </p:grpSpPr>
        <p:sp>
          <p:nvSpPr>
            <p:cNvPr id="103" name="文本框 102"/>
            <p:cNvSpPr txBox="1"/>
            <p:nvPr/>
          </p:nvSpPr>
          <p:spPr>
            <a:xfrm>
              <a:off x="516450" y="1443273"/>
              <a:ext cx="6964342" cy="523220"/>
            </a:xfrm>
            <a:prstGeom prst="rect">
              <a:avLst/>
            </a:prstGeom>
            <a:solidFill>
              <a:srgbClr val="EE1C39"/>
            </a:solidFill>
          </p:spPr>
          <p:txBody>
            <a:bodyPr wrap="square" rtlCol="0">
              <a:spAutoFit/>
            </a:bodyPr>
            <a:lstStyle/>
            <a:p>
              <a:r>
                <a:rPr lang="en-US" altLang="zh-CN" sz="2800" dirty="0">
                  <a:solidFill>
                    <a:schemeClr val="bg1"/>
                  </a:solidFill>
                </a:rPr>
                <a:t>decouple algorithm </a:t>
              </a:r>
              <a:r>
                <a:rPr lang="en-US" altLang="zh-CN" sz="2800" dirty="0">
                  <a:solidFill>
                    <a:schemeClr val="bg1"/>
                  </a:solidFill>
                </a:rPr>
                <a:t>from schedule </a:t>
              </a:r>
              <a:endParaRPr lang="zh-CN" altLang="en-US" sz="2800" dirty="0">
                <a:solidFill>
                  <a:schemeClr val="bg1"/>
                </a:solidFill>
              </a:endParaRPr>
            </a:p>
          </p:txBody>
        </p:sp>
        <p:cxnSp>
          <p:nvCxnSpPr>
            <p:cNvPr id="104" name="直接连接符 103"/>
            <p:cNvCxnSpPr/>
            <p:nvPr/>
          </p:nvCxnSpPr>
          <p:spPr>
            <a:xfrm>
              <a:off x="383458" y="1443273"/>
              <a:ext cx="0" cy="523220"/>
            </a:xfrm>
            <a:prstGeom prst="line">
              <a:avLst/>
            </a:prstGeom>
            <a:ln w="5715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102" name="矩形 101"/>
          <p:cNvSpPr/>
          <p:nvPr/>
        </p:nvSpPr>
        <p:spPr>
          <a:xfrm>
            <a:off x="2052451" y="1655970"/>
            <a:ext cx="8326255" cy="3785652"/>
          </a:xfrm>
          <a:prstGeom prst="rect">
            <a:avLst/>
          </a:prstGeom>
        </p:spPr>
        <p:txBody>
          <a:bodyPr wrap="square">
            <a:spAutoFit/>
          </a:bodyPr>
          <a:lstStyle/>
          <a:p>
            <a:r>
              <a:rPr lang="en-US" altLang="zh-CN" sz="2400" b="1" dirty="0"/>
              <a:t>Algorithm</a:t>
            </a:r>
            <a:r>
              <a:rPr lang="en-US" altLang="zh-CN" sz="2400" b="1" dirty="0"/>
              <a:t>: </a:t>
            </a:r>
            <a:r>
              <a:rPr lang="en-US" altLang="zh-CN" sz="2400" b="1" i="1" dirty="0"/>
              <a:t>what </a:t>
            </a:r>
            <a:r>
              <a:rPr lang="en-US" altLang="zh-CN" sz="2400" dirty="0"/>
              <a:t>is </a:t>
            </a:r>
            <a:r>
              <a:rPr lang="en-US" altLang="zh-CN" sz="2400" dirty="0"/>
              <a:t>computed</a:t>
            </a:r>
          </a:p>
          <a:p>
            <a:r>
              <a:rPr lang="en-US" altLang="zh-CN" sz="2400" dirty="0"/>
              <a:t> </a:t>
            </a:r>
            <a:br>
              <a:rPr lang="en-US" altLang="zh-CN" sz="2400" dirty="0"/>
            </a:br>
            <a:r>
              <a:rPr lang="en-US" altLang="zh-CN" sz="2400" b="1" dirty="0"/>
              <a:t>Schedule: </a:t>
            </a:r>
            <a:r>
              <a:rPr lang="en-US" altLang="zh-CN" sz="2400" b="1" i="1" dirty="0"/>
              <a:t>where </a:t>
            </a:r>
            <a:r>
              <a:rPr lang="en-US" altLang="zh-CN" sz="2400" dirty="0"/>
              <a:t>and </a:t>
            </a:r>
            <a:r>
              <a:rPr lang="en-US" altLang="zh-CN" sz="2400" b="1" i="1" dirty="0"/>
              <a:t>when </a:t>
            </a:r>
            <a:r>
              <a:rPr lang="en-US" altLang="zh-CN" sz="2400" dirty="0"/>
              <a:t>it’s computed</a:t>
            </a:r>
            <a:br>
              <a:rPr lang="en-US" altLang="zh-CN" sz="2400" dirty="0"/>
            </a:br>
            <a:r>
              <a:rPr lang="en-US" altLang="zh-CN" sz="2400" b="1" dirty="0"/>
              <a:t> </a:t>
            </a:r>
            <a:br>
              <a:rPr lang="en-US" altLang="zh-CN" sz="2400" b="1" dirty="0"/>
            </a:br>
            <a:r>
              <a:rPr lang="en-US" altLang="zh-CN" sz="2400" b="1" dirty="0"/>
              <a:t>Easy for programmers to build </a:t>
            </a:r>
            <a:r>
              <a:rPr lang="en-US" altLang="zh-CN" sz="2400" b="1" dirty="0"/>
              <a:t>pipelines</a:t>
            </a:r>
          </a:p>
          <a:p>
            <a:r>
              <a:rPr lang="en-US" altLang="zh-CN" sz="2400" b="1" dirty="0"/>
              <a:t/>
            </a:r>
            <a:br>
              <a:rPr lang="en-US" altLang="zh-CN" sz="2400" b="1" dirty="0"/>
            </a:br>
            <a:r>
              <a:rPr lang="en-US" altLang="zh-CN" sz="2400" b="1" dirty="0"/>
              <a:t>Easy to specify &amp; explore </a:t>
            </a:r>
            <a:r>
              <a:rPr lang="en-US" altLang="zh-CN" sz="2400" b="1" dirty="0"/>
              <a:t>optimizations</a:t>
            </a:r>
            <a:r>
              <a:rPr lang="en-US" altLang="zh-CN" sz="2400" dirty="0"/>
              <a:t/>
            </a:r>
            <a:br>
              <a:rPr lang="en-US" altLang="zh-CN" sz="2400" dirty="0"/>
            </a:br>
            <a:endParaRPr lang="en-US" altLang="zh-CN" sz="2400" dirty="0"/>
          </a:p>
          <a:p>
            <a:r>
              <a:rPr lang="en-US" altLang="zh-CN" sz="2400" b="1" dirty="0"/>
              <a:t>Easy </a:t>
            </a:r>
            <a:r>
              <a:rPr lang="en-US" altLang="zh-CN" sz="2400" b="1" dirty="0"/>
              <a:t>for the compiler to generate fast code</a:t>
            </a:r>
            <a:r>
              <a:rPr lang="en-US" altLang="zh-CN" sz="2400" dirty="0"/>
              <a:t> </a:t>
            </a:r>
            <a:br>
              <a:rPr lang="en-US" altLang="zh-CN" sz="2400" dirty="0"/>
            </a:br>
            <a:endParaRPr lang="zh-CN" altLang="en-US" sz="2400" dirty="0"/>
          </a:p>
        </p:txBody>
      </p:sp>
    </p:spTree>
    <p:extLst>
      <p:ext uri="{BB962C8B-B14F-4D97-AF65-F5344CB8AC3E}">
        <p14:creationId xmlns:p14="http://schemas.microsoft.com/office/powerpoint/2010/main" val="404286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8</a:t>
            </a:fld>
            <a:endParaRPr lang="zh-CN" altLang="en-US" sz="1800" dirty="0">
              <a:solidFill>
                <a:schemeClr val="bg1"/>
              </a:solidFill>
              <a:latin typeface="Roboto" pitchFamily="2" charset="0"/>
            </a:endParaRPr>
          </a:p>
        </p:txBody>
      </p:sp>
      <p:grpSp>
        <p:nvGrpSpPr>
          <p:cNvPr id="11" name="组合 10"/>
          <p:cNvGrpSpPr/>
          <p:nvPr/>
        </p:nvGrpSpPr>
        <p:grpSpPr>
          <a:xfrm>
            <a:off x="6984890" y="1"/>
            <a:ext cx="6670951" cy="6585223"/>
            <a:chOff x="528101" y="272780"/>
            <a:chExt cx="6670951" cy="6585223"/>
          </a:xfrm>
        </p:grpSpPr>
        <p:sp>
          <p:nvSpPr>
            <p:cNvPr id="14" name="矩形 13"/>
            <p:cNvSpPr/>
            <p:nvPr/>
          </p:nvSpPr>
          <p:spPr>
            <a:xfrm>
              <a:off x="4701733" y="272780"/>
              <a:ext cx="1048629" cy="3534721"/>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L 形 14"/>
            <p:cNvSpPr/>
            <p:nvPr/>
          </p:nvSpPr>
          <p:spPr>
            <a:xfrm rot="5400000">
              <a:off x="1752076" y="2859717"/>
              <a:ext cx="4114802" cy="3881770"/>
            </a:xfrm>
            <a:prstGeom prst="corner">
              <a:avLst>
                <a:gd name="adj1" fmla="val 27216"/>
                <a:gd name="adj2" fmla="val 27602"/>
              </a:avLst>
            </a:prstGeom>
            <a:solidFill>
              <a:srgbClr val="E82C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1873770" y="2743199"/>
              <a:ext cx="1066978" cy="4114802"/>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3349048" y="1369124"/>
              <a:ext cx="1023937" cy="3829525"/>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L 形 17"/>
            <p:cNvSpPr/>
            <p:nvPr/>
          </p:nvSpPr>
          <p:spPr>
            <a:xfrm rot="5400000">
              <a:off x="1111459" y="3596475"/>
              <a:ext cx="2678168" cy="3844883"/>
            </a:xfrm>
            <a:prstGeom prst="corner">
              <a:avLst>
                <a:gd name="adj1" fmla="val 38909"/>
                <a:gd name="adj2" fmla="val 38431"/>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6173652" y="272780"/>
              <a:ext cx="1025400" cy="2140760"/>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3349048" y="1369124"/>
              <a:ext cx="3835014" cy="1044416"/>
            </a:xfrm>
            <a:prstGeom prst="rect">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1868592" y="2743199"/>
              <a:ext cx="3891582" cy="106430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3" name="Freeform 163"/>
          <p:cNvSpPr>
            <a:spLocks noEditPoints="1"/>
          </p:cNvSpPr>
          <p:nvPr/>
        </p:nvSpPr>
        <p:spPr bwMode="auto">
          <a:xfrm>
            <a:off x="8435526" y="2754616"/>
            <a:ext cx="735013" cy="523875"/>
          </a:xfrm>
          <a:custGeom>
            <a:avLst/>
            <a:gdLst>
              <a:gd name="T0" fmla="*/ 112 w 284"/>
              <a:gd name="T1" fmla="*/ 0 h 201"/>
              <a:gd name="T2" fmla="*/ 35 w 284"/>
              <a:gd name="T3" fmla="*/ 77 h 201"/>
              <a:gd name="T4" fmla="*/ 35 w 284"/>
              <a:gd name="T5" fmla="*/ 78 h 201"/>
              <a:gd name="T6" fmla="*/ 0 w 284"/>
              <a:gd name="T7" fmla="*/ 136 h 201"/>
              <a:gd name="T8" fmla="*/ 65 w 284"/>
              <a:gd name="T9" fmla="*/ 201 h 201"/>
              <a:gd name="T10" fmla="*/ 65 w 284"/>
              <a:gd name="T11" fmla="*/ 201 h 201"/>
              <a:gd name="T12" fmla="*/ 222 w 284"/>
              <a:gd name="T13" fmla="*/ 201 h 201"/>
              <a:gd name="T14" fmla="*/ 225 w 284"/>
              <a:gd name="T15" fmla="*/ 201 h 201"/>
              <a:gd name="T16" fmla="*/ 284 w 284"/>
              <a:gd name="T17" fmla="*/ 142 h 201"/>
              <a:gd name="T18" fmla="*/ 247 w 284"/>
              <a:gd name="T19" fmla="*/ 86 h 201"/>
              <a:gd name="T20" fmla="*/ 248 w 284"/>
              <a:gd name="T21" fmla="*/ 77 h 201"/>
              <a:gd name="T22" fmla="*/ 207 w 284"/>
              <a:gd name="T23" fmla="*/ 35 h 201"/>
              <a:gd name="T24" fmla="*/ 182 w 284"/>
              <a:gd name="T25" fmla="*/ 43 h 201"/>
              <a:gd name="T26" fmla="*/ 112 w 284"/>
              <a:gd name="T27" fmla="*/ 0 h 201"/>
              <a:gd name="T28" fmla="*/ 142 w 284"/>
              <a:gd name="T29" fmla="*/ 59 h 201"/>
              <a:gd name="T30" fmla="*/ 183 w 284"/>
              <a:gd name="T31" fmla="*/ 75 h 201"/>
              <a:gd name="T32" fmla="*/ 201 w 284"/>
              <a:gd name="T33" fmla="*/ 59 h 201"/>
              <a:gd name="T34" fmla="*/ 201 w 284"/>
              <a:gd name="T35" fmla="*/ 106 h 201"/>
              <a:gd name="T36" fmla="*/ 200 w 284"/>
              <a:gd name="T37" fmla="*/ 106 h 201"/>
              <a:gd name="T38" fmla="*/ 181 w 284"/>
              <a:gd name="T39" fmla="*/ 106 h 201"/>
              <a:gd name="T40" fmla="*/ 153 w 284"/>
              <a:gd name="T41" fmla="*/ 106 h 201"/>
              <a:gd name="T42" fmla="*/ 171 w 284"/>
              <a:gd name="T43" fmla="*/ 89 h 201"/>
              <a:gd name="T44" fmla="*/ 142 w 284"/>
              <a:gd name="T45" fmla="*/ 77 h 201"/>
              <a:gd name="T46" fmla="*/ 103 w 284"/>
              <a:gd name="T47" fmla="*/ 106 h 201"/>
              <a:gd name="T48" fmla="*/ 84 w 284"/>
              <a:gd name="T49" fmla="*/ 106 h 201"/>
              <a:gd name="T50" fmla="*/ 142 w 284"/>
              <a:gd name="T51" fmla="*/ 59 h 201"/>
              <a:gd name="T52" fmla="*/ 82 w 284"/>
              <a:gd name="T53" fmla="*/ 130 h 201"/>
              <a:gd name="T54" fmla="*/ 84 w 284"/>
              <a:gd name="T55" fmla="*/ 130 h 201"/>
              <a:gd name="T56" fmla="*/ 102 w 284"/>
              <a:gd name="T57" fmla="*/ 130 h 201"/>
              <a:gd name="T58" fmla="*/ 130 w 284"/>
              <a:gd name="T59" fmla="*/ 130 h 201"/>
              <a:gd name="T60" fmla="*/ 113 w 284"/>
              <a:gd name="T61" fmla="*/ 146 h 201"/>
              <a:gd name="T62" fmla="*/ 141 w 284"/>
              <a:gd name="T63" fmla="*/ 158 h 201"/>
              <a:gd name="T64" fmla="*/ 180 w 284"/>
              <a:gd name="T65" fmla="*/ 130 h 201"/>
              <a:gd name="T66" fmla="*/ 200 w 284"/>
              <a:gd name="T67" fmla="*/ 130 h 201"/>
              <a:gd name="T68" fmla="*/ 142 w 284"/>
              <a:gd name="T69" fmla="*/ 177 h 201"/>
              <a:gd name="T70" fmla="*/ 100 w 284"/>
              <a:gd name="T71" fmla="*/ 160 h 201"/>
              <a:gd name="T72" fmla="*/ 82 w 284"/>
              <a:gd name="T73" fmla="*/ 177 h 201"/>
              <a:gd name="T74" fmla="*/ 82 w 284"/>
              <a:gd name="T75" fmla="*/ 13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4" h="201">
                <a:moveTo>
                  <a:pt x="112" y="0"/>
                </a:moveTo>
                <a:cubicBezTo>
                  <a:pt x="70" y="0"/>
                  <a:pt x="35" y="34"/>
                  <a:pt x="35" y="77"/>
                </a:cubicBezTo>
                <a:cubicBezTo>
                  <a:pt x="35" y="77"/>
                  <a:pt x="35" y="77"/>
                  <a:pt x="35" y="78"/>
                </a:cubicBezTo>
                <a:cubicBezTo>
                  <a:pt x="14" y="88"/>
                  <a:pt x="0" y="110"/>
                  <a:pt x="0" y="136"/>
                </a:cubicBezTo>
                <a:cubicBezTo>
                  <a:pt x="0" y="171"/>
                  <a:pt x="29" y="201"/>
                  <a:pt x="65" y="201"/>
                </a:cubicBezTo>
                <a:cubicBezTo>
                  <a:pt x="65" y="201"/>
                  <a:pt x="65" y="201"/>
                  <a:pt x="65" y="201"/>
                </a:cubicBezTo>
                <a:cubicBezTo>
                  <a:pt x="222" y="201"/>
                  <a:pt x="222" y="201"/>
                  <a:pt x="222" y="201"/>
                </a:cubicBezTo>
                <a:cubicBezTo>
                  <a:pt x="225" y="201"/>
                  <a:pt x="225" y="201"/>
                  <a:pt x="225" y="201"/>
                </a:cubicBezTo>
                <a:cubicBezTo>
                  <a:pt x="257" y="201"/>
                  <a:pt x="284" y="174"/>
                  <a:pt x="284" y="142"/>
                </a:cubicBezTo>
                <a:cubicBezTo>
                  <a:pt x="284" y="117"/>
                  <a:pt x="268" y="95"/>
                  <a:pt x="247" y="86"/>
                </a:cubicBezTo>
                <a:cubicBezTo>
                  <a:pt x="248" y="84"/>
                  <a:pt x="248" y="80"/>
                  <a:pt x="248" y="77"/>
                </a:cubicBezTo>
                <a:cubicBezTo>
                  <a:pt x="248" y="53"/>
                  <a:pt x="230" y="35"/>
                  <a:pt x="207" y="35"/>
                </a:cubicBezTo>
                <a:cubicBezTo>
                  <a:pt x="197" y="35"/>
                  <a:pt x="189" y="37"/>
                  <a:pt x="182" y="43"/>
                </a:cubicBezTo>
                <a:cubicBezTo>
                  <a:pt x="169" y="17"/>
                  <a:pt x="143" y="0"/>
                  <a:pt x="112" y="0"/>
                </a:cubicBezTo>
                <a:close/>
                <a:moveTo>
                  <a:pt x="142" y="59"/>
                </a:moveTo>
                <a:cubicBezTo>
                  <a:pt x="158" y="59"/>
                  <a:pt x="173" y="65"/>
                  <a:pt x="183" y="75"/>
                </a:cubicBezTo>
                <a:cubicBezTo>
                  <a:pt x="201" y="59"/>
                  <a:pt x="201" y="59"/>
                  <a:pt x="201" y="59"/>
                </a:cubicBezTo>
                <a:cubicBezTo>
                  <a:pt x="201" y="106"/>
                  <a:pt x="201" y="106"/>
                  <a:pt x="201" y="106"/>
                </a:cubicBezTo>
                <a:cubicBezTo>
                  <a:pt x="200" y="106"/>
                  <a:pt x="200" y="106"/>
                  <a:pt x="200" y="106"/>
                </a:cubicBezTo>
                <a:cubicBezTo>
                  <a:pt x="181" y="106"/>
                  <a:pt x="181" y="106"/>
                  <a:pt x="181" y="106"/>
                </a:cubicBezTo>
                <a:cubicBezTo>
                  <a:pt x="153" y="106"/>
                  <a:pt x="153" y="106"/>
                  <a:pt x="153" y="106"/>
                </a:cubicBezTo>
                <a:cubicBezTo>
                  <a:pt x="171" y="89"/>
                  <a:pt x="171" y="89"/>
                  <a:pt x="171" y="89"/>
                </a:cubicBezTo>
                <a:cubicBezTo>
                  <a:pt x="163" y="81"/>
                  <a:pt x="153" y="77"/>
                  <a:pt x="142" y="77"/>
                </a:cubicBezTo>
                <a:cubicBezTo>
                  <a:pt x="124" y="77"/>
                  <a:pt x="108" y="90"/>
                  <a:pt x="103" y="106"/>
                </a:cubicBezTo>
                <a:cubicBezTo>
                  <a:pt x="84" y="106"/>
                  <a:pt x="84" y="106"/>
                  <a:pt x="84" y="106"/>
                </a:cubicBezTo>
                <a:cubicBezTo>
                  <a:pt x="89" y="79"/>
                  <a:pt x="113" y="59"/>
                  <a:pt x="142" y="59"/>
                </a:cubicBezTo>
                <a:close/>
                <a:moveTo>
                  <a:pt x="82" y="130"/>
                </a:moveTo>
                <a:cubicBezTo>
                  <a:pt x="84" y="130"/>
                  <a:pt x="84" y="130"/>
                  <a:pt x="84" y="130"/>
                </a:cubicBezTo>
                <a:cubicBezTo>
                  <a:pt x="102" y="130"/>
                  <a:pt x="102" y="130"/>
                  <a:pt x="102" y="130"/>
                </a:cubicBezTo>
                <a:cubicBezTo>
                  <a:pt x="130" y="130"/>
                  <a:pt x="130" y="130"/>
                  <a:pt x="130" y="130"/>
                </a:cubicBezTo>
                <a:cubicBezTo>
                  <a:pt x="113" y="146"/>
                  <a:pt x="113" y="146"/>
                  <a:pt x="113" y="146"/>
                </a:cubicBezTo>
                <a:cubicBezTo>
                  <a:pt x="120" y="153"/>
                  <a:pt x="130" y="158"/>
                  <a:pt x="141" y="158"/>
                </a:cubicBezTo>
                <a:cubicBezTo>
                  <a:pt x="160" y="158"/>
                  <a:pt x="175" y="147"/>
                  <a:pt x="180" y="130"/>
                </a:cubicBezTo>
                <a:cubicBezTo>
                  <a:pt x="200" y="130"/>
                  <a:pt x="200" y="130"/>
                  <a:pt x="200" y="130"/>
                </a:cubicBezTo>
                <a:cubicBezTo>
                  <a:pt x="194" y="156"/>
                  <a:pt x="170" y="177"/>
                  <a:pt x="142" y="177"/>
                </a:cubicBezTo>
                <a:cubicBezTo>
                  <a:pt x="125" y="177"/>
                  <a:pt x="111" y="170"/>
                  <a:pt x="100" y="160"/>
                </a:cubicBezTo>
                <a:cubicBezTo>
                  <a:pt x="82" y="177"/>
                  <a:pt x="82" y="177"/>
                  <a:pt x="82" y="177"/>
                </a:cubicBezTo>
                <a:cubicBezTo>
                  <a:pt x="82" y="130"/>
                  <a:pt x="82" y="130"/>
                  <a:pt x="82" y="13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7"/>
          <p:cNvSpPr>
            <a:spLocks/>
          </p:cNvSpPr>
          <p:nvPr/>
        </p:nvSpPr>
        <p:spPr bwMode="auto">
          <a:xfrm>
            <a:off x="7179359" y="4073019"/>
            <a:ext cx="685800" cy="674688"/>
          </a:xfrm>
          <a:custGeom>
            <a:avLst/>
            <a:gdLst>
              <a:gd name="T0" fmla="*/ 95 w 279"/>
              <a:gd name="T1" fmla="*/ 3 h 274"/>
              <a:gd name="T2" fmla="*/ 65 w 279"/>
              <a:gd name="T3" fmla="*/ 46 h 274"/>
              <a:gd name="T4" fmla="*/ 70 w 279"/>
              <a:gd name="T5" fmla="*/ 88 h 274"/>
              <a:gd name="T6" fmla="*/ 12 w 279"/>
              <a:gd name="T7" fmla="*/ 99 h 274"/>
              <a:gd name="T8" fmla="*/ 5 w 279"/>
              <a:gd name="T9" fmla="*/ 152 h 274"/>
              <a:gd name="T10" fmla="*/ 6 w 279"/>
              <a:gd name="T11" fmla="*/ 251 h 274"/>
              <a:gd name="T12" fmla="*/ 43 w 279"/>
              <a:gd name="T13" fmla="*/ 270 h 274"/>
              <a:gd name="T14" fmla="*/ 77 w 279"/>
              <a:gd name="T15" fmla="*/ 258 h 274"/>
              <a:gd name="T16" fmla="*/ 62 w 279"/>
              <a:gd name="T17" fmla="*/ 219 h 274"/>
              <a:gd name="T18" fmla="*/ 95 w 279"/>
              <a:gd name="T19" fmla="*/ 179 h 274"/>
              <a:gd name="T20" fmla="*/ 127 w 279"/>
              <a:gd name="T21" fmla="*/ 219 h 274"/>
              <a:gd name="T22" fmla="*/ 112 w 279"/>
              <a:gd name="T23" fmla="*/ 260 h 274"/>
              <a:gd name="T24" fmla="*/ 162 w 279"/>
              <a:gd name="T25" fmla="*/ 269 h 274"/>
              <a:gd name="T26" fmla="*/ 182 w 279"/>
              <a:gd name="T27" fmla="*/ 229 h 274"/>
              <a:gd name="T28" fmla="*/ 201 w 279"/>
              <a:gd name="T29" fmla="*/ 195 h 274"/>
              <a:gd name="T30" fmla="*/ 245 w 279"/>
              <a:gd name="T31" fmla="*/ 214 h 274"/>
              <a:gd name="T32" fmla="*/ 269 w 279"/>
              <a:gd name="T33" fmla="*/ 165 h 274"/>
              <a:gd name="T34" fmla="*/ 230 w 279"/>
              <a:gd name="T35" fmla="*/ 149 h 274"/>
              <a:gd name="T36" fmla="*/ 189 w 279"/>
              <a:gd name="T37" fmla="*/ 159 h 274"/>
              <a:gd name="T38" fmla="*/ 176 w 279"/>
              <a:gd name="T39" fmla="*/ 98 h 274"/>
              <a:gd name="T40" fmla="*/ 116 w 279"/>
              <a:gd name="T41" fmla="*/ 85 h 274"/>
              <a:gd name="T42" fmla="*/ 121 w 279"/>
              <a:gd name="T43" fmla="*/ 50 h 274"/>
              <a:gd name="T44" fmla="*/ 108 w 279"/>
              <a:gd name="T45" fmla="*/ 4 h 274"/>
              <a:gd name="T46" fmla="*/ 95 w 279"/>
              <a:gd name="T47"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9" h="274">
                <a:moveTo>
                  <a:pt x="95" y="3"/>
                </a:moveTo>
                <a:cubicBezTo>
                  <a:pt x="73" y="0"/>
                  <a:pt x="53" y="27"/>
                  <a:pt x="65" y="46"/>
                </a:cubicBezTo>
                <a:cubicBezTo>
                  <a:pt x="78" y="55"/>
                  <a:pt x="87" y="78"/>
                  <a:pt x="70" y="88"/>
                </a:cubicBezTo>
                <a:cubicBezTo>
                  <a:pt x="53" y="98"/>
                  <a:pt x="28" y="83"/>
                  <a:pt x="12" y="99"/>
                </a:cubicBezTo>
                <a:cubicBezTo>
                  <a:pt x="0" y="113"/>
                  <a:pt x="7" y="134"/>
                  <a:pt x="5" y="152"/>
                </a:cubicBezTo>
                <a:cubicBezTo>
                  <a:pt x="5" y="185"/>
                  <a:pt x="4" y="218"/>
                  <a:pt x="6" y="251"/>
                </a:cubicBezTo>
                <a:cubicBezTo>
                  <a:pt x="10" y="267"/>
                  <a:pt x="28" y="270"/>
                  <a:pt x="43" y="270"/>
                </a:cubicBezTo>
                <a:cubicBezTo>
                  <a:pt x="55" y="271"/>
                  <a:pt x="69" y="270"/>
                  <a:pt x="77" y="258"/>
                </a:cubicBezTo>
                <a:cubicBezTo>
                  <a:pt x="86" y="242"/>
                  <a:pt x="65" y="232"/>
                  <a:pt x="62" y="219"/>
                </a:cubicBezTo>
                <a:cubicBezTo>
                  <a:pt x="55" y="199"/>
                  <a:pt x="75" y="178"/>
                  <a:pt x="95" y="179"/>
                </a:cubicBezTo>
                <a:cubicBezTo>
                  <a:pt x="114" y="179"/>
                  <a:pt x="133" y="200"/>
                  <a:pt x="127" y="219"/>
                </a:cubicBezTo>
                <a:cubicBezTo>
                  <a:pt x="120" y="232"/>
                  <a:pt x="101" y="244"/>
                  <a:pt x="112" y="260"/>
                </a:cubicBezTo>
                <a:cubicBezTo>
                  <a:pt x="125" y="274"/>
                  <a:pt x="146" y="270"/>
                  <a:pt x="162" y="269"/>
                </a:cubicBezTo>
                <a:cubicBezTo>
                  <a:pt x="180" y="265"/>
                  <a:pt x="187" y="246"/>
                  <a:pt x="182" y="229"/>
                </a:cubicBezTo>
                <a:cubicBezTo>
                  <a:pt x="181" y="216"/>
                  <a:pt x="185" y="197"/>
                  <a:pt x="201" y="195"/>
                </a:cubicBezTo>
                <a:cubicBezTo>
                  <a:pt x="218" y="193"/>
                  <a:pt x="226" y="218"/>
                  <a:pt x="245" y="214"/>
                </a:cubicBezTo>
                <a:cubicBezTo>
                  <a:pt x="266" y="211"/>
                  <a:pt x="279" y="185"/>
                  <a:pt x="269" y="165"/>
                </a:cubicBezTo>
                <a:cubicBezTo>
                  <a:pt x="263" y="152"/>
                  <a:pt x="244" y="140"/>
                  <a:pt x="230" y="149"/>
                </a:cubicBezTo>
                <a:cubicBezTo>
                  <a:pt x="219" y="159"/>
                  <a:pt x="202" y="174"/>
                  <a:pt x="189" y="159"/>
                </a:cubicBezTo>
                <a:cubicBezTo>
                  <a:pt x="174" y="141"/>
                  <a:pt x="192" y="116"/>
                  <a:pt x="176" y="98"/>
                </a:cubicBezTo>
                <a:cubicBezTo>
                  <a:pt x="159" y="82"/>
                  <a:pt x="133" y="99"/>
                  <a:pt x="116" y="85"/>
                </a:cubicBezTo>
                <a:cubicBezTo>
                  <a:pt x="103" y="75"/>
                  <a:pt x="112" y="59"/>
                  <a:pt x="121" y="50"/>
                </a:cubicBezTo>
                <a:cubicBezTo>
                  <a:pt x="136" y="36"/>
                  <a:pt x="126" y="10"/>
                  <a:pt x="108" y="4"/>
                </a:cubicBezTo>
                <a:cubicBezTo>
                  <a:pt x="104" y="3"/>
                  <a:pt x="99" y="3"/>
                  <a:pt x="95" y="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noEditPoints="1"/>
          </p:cNvSpPr>
          <p:nvPr/>
        </p:nvSpPr>
        <p:spPr bwMode="auto">
          <a:xfrm>
            <a:off x="9975953" y="1330326"/>
            <a:ext cx="646113" cy="646113"/>
          </a:xfrm>
          <a:custGeom>
            <a:avLst/>
            <a:gdLst>
              <a:gd name="T0" fmla="*/ 393 w 1905"/>
              <a:gd name="T1" fmla="*/ 1 h 1906"/>
              <a:gd name="T2" fmla="*/ 355 w 1905"/>
              <a:gd name="T3" fmla="*/ 9 h 1906"/>
              <a:gd name="T4" fmla="*/ 693 w 1905"/>
              <a:gd name="T5" fmla="*/ 348 h 1906"/>
              <a:gd name="T6" fmla="*/ 606 w 1905"/>
              <a:gd name="T7" fmla="*/ 607 h 1906"/>
              <a:gd name="T8" fmla="*/ 347 w 1905"/>
              <a:gd name="T9" fmla="*/ 694 h 1906"/>
              <a:gd name="T10" fmla="*/ 8 w 1905"/>
              <a:gd name="T11" fmla="*/ 356 h 1906"/>
              <a:gd name="T12" fmla="*/ 0 w 1905"/>
              <a:gd name="T13" fmla="*/ 434 h 1906"/>
              <a:gd name="T14" fmla="*/ 0 w 1905"/>
              <a:gd name="T15" fmla="*/ 450 h 1906"/>
              <a:gd name="T16" fmla="*/ 0 w 1905"/>
              <a:gd name="T17" fmla="*/ 477 h 1906"/>
              <a:gd name="T18" fmla="*/ 477 w 1905"/>
              <a:gd name="T19" fmla="*/ 954 h 1906"/>
              <a:gd name="T20" fmla="*/ 590 w 1905"/>
              <a:gd name="T21" fmla="*/ 937 h 1906"/>
              <a:gd name="T22" fmla="*/ 671 w 1905"/>
              <a:gd name="T23" fmla="*/ 1016 h 1906"/>
              <a:gd name="T24" fmla="*/ 606 w 1905"/>
              <a:gd name="T25" fmla="*/ 1127 h 1906"/>
              <a:gd name="T26" fmla="*/ 347 w 1905"/>
              <a:gd name="T27" fmla="*/ 1213 h 1906"/>
              <a:gd name="T28" fmla="*/ 44 w 1905"/>
              <a:gd name="T29" fmla="*/ 1516 h 1906"/>
              <a:gd name="T30" fmla="*/ 0 w 1905"/>
              <a:gd name="T31" fmla="*/ 1560 h 1906"/>
              <a:gd name="T32" fmla="*/ 347 w 1905"/>
              <a:gd name="T33" fmla="*/ 1906 h 1906"/>
              <a:gd name="T34" fmla="*/ 693 w 1905"/>
              <a:gd name="T35" fmla="*/ 1560 h 1906"/>
              <a:gd name="T36" fmla="*/ 688 w 1905"/>
              <a:gd name="T37" fmla="*/ 1527 h 1906"/>
              <a:gd name="T38" fmla="*/ 693 w 1905"/>
              <a:gd name="T39" fmla="*/ 1465 h 1906"/>
              <a:gd name="T40" fmla="*/ 717 w 1905"/>
              <a:gd name="T41" fmla="*/ 1397 h 1906"/>
              <a:gd name="T42" fmla="*/ 755 w 1905"/>
              <a:gd name="T43" fmla="*/ 1327 h 1906"/>
              <a:gd name="T44" fmla="*/ 761 w 1905"/>
              <a:gd name="T45" fmla="*/ 1322 h 1906"/>
              <a:gd name="T46" fmla="*/ 780 w 1905"/>
              <a:gd name="T47" fmla="*/ 1300 h 1906"/>
              <a:gd name="T48" fmla="*/ 831 w 1905"/>
              <a:gd name="T49" fmla="*/ 1259 h 1906"/>
              <a:gd name="T50" fmla="*/ 885 w 1905"/>
              <a:gd name="T51" fmla="*/ 1230 h 1906"/>
              <a:gd name="T52" fmla="*/ 955 w 1905"/>
              <a:gd name="T53" fmla="*/ 1300 h 1906"/>
              <a:gd name="T54" fmla="*/ 1126 w 1905"/>
              <a:gd name="T55" fmla="*/ 1473 h 1906"/>
              <a:gd name="T56" fmla="*/ 1386 w 1905"/>
              <a:gd name="T57" fmla="*/ 1733 h 1906"/>
              <a:gd name="T58" fmla="*/ 1559 w 1905"/>
              <a:gd name="T59" fmla="*/ 1803 h 1906"/>
              <a:gd name="T60" fmla="*/ 1800 w 1905"/>
              <a:gd name="T61" fmla="*/ 1560 h 1906"/>
              <a:gd name="T62" fmla="*/ 1732 w 1905"/>
              <a:gd name="T63" fmla="*/ 1387 h 1906"/>
              <a:gd name="T64" fmla="*/ 1729 w 1905"/>
              <a:gd name="T65" fmla="*/ 1378 h 1906"/>
              <a:gd name="T66" fmla="*/ 1472 w 1905"/>
              <a:gd name="T67" fmla="*/ 1127 h 1906"/>
              <a:gd name="T68" fmla="*/ 1172 w 1905"/>
              <a:gd name="T69" fmla="*/ 821 h 1906"/>
              <a:gd name="T70" fmla="*/ 1732 w 1905"/>
              <a:gd name="T71" fmla="*/ 261 h 1906"/>
              <a:gd name="T72" fmla="*/ 1775 w 1905"/>
              <a:gd name="T73" fmla="*/ 304 h 1906"/>
              <a:gd name="T74" fmla="*/ 1905 w 1905"/>
              <a:gd name="T75" fmla="*/ 88 h 1906"/>
              <a:gd name="T76" fmla="*/ 1819 w 1905"/>
              <a:gd name="T77" fmla="*/ 1 h 1906"/>
              <a:gd name="T78" fmla="*/ 1602 w 1905"/>
              <a:gd name="T79" fmla="*/ 131 h 1906"/>
              <a:gd name="T80" fmla="*/ 1645 w 1905"/>
              <a:gd name="T81" fmla="*/ 174 h 1906"/>
              <a:gd name="T82" fmla="*/ 1085 w 1905"/>
              <a:gd name="T83" fmla="*/ 735 h 1906"/>
              <a:gd name="T84" fmla="*/ 936 w 1905"/>
              <a:gd name="T85" fmla="*/ 591 h 1906"/>
              <a:gd name="T86" fmla="*/ 953 w 1905"/>
              <a:gd name="T87" fmla="*/ 477 h 1906"/>
              <a:gd name="T88" fmla="*/ 477 w 1905"/>
              <a:gd name="T89" fmla="*/ 1 h 1906"/>
              <a:gd name="T90" fmla="*/ 455 w 1905"/>
              <a:gd name="T91" fmla="*/ 1 h 1906"/>
              <a:gd name="T92" fmla="*/ 433 w 1905"/>
              <a:gd name="T93" fmla="*/ 1 h 1906"/>
              <a:gd name="T94" fmla="*/ 393 w 1905"/>
              <a:gd name="T95" fmla="*/ 1 h 1906"/>
              <a:gd name="T96" fmla="*/ 1559 w 1905"/>
              <a:gd name="T97" fmla="*/ 1430 h 1906"/>
              <a:gd name="T98" fmla="*/ 1689 w 1905"/>
              <a:gd name="T99" fmla="*/ 1560 h 1906"/>
              <a:gd name="T100" fmla="*/ 1559 w 1905"/>
              <a:gd name="T101" fmla="*/ 1690 h 1906"/>
              <a:gd name="T102" fmla="*/ 1429 w 1905"/>
              <a:gd name="T103" fmla="*/ 1560 h 1906"/>
              <a:gd name="T104" fmla="*/ 1559 w 1905"/>
              <a:gd name="T105" fmla="*/ 143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5" h="1906">
                <a:moveTo>
                  <a:pt x="393" y="1"/>
                </a:moveTo>
                <a:cubicBezTo>
                  <a:pt x="380" y="2"/>
                  <a:pt x="368" y="5"/>
                  <a:pt x="355" y="9"/>
                </a:cubicBezTo>
                <a:cubicBezTo>
                  <a:pt x="693" y="348"/>
                  <a:pt x="693" y="348"/>
                  <a:pt x="693" y="348"/>
                </a:cubicBezTo>
                <a:cubicBezTo>
                  <a:pt x="606" y="607"/>
                  <a:pt x="606" y="607"/>
                  <a:pt x="606" y="607"/>
                </a:cubicBezTo>
                <a:cubicBezTo>
                  <a:pt x="347" y="694"/>
                  <a:pt x="347" y="694"/>
                  <a:pt x="347" y="694"/>
                </a:cubicBezTo>
                <a:cubicBezTo>
                  <a:pt x="8" y="356"/>
                  <a:pt x="8" y="356"/>
                  <a:pt x="8" y="356"/>
                </a:cubicBezTo>
                <a:cubicBezTo>
                  <a:pt x="4" y="382"/>
                  <a:pt x="0" y="400"/>
                  <a:pt x="0" y="434"/>
                </a:cubicBezTo>
                <a:cubicBezTo>
                  <a:pt x="0" y="434"/>
                  <a:pt x="0" y="442"/>
                  <a:pt x="0" y="450"/>
                </a:cubicBezTo>
                <a:cubicBezTo>
                  <a:pt x="0" y="459"/>
                  <a:pt x="0" y="469"/>
                  <a:pt x="0" y="477"/>
                </a:cubicBezTo>
                <a:cubicBezTo>
                  <a:pt x="0" y="737"/>
                  <a:pt x="214" y="954"/>
                  <a:pt x="477" y="954"/>
                </a:cubicBezTo>
                <a:cubicBezTo>
                  <a:pt x="516" y="954"/>
                  <a:pt x="553" y="946"/>
                  <a:pt x="590" y="937"/>
                </a:cubicBezTo>
                <a:cubicBezTo>
                  <a:pt x="671" y="1016"/>
                  <a:pt x="671" y="1016"/>
                  <a:pt x="671" y="1016"/>
                </a:cubicBezTo>
                <a:cubicBezTo>
                  <a:pt x="653" y="1060"/>
                  <a:pt x="629" y="1103"/>
                  <a:pt x="606" y="1127"/>
                </a:cubicBezTo>
                <a:cubicBezTo>
                  <a:pt x="556" y="1170"/>
                  <a:pt x="423" y="1239"/>
                  <a:pt x="347" y="1213"/>
                </a:cubicBezTo>
                <a:cubicBezTo>
                  <a:pt x="44" y="1516"/>
                  <a:pt x="44" y="1516"/>
                  <a:pt x="44" y="1516"/>
                </a:cubicBezTo>
                <a:cubicBezTo>
                  <a:pt x="0" y="1560"/>
                  <a:pt x="0" y="1560"/>
                  <a:pt x="0" y="1560"/>
                </a:cubicBezTo>
                <a:cubicBezTo>
                  <a:pt x="347" y="1906"/>
                  <a:pt x="347" y="1906"/>
                  <a:pt x="347" y="1906"/>
                </a:cubicBezTo>
                <a:cubicBezTo>
                  <a:pt x="693" y="1560"/>
                  <a:pt x="693" y="1560"/>
                  <a:pt x="693" y="1560"/>
                </a:cubicBezTo>
                <a:cubicBezTo>
                  <a:pt x="690" y="1550"/>
                  <a:pt x="689" y="1538"/>
                  <a:pt x="688" y="1527"/>
                </a:cubicBezTo>
                <a:cubicBezTo>
                  <a:pt x="686" y="1508"/>
                  <a:pt x="688" y="1487"/>
                  <a:pt x="693" y="1465"/>
                </a:cubicBezTo>
                <a:cubicBezTo>
                  <a:pt x="698" y="1442"/>
                  <a:pt x="708" y="1419"/>
                  <a:pt x="717" y="1397"/>
                </a:cubicBezTo>
                <a:cubicBezTo>
                  <a:pt x="729" y="1371"/>
                  <a:pt x="741" y="1346"/>
                  <a:pt x="755" y="1327"/>
                </a:cubicBezTo>
                <a:cubicBezTo>
                  <a:pt x="757" y="1325"/>
                  <a:pt x="759" y="1324"/>
                  <a:pt x="761" y="1322"/>
                </a:cubicBezTo>
                <a:cubicBezTo>
                  <a:pt x="767" y="1314"/>
                  <a:pt x="773" y="1305"/>
                  <a:pt x="780" y="1300"/>
                </a:cubicBezTo>
                <a:cubicBezTo>
                  <a:pt x="792" y="1287"/>
                  <a:pt x="810" y="1273"/>
                  <a:pt x="831" y="1259"/>
                </a:cubicBezTo>
                <a:cubicBezTo>
                  <a:pt x="848" y="1249"/>
                  <a:pt x="866" y="1238"/>
                  <a:pt x="885" y="1230"/>
                </a:cubicBezTo>
                <a:cubicBezTo>
                  <a:pt x="955" y="1300"/>
                  <a:pt x="955" y="1300"/>
                  <a:pt x="955" y="1300"/>
                </a:cubicBezTo>
                <a:cubicBezTo>
                  <a:pt x="1126" y="1473"/>
                  <a:pt x="1126" y="1473"/>
                  <a:pt x="1126" y="1473"/>
                </a:cubicBezTo>
                <a:cubicBezTo>
                  <a:pt x="1386" y="1733"/>
                  <a:pt x="1386" y="1733"/>
                  <a:pt x="1386" y="1733"/>
                </a:cubicBezTo>
                <a:cubicBezTo>
                  <a:pt x="1429" y="1776"/>
                  <a:pt x="1491" y="1803"/>
                  <a:pt x="1559" y="1803"/>
                </a:cubicBezTo>
                <a:cubicBezTo>
                  <a:pt x="1692" y="1803"/>
                  <a:pt x="1800" y="1698"/>
                  <a:pt x="1800" y="1560"/>
                </a:cubicBezTo>
                <a:cubicBezTo>
                  <a:pt x="1800" y="1490"/>
                  <a:pt x="1774" y="1430"/>
                  <a:pt x="1732" y="1387"/>
                </a:cubicBezTo>
                <a:cubicBezTo>
                  <a:pt x="1729" y="1378"/>
                  <a:pt x="1729" y="1378"/>
                  <a:pt x="1729" y="1378"/>
                </a:cubicBezTo>
                <a:cubicBezTo>
                  <a:pt x="1472" y="1127"/>
                  <a:pt x="1472" y="1127"/>
                  <a:pt x="1472" y="1127"/>
                </a:cubicBezTo>
                <a:cubicBezTo>
                  <a:pt x="1172" y="821"/>
                  <a:pt x="1172" y="821"/>
                  <a:pt x="1172" y="821"/>
                </a:cubicBezTo>
                <a:cubicBezTo>
                  <a:pt x="1732" y="261"/>
                  <a:pt x="1732" y="261"/>
                  <a:pt x="1732" y="261"/>
                </a:cubicBezTo>
                <a:cubicBezTo>
                  <a:pt x="1775" y="304"/>
                  <a:pt x="1775" y="304"/>
                  <a:pt x="1775" y="304"/>
                </a:cubicBezTo>
                <a:cubicBezTo>
                  <a:pt x="1905" y="88"/>
                  <a:pt x="1905" y="88"/>
                  <a:pt x="1905" y="88"/>
                </a:cubicBezTo>
                <a:cubicBezTo>
                  <a:pt x="1819" y="1"/>
                  <a:pt x="1819" y="1"/>
                  <a:pt x="1819" y="1"/>
                </a:cubicBezTo>
                <a:cubicBezTo>
                  <a:pt x="1602" y="131"/>
                  <a:pt x="1602" y="131"/>
                  <a:pt x="1602" y="131"/>
                </a:cubicBezTo>
                <a:cubicBezTo>
                  <a:pt x="1645" y="174"/>
                  <a:pt x="1645" y="174"/>
                  <a:pt x="1645" y="174"/>
                </a:cubicBezTo>
                <a:cubicBezTo>
                  <a:pt x="1085" y="735"/>
                  <a:pt x="1085" y="735"/>
                  <a:pt x="1085" y="735"/>
                </a:cubicBezTo>
                <a:cubicBezTo>
                  <a:pt x="936" y="591"/>
                  <a:pt x="936" y="591"/>
                  <a:pt x="936" y="591"/>
                </a:cubicBezTo>
                <a:cubicBezTo>
                  <a:pt x="946" y="548"/>
                  <a:pt x="953" y="512"/>
                  <a:pt x="953" y="477"/>
                </a:cubicBezTo>
                <a:cubicBezTo>
                  <a:pt x="953" y="209"/>
                  <a:pt x="740" y="1"/>
                  <a:pt x="477" y="1"/>
                </a:cubicBezTo>
                <a:cubicBezTo>
                  <a:pt x="455" y="1"/>
                  <a:pt x="455" y="1"/>
                  <a:pt x="455" y="1"/>
                </a:cubicBezTo>
                <a:cubicBezTo>
                  <a:pt x="433" y="1"/>
                  <a:pt x="433" y="1"/>
                  <a:pt x="433" y="1"/>
                </a:cubicBezTo>
                <a:cubicBezTo>
                  <a:pt x="420" y="1"/>
                  <a:pt x="406" y="0"/>
                  <a:pt x="393" y="1"/>
                </a:cubicBezTo>
                <a:close/>
                <a:moveTo>
                  <a:pt x="1559" y="1430"/>
                </a:moveTo>
                <a:cubicBezTo>
                  <a:pt x="1630" y="1430"/>
                  <a:pt x="1689" y="1482"/>
                  <a:pt x="1689" y="1560"/>
                </a:cubicBezTo>
                <a:cubicBezTo>
                  <a:pt x="1689" y="1629"/>
                  <a:pt x="1630" y="1690"/>
                  <a:pt x="1559" y="1690"/>
                </a:cubicBezTo>
                <a:cubicBezTo>
                  <a:pt x="1487" y="1690"/>
                  <a:pt x="1429" y="1629"/>
                  <a:pt x="1429" y="1560"/>
                </a:cubicBezTo>
                <a:cubicBezTo>
                  <a:pt x="1429" y="1482"/>
                  <a:pt x="1487" y="1430"/>
                  <a:pt x="1559" y="14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矩形 31"/>
          <p:cNvSpPr/>
          <p:nvPr/>
        </p:nvSpPr>
        <p:spPr>
          <a:xfrm>
            <a:off x="382034" y="1629958"/>
            <a:ext cx="6445849" cy="4524315"/>
          </a:xfrm>
          <a:prstGeom prst="rect">
            <a:avLst/>
          </a:prstGeom>
        </p:spPr>
        <p:txBody>
          <a:bodyPr wrap="square">
            <a:spAutoFit/>
          </a:bodyPr>
          <a:lstStyle/>
          <a:p>
            <a:pPr>
              <a:lnSpc>
                <a:spcPct val="120000"/>
              </a:lnSpc>
            </a:pPr>
            <a:r>
              <a:rPr lang="en-US" altLang="zh-CN" sz="2000" dirty="0"/>
              <a:t>Combining this compiler with stochastic search over the space of schedules enables terse, </a:t>
            </a:r>
            <a:r>
              <a:rPr lang="en-US" altLang="zh-CN" sz="2000" dirty="0" err="1"/>
              <a:t>composable</a:t>
            </a:r>
            <a:r>
              <a:rPr lang="en-US" altLang="zh-CN" sz="2000" dirty="0"/>
              <a:t> programs to achieve state-of-the-art performance on a wide range of real image processing pipelines, and across different hardware architectures, including multicores with SIMD, and heterogeneous CPU+GPU execution. From simple Halide programs written in a few hours, we demonstrate performance up to 5× faster than hand-tuned C, </a:t>
            </a:r>
            <a:r>
              <a:rPr lang="en-US" altLang="zh-CN" sz="2000" dirty="0" err="1"/>
              <a:t>intrinsics</a:t>
            </a:r>
            <a:r>
              <a:rPr lang="en-US" altLang="zh-CN" sz="2000" dirty="0"/>
              <a:t>, and CUDA implementations optimized by experts over weeks or months, for image processing applications beyond the reach of past automatic compilers.</a:t>
            </a:r>
            <a:endParaRPr lang="zh-CN" altLang="en-US" sz="1600" dirty="0"/>
          </a:p>
        </p:txBody>
      </p:sp>
      <p:sp>
        <p:nvSpPr>
          <p:cNvPr id="33" name="文本框 32"/>
          <p:cNvSpPr txBox="1"/>
          <p:nvPr/>
        </p:nvSpPr>
        <p:spPr>
          <a:xfrm>
            <a:off x="1794451" y="340072"/>
            <a:ext cx="4166404" cy="707886"/>
          </a:xfrm>
          <a:prstGeom prst="rect">
            <a:avLst/>
          </a:prstGeom>
          <a:noFill/>
        </p:spPr>
        <p:txBody>
          <a:bodyPr wrap="square" rtlCol="0">
            <a:spAutoFit/>
          </a:bodyPr>
          <a:lstStyle/>
          <a:p>
            <a:r>
              <a:rPr lang="en-US" altLang="zh-CN" sz="4000" b="1" dirty="0"/>
              <a:t>Feature</a:t>
            </a:r>
            <a:endParaRPr lang="en-US" altLang="zh-CN" sz="4000" b="1" dirty="0"/>
          </a:p>
        </p:txBody>
      </p:sp>
    </p:spTree>
    <p:extLst>
      <p:ext uri="{BB962C8B-B14F-4D97-AF65-F5344CB8AC3E}">
        <p14:creationId xmlns:p14="http://schemas.microsoft.com/office/powerpoint/2010/main" val="3827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22121"/>
            <a:chOff x="285749" y="263872"/>
            <a:chExt cx="1957261" cy="759553"/>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713957"/>
            </a:xfrm>
            <a:prstGeom prst="rect">
              <a:avLst/>
            </a:prstGeom>
            <a:noFill/>
          </p:spPr>
          <p:txBody>
            <a:bodyPr wrap="square" rtlCol="0">
              <a:spAutoFit/>
            </a:bodyPr>
            <a:lstStyle/>
            <a:p>
              <a:r>
                <a:rPr lang="en-US" altLang="zh-CN" sz="3200" spc="300" dirty="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1" cy="320675"/>
          </a:xfrm>
          <a:solidFill>
            <a:srgbClr val="EE1C39"/>
          </a:solidFill>
        </p:spPr>
        <p:txBody>
          <a:bodyPr/>
          <a:lstStyle/>
          <a:p>
            <a:pPr algn="ctr"/>
            <a:fld id="{AFAE5B16-0F33-4EE9-AE34-61D676368225}" type="slidenum">
              <a:rPr lang="zh-CN" altLang="en-US" sz="1800">
                <a:solidFill>
                  <a:schemeClr val="bg1"/>
                </a:solidFill>
                <a:latin typeface="Roboto" pitchFamily="2" charset="0"/>
              </a:rPr>
              <a:pPr algn="ctr"/>
              <a:t>9</a:t>
            </a:fld>
            <a:endParaRPr lang="zh-CN" altLang="en-US" sz="1800" dirty="0">
              <a:solidFill>
                <a:schemeClr val="bg1"/>
              </a:solidFill>
              <a:latin typeface="Roboto" pitchFamily="2" charset="0"/>
            </a:endParaRPr>
          </a:p>
        </p:txBody>
      </p:sp>
      <p:cxnSp>
        <p:nvCxnSpPr>
          <p:cNvPr id="19" name="直接连接符 18"/>
          <p:cNvCxnSpPr/>
          <p:nvPr/>
        </p:nvCxnSpPr>
        <p:spPr>
          <a:xfrm>
            <a:off x="-866059" y="1660979"/>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05" y="1164263"/>
            <a:ext cx="6093698" cy="4409685"/>
          </a:xfrm>
          <a:prstGeom prst="rect">
            <a:avLst/>
          </a:prstGeom>
        </p:spPr>
      </p:pic>
    </p:spTree>
    <p:extLst>
      <p:ext uri="{BB962C8B-B14F-4D97-AF65-F5344CB8AC3E}">
        <p14:creationId xmlns:p14="http://schemas.microsoft.com/office/powerpoint/2010/main" val="93755279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自定义 3">
      <a:majorFont>
        <a:latin typeface="Roboto"/>
        <a:ea typeface="微软雅黑"/>
        <a:cs typeface=""/>
      </a:majorFont>
      <a:minorFont>
        <a:latin typeface="Open Sans"/>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1C3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1155</TotalTime>
  <Words>2571</Words>
  <Application>Microsoft Office PowerPoint</Application>
  <PresentationFormat>宽屏</PresentationFormat>
  <Paragraphs>268</Paragraphs>
  <Slides>30</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Open Sans</vt:lpstr>
      <vt:lpstr>冬青黑体简体中文 W3</vt:lpstr>
      <vt:lpstr>Open Sans Light</vt:lpstr>
      <vt:lpstr>微软雅黑</vt:lpstr>
      <vt:lpstr>Arial Unicode MS</vt:lpstr>
      <vt:lpstr>SFMono-Regular</vt:lpstr>
      <vt:lpstr>Roboto</vt:lpstr>
      <vt:lpstr>等线</vt:lpstr>
      <vt:lpstr>Wingdings</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张航凯</cp:lastModifiedBy>
  <cp:revision>106</cp:revision>
  <dcterms:created xsi:type="dcterms:W3CDTF">2015-12-17T03:48:51Z</dcterms:created>
  <dcterms:modified xsi:type="dcterms:W3CDTF">2018-01-14T02:56:43Z</dcterms:modified>
</cp:coreProperties>
</file>