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9kCCE3zx/1t/wco8fLjc4gumZ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576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2264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145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260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793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44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787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492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411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12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255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967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15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254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385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9205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492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2166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834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1143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2725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1112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3236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809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1820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6897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6143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0483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8965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3236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2150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8276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0166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0743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000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2838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323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503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212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488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987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17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ready 072022">
  <p:cSld name="CUSTOM_7_1_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3"/>
          <p:cNvSpPr txBox="1">
            <a:spLocks noGrp="1"/>
          </p:cNvSpPr>
          <p:nvPr>
            <p:ph type="subTitle" idx="1"/>
          </p:nvPr>
        </p:nvSpPr>
        <p:spPr>
          <a:xfrm>
            <a:off x="457200" y="3685032"/>
            <a:ext cx="48942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/>
          <p:nvPr/>
        </p:nvSpPr>
        <p:spPr>
          <a:xfrm>
            <a:off x="8349575" y="4686175"/>
            <a:ext cx="512400" cy="2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6797550" y="4401650"/>
            <a:ext cx="1906800" cy="6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457200" y="1792225"/>
            <a:ext cx="69036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1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152400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">
  <p:cSld name="CUSTOM_7_1_1_1_1_1_1_1_1_1_1_1_1_1"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1536192"/>
            <a:ext cx="6153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62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82299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5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1">
  <p:cSld name="CUSTOM_7_1_1_1_1_1_1_1_1_1_1_1_1_1_1">
    <p:bg>
      <p:bgPr>
        <a:solidFill>
          <a:srgbClr val="FFFFF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457200" y="1536192"/>
            <a:ext cx="6153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Google Shape;23;p6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3_1_1_1_1_1_1_1_1_1_2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_Two columns">
  <p:cSld name="CUSTOM_2_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457175" y="1536250"/>
            <a:ext cx="4077000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marR="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4610125" y="1536250"/>
            <a:ext cx="4077000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marR="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8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_Title &amp; Body_1 Col_Photo_Blue">
  <p:cSld name="CUSTOM_7_1_1_1_1_1_1_1_1_1_1_1_1_1_1_1_1">
    <p:bg>
      <p:bgPr>
        <a:solidFill>
          <a:srgbClr val="FFFFF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5367525" y="1292575"/>
            <a:ext cx="3319200" cy="264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Place Image Here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459100" cy="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40782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8" name="Google Shape;38;p9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Plain">
  <p:cSld name="CUSTOM_3_1_1_1_1_1_1_1_1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oogl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as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oogle.com/" TargetMode="External"/><Relationship Id="rId4" Type="http://schemas.openxmlformats.org/officeDocument/2006/relationships/hyperlink" Target="https://www.tensorflow.org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5822275" y="521550"/>
            <a:ext cx="2126400" cy="4100400"/>
          </a:xfrm>
          <a:prstGeom prst="rect">
            <a:avLst/>
          </a:prstGeom>
          <a:gradFill>
            <a:gsLst>
              <a:gs pos="0">
                <a:srgbClr val="E8F0FE"/>
              </a:gs>
              <a:gs pos="100000">
                <a:srgbClr val="4285F4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622275" y="1599600"/>
            <a:ext cx="69036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 dirty="0"/>
              <a:t>Machine Learning </a:t>
            </a:r>
            <a:endParaRPr sz="3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 dirty="0"/>
              <a:t>with </a:t>
            </a:r>
            <a:r>
              <a:rPr lang="en" sz="3000" dirty="0">
                <a:solidFill>
                  <a:schemeClr val="accent1"/>
                </a:solidFill>
              </a:rPr>
              <a:t>Tensorflow</a:t>
            </a:r>
            <a:endParaRPr sz="30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 dirty="0">
                <a:solidFill>
                  <a:schemeClr val="accent1"/>
                </a:solidFill>
              </a:rPr>
              <a:t>Churn Customer Prediction</a:t>
            </a:r>
            <a:endParaRPr sz="24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 b="1" dirty="0">
                <a:latin typeface="Arial"/>
                <a:ea typeface="Arial"/>
                <a:cs typeface="Arial"/>
                <a:sym typeface="Arial"/>
              </a:rPr>
              <a:t>Fintech/Banking and Finance 2</a:t>
            </a:r>
            <a:endParaRPr sz="18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Risk and Issue Management Plan</a:t>
            </a:r>
            <a:endParaRPr sz="21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4B609A0-3F0E-33BF-56AF-345C639671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08" b="10143"/>
          <a:stretch/>
        </p:blipFill>
        <p:spPr bwMode="auto">
          <a:xfrm>
            <a:off x="2082777" y="2078355"/>
            <a:ext cx="4957445" cy="9867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6864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Risk and Issue Management Plan</a:t>
            </a:r>
            <a:endParaRPr sz="21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7280F14-9C10-D61E-3215-D77CF88D6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3" y="1343479"/>
            <a:ext cx="8164473" cy="355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92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Project Reference</a:t>
            </a:r>
            <a:endParaRPr sz="2100" dirty="0"/>
          </a:p>
        </p:txBody>
      </p:sp>
      <p:sp>
        <p:nvSpPr>
          <p:cNvPr id="54" name="Google Shape;54;g13b7577721b_0_0"/>
          <p:cNvSpPr txBox="1">
            <a:spLocks noGrp="1"/>
          </p:cNvSpPr>
          <p:nvPr>
            <p:ph type="title"/>
          </p:nvPr>
        </p:nvSpPr>
        <p:spPr>
          <a:xfrm>
            <a:off x="558900" y="1545575"/>
            <a:ext cx="8005200" cy="27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ID" sz="1400" b="0" dirty="0" err="1"/>
              <a:t>Sumber-sumber</a:t>
            </a:r>
            <a:r>
              <a:rPr lang="en-ID" sz="1400" b="0" dirty="0"/>
              <a:t> yang kami </a:t>
            </a:r>
            <a:r>
              <a:rPr lang="en-ID" sz="1400" b="0" dirty="0" err="1"/>
              <a:t>gunakan</a:t>
            </a:r>
            <a:r>
              <a:rPr lang="en-ID" sz="1400" b="0" dirty="0"/>
              <a:t> </a:t>
            </a:r>
            <a:r>
              <a:rPr lang="en-ID" sz="1400" b="0" dirty="0" err="1"/>
              <a:t>dalam</a:t>
            </a:r>
            <a:r>
              <a:rPr lang="en-ID" sz="1400" b="0" dirty="0"/>
              <a:t> </a:t>
            </a:r>
            <a:r>
              <a:rPr lang="en-ID" sz="1400" b="0" dirty="0" err="1"/>
              <a:t>pengerjaan</a:t>
            </a:r>
            <a:r>
              <a:rPr lang="en-ID" sz="1400" b="0" dirty="0"/>
              <a:t> </a:t>
            </a:r>
            <a:r>
              <a:rPr lang="en-ID" sz="1400" b="0" dirty="0" err="1"/>
              <a:t>proyek</a:t>
            </a:r>
            <a:r>
              <a:rPr lang="en-ID" sz="1400" b="0" dirty="0"/>
              <a:t> Machine Learning kami </a:t>
            </a:r>
            <a:r>
              <a:rPr lang="en-ID" sz="1400" b="0" dirty="0" err="1"/>
              <a:t>sebagai</a:t>
            </a:r>
            <a:r>
              <a:rPr lang="en-ID" sz="1400" b="0" dirty="0"/>
              <a:t> </a:t>
            </a:r>
            <a:r>
              <a:rPr lang="en-ID" sz="1400" b="0" dirty="0" err="1"/>
              <a:t>berikut</a:t>
            </a:r>
            <a:r>
              <a:rPr lang="en-ID" sz="1400" b="0" dirty="0"/>
              <a:t>:</a:t>
            </a:r>
            <a:br>
              <a:rPr lang="en-ID" sz="1400" b="0" dirty="0"/>
            </a:br>
            <a:r>
              <a:rPr lang="en-ID" sz="1400" b="0" dirty="0"/>
              <a:t/>
            </a:r>
            <a:br>
              <a:rPr lang="en-ID" sz="1400" b="0" dirty="0"/>
            </a:br>
            <a:r>
              <a:rPr lang="en-ID" sz="1400" b="0" dirty="0"/>
              <a:t>1. </a:t>
            </a:r>
            <a:r>
              <a:rPr lang="en-ID" sz="1400" b="0" dirty="0">
                <a:hlinkClick r:id="rId3"/>
              </a:rPr>
              <a:t>https://keras.io/</a:t>
            </a:r>
            <a:r>
              <a:rPr lang="en-ID" sz="1400" b="0" dirty="0"/>
              <a:t/>
            </a:r>
            <a:br>
              <a:rPr lang="en-ID" sz="1400" b="0" dirty="0"/>
            </a:br>
            <a:r>
              <a:rPr lang="en-ID" sz="1400" b="0" dirty="0"/>
              <a:t>2. </a:t>
            </a:r>
            <a:r>
              <a:rPr lang="en-ID" sz="1400" b="0" dirty="0">
                <a:hlinkClick r:id="rId4"/>
              </a:rPr>
              <a:t>https://www.tensorflow.org/</a:t>
            </a:r>
            <a:r>
              <a:rPr lang="en-ID" sz="1400" b="0" dirty="0"/>
              <a:t/>
            </a:r>
            <a:br>
              <a:rPr lang="en-ID" sz="1400" b="0" dirty="0"/>
            </a:br>
            <a:r>
              <a:rPr lang="en-ID" sz="1400" b="0" dirty="0"/>
              <a:t>3. </a:t>
            </a:r>
            <a:r>
              <a:rPr lang="en-ID" sz="1400" b="0" dirty="0">
                <a:hlinkClick r:id="rId5"/>
              </a:rPr>
              <a:t>https://www.google.com/ </a:t>
            </a:r>
            <a:r>
              <a:rPr lang="en-ID" sz="1400" b="0" dirty="0"/>
              <a:t/>
            </a:r>
            <a:br>
              <a:rPr lang="en-ID" sz="1400" b="0" dirty="0"/>
            </a:br>
            <a:r>
              <a:rPr lang="en-ID" sz="1400" b="0" dirty="0"/>
              <a:t>4. file-file </a:t>
            </a:r>
            <a:r>
              <a:rPr lang="en-ID" sz="1400" b="0" dirty="0" err="1"/>
              <a:t>ipynb</a:t>
            </a:r>
            <a:r>
              <a:rPr lang="en-ID" sz="1400" b="0" dirty="0"/>
              <a:t> </a:t>
            </a:r>
            <a:r>
              <a:rPr lang="en-ID" sz="1400" b="0" dirty="0" err="1"/>
              <a:t>digitalent</a:t>
            </a:r>
            <a:r>
              <a:rPr lang="en-ID" sz="1400" b="0" dirty="0"/>
              <a:t> mlt2 </a:t>
            </a:r>
            <a:r>
              <a:rPr lang="en-ID" sz="1400" b="0" dirty="0" err="1"/>
              <a:t>tahun</a:t>
            </a:r>
            <a:r>
              <a:rPr lang="en-ID" sz="1400" b="0" dirty="0"/>
              <a:t> </a:t>
            </a:r>
            <a:r>
              <a:rPr lang="en-ID" sz="1400" b="0" dirty="0" smtClean="0"/>
              <a:t>2022</a:t>
            </a:r>
            <a:r>
              <a:rPr lang="id-ID" sz="1400" b="0" dirty="0" smtClean="0"/>
              <a:t/>
            </a:r>
            <a:br>
              <a:rPr lang="id-ID" sz="1400" b="0" dirty="0" smtClean="0"/>
            </a:br>
            <a:r>
              <a:rPr lang="id-ID" sz="1400" b="0" dirty="0" smtClean="0"/>
              <a:t>5</a:t>
            </a:r>
            <a:r>
              <a:rPr lang="id-ID" sz="1400" b="0" dirty="0"/>
              <a:t>. https://www.kaggle.com/code/bandiatindra/telecom-churn-prediction</a:t>
            </a:r>
            <a:endParaRPr lang="en-ID" sz="1400" b="0" dirty="0"/>
          </a:p>
        </p:txBody>
      </p:sp>
    </p:spTree>
    <p:extLst>
      <p:ext uri="{BB962C8B-B14F-4D97-AF65-F5344CB8AC3E}">
        <p14:creationId xmlns:p14="http://schemas.microsoft.com/office/powerpoint/2010/main" val="45740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Penjelasan Script</a:t>
            </a:r>
            <a:endParaRPr sz="2100" dirty="0"/>
          </a:p>
        </p:txBody>
      </p:sp>
      <p:sp>
        <p:nvSpPr>
          <p:cNvPr id="54" name="Google Shape;54;g13b7577721b_0_0"/>
          <p:cNvSpPr txBox="1">
            <a:spLocks noGrp="1"/>
          </p:cNvSpPr>
          <p:nvPr>
            <p:ph type="title"/>
          </p:nvPr>
        </p:nvSpPr>
        <p:spPr>
          <a:xfrm>
            <a:off x="558900" y="1545575"/>
            <a:ext cx="8005200" cy="27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ID" sz="1400" b="0" dirty="0"/>
              <a:t>Kami </a:t>
            </a:r>
            <a:r>
              <a:rPr lang="en-ID" sz="1400" b="0" dirty="0" err="1"/>
              <a:t>menggunakan</a:t>
            </a:r>
            <a:r>
              <a:rPr lang="en-ID" sz="1400" b="0" dirty="0"/>
              <a:t> editor google </a:t>
            </a:r>
            <a:r>
              <a:rPr lang="en-ID" sz="1400" b="0" dirty="0" err="1"/>
              <a:t>colab</a:t>
            </a:r>
            <a:r>
              <a:rPr lang="en-ID" sz="1400" b="0" dirty="0"/>
              <a:t> </a:t>
            </a:r>
            <a:r>
              <a:rPr lang="en-ID" sz="1400" b="0" dirty="0" err="1"/>
              <a:t>dalam</a:t>
            </a:r>
            <a:r>
              <a:rPr lang="en-ID" sz="1400" b="0" dirty="0"/>
              <a:t> </a:t>
            </a:r>
            <a:r>
              <a:rPr lang="en-ID" sz="1400" b="0" dirty="0" err="1"/>
              <a:t>mengembangkan</a:t>
            </a:r>
            <a:r>
              <a:rPr lang="en-ID" sz="1400" b="0" dirty="0"/>
              <a:t> </a:t>
            </a:r>
            <a:r>
              <a:rPr lang="en-ID" sz="1400" b="0" dirty="0" err="1"/>
              <a:t>proyek</a:t>
            </a:r>
            <a:r>
              <a:rPr lang="en-ID" sz="1400" b="0" dirty="0"/>
              <a:t> kami, </a:t>
            </a:r>
            <a:r>
              <a:rPr lang="en-ID" sz="1400" b="0" dirty="0" err="1"/>
              <a:t>dimulai</a:t>
            </a:r>
            <a:r>
              <a:rPr lang="en-ID" sz="1400" b="0" dirty="0"/>
              <a:t> </a:t>
            </a:r>
            <a:r>
              <a:rPr lang="en-ID" sz="1400" b="0" dirty="0" err="1"/>
              <a:t>dengan</a:t>
            </a:r>
            <a:r>
              <a:rPr lang="en-ID" sz="1400" b="0" dirty="0"/>
              <a:t/>
            </a:r>
            <a:br>
              <a:rPr lang="en-ID" sz="1400" b="0" dirty="0"/>
            </a:br>
            <a:r>
              <a:rPr lang="en-ID" sz="1400" b="0" dirty="0"/>
              <a:t/>
            </a:r>
            <a:br>
              <a:rPr lang="en-ID" sz="1400" b="0" dirty="0"/>
            </a:br>
            <a:r>
              <a:rPr lang="en-ID" sz="1400" b="0" dirty="0"/>
              <a:t>1. Import library</a:t>
            </a:r>
            <a:br>
              <a:rPr lang="en-ID" sz="1400" b="0" dirty="0"/>
            </a:br>
            <a:r>
              <a:rPr lang="en-ID" sz="1400" b="0" dirty="0"/>
              <a:t>2. </a:t>
            </a:r>
            <a:r>
              <a:rPr lang="en-ID" sz="1400" b="0" dirty="0" err="1"/>
              <a:t>Melakukan</a:t>
            </a:r>
            <a:r>
              <a:rPr lang="en-ID" sz="1400" b="0" dirty="0"/>
              <a:t> import file data dan </a:t>
            </a:r>
            <a:r>
              <a:rPr lang="en-ID" sz="1400" b="0" dirty="0" err="1"/>
              <a:t>menjadikan</a:t>
            </a:r>
            <a:r>
              <a:rPr lang="en-ID" sz="1400" b="0" dirty="0"/>
              <a:t> </a:t>
            </a:r>
            <a:r>
              <a:rPr lang="en-ID" sz="1400" b="0" dirty="0" err="1"/>
              <a:t>sebagai</a:t>
            </a:r>
            <a:r>
              <a:rPr lang="en-ID" sz="1400" b="0" dirty="0"/>
              <a:t> </a:t>
            </a:r>
            <a:r>
              <a:rPr lang="en-ID" sz="1400" b="0" dirty="0" err="1"/>
              <a:t>Dataframe</a:t>
            </a:r>
            <a:r>
              <a:rPr lang="en-ID" sz="1400" b="0" dirty="0"/>
              <a:t>, dan mem-Plotting </a:t>
            </a:r>
            <a:r>
              <a:rPr lang="en-ID" sz="1400" b="0" dirty="0" smtClean="0"/>
              <a:t>data</a:t>
            </a:r>
            <a:r>
              <a:rPr lang="en-ID" sz="1400" b="0" dirty="0"/>
              <a:t/>
            </a:r>
            <a:br>
              <a:rPr lang="en-ID" sz="1400" b="0" dirty="0"/>
            </a:br>
            <a:r>
              <a:rPr lang="id-ID" sz="1400" b="0" dirty="0" smtClean="0"/>
              <a:t>3</a:t>
            </a:r>
            <a:r>
              <a:rPr lang="en-ID" sz="1400" b="0" dirty="0" smtClean="0"/>
              <a:t>. </a:t>
            </a:r>
            <a:r>
              <a:rPr lang="en-ID" sz="1400" b="0" dirty="0"/>
              <a:t>Cleansing </a:t>
            </a:r>
            <a:r>
              <a:rPr lang="en-ID" sz="1400" b="0" dirty="0" smtClean="0"/>
              <a:t>data</a:t>
            </a:r>
            <a:r>
              <a:rPr lang="id-ID" sz="1400" b="0" dirty="0" smtClean="0"/>
              <a:t> (impute “unknown” value)</a:t>
            </a:r>
            <a:br>
              <a:rPr lang="id-ID" sz="1400" b="0" dirty="0" smtClean="0"/>
            </a:br>
            <a:r>
              <a:rPr lang="id-ID" sz="1400" b="0" dirty="0" smtClean="0"/>
              <a:t>4. </a:t>
            </a:r>
            <a:r>
              <a:rPr lang="en-ID" sz="1400" b="0" dirty="0"/>
              <a:t>Data </a:t>
            </a:r>
            <a:r>
              <a:rPr lang="en-ID" sz="1400" b="0" dirty="0" err="1" smtClean="0"/>
              <a:t>preprocessing</a:t>
            </a:r>
            <a:r>
              <a:rPr lang="id-ID" sz="1400" b="0" dirty="0" smtClean="0"/>
              <a:t> </a:t>
            </a:r>
            <a:r>
              <a:rPr lang="en-ID" sz="1400" b="0" dirty="0" err="1"/>
              <a:t>dari</a:t>
            </a:r>
            <a:r>
              <a:rPr lang="en-ID" sz="1400" b="0" dirty="0"/>
              <a:t> non-</a:t>
            </a:r>
            <a:r>
              <a:rPr lang="en-ID" sz="1400" b="0" dirty="0" err="1"/>
              <a:t>numerik</a:t>
            </a:r>
            <a:r>
              <a:rPr lang="en-ID" sz="1400" b="0" dirty="0"/>
              <a:t> </a:t>
            </a:r>
            <a:r>
              <a:rPr lang="en-ID" sz="1400" b="0" dirty="0" err="1"/>
              <a:t>menjadi</a:t>
            </a:r>
            <a:r>
              <a:rPr lang="en-ID" sz="1400" b="0" dirty="0"/>
              <a:t> </a:t>
            </a:r>
            <a:r>
              <a:rPr lang="en-ID" sz="1400" b="0" dirty="0" err="1"/>
              <a:t>numerik</a:t>
            </a:r>
            <a:r>
              <a:rPr lang="en-ID" sz="1400" b="0" dirty="0"/>
              <a:t/>
            </a:r>
            <a:br>
              <a:rPr lang="en-ID" sz="1400" b="0" dirty="0"/>
            </a:br>
            <a:r>
              <a:rPr lang="en-ID" sz="1400" b="0" dirty="0"/>
              <a:t>5. </a:t>
            </a:r>
            <a:r>
              <a:rPr lang="en-ID" sz="1400" b="0" dirty="0" err="1" smtClean="0"/>
              <a:t>Membuat</a:t>
            </a:r>
            <a:r>
              <a:rPr lang="id-ID" sz="1400" b="0" dirty="0" smtClean="0"/>
              <a:t> model Neural </a:t>
            </a:r>
            <a:r>
              <a:rPr lang="id-ID" sz="1400" b="0" dirty="0"/>
              <a:t>N</a:t>
            </a:r>
            <a:r>
              <a:rPr lang="id-ID" sz="1400" b="0" dirty="0" smtClean="0"/>
              <a:t>etwok dan membandingkan hasilnya terhadap</a:t>
            </a:r>
            <a:r>
              <a:rPr lang="en-ID" sz="1400" b="0" dirty="0" smtClean="0"/>
              <a:t> </a:t>
            </a:r>
            <a:r>
              <a:rPr lang="en-ID" sz="1400" b="0" dirty="0"/>
              <a:t>Logistic Regression Model, Random Forest Classifier, Support Vector Classifier, </a:t>
            </a:r>
            <a:r>
              <a:rPr lang="en-ID" sz="1400" b="0" dirty="0" err="1" smtClean="0"/>
              <a:t>dan</a:t>
            </a:r>
            <a:r>
              <a:rPr lang="en-ID" sz="1400" b="0" dirty="0" smtClean="0"/>
              <a:t> </a:t>
            </a:r>
            <a:r>
              <a:rPr lang="en-ID" sz="1400" b="0" dirty="0"/>
              <a:t>Decision Tree Classifier.</a:t>
            </a:r>
          </a:p>
        </p:txBody>
      </p:sp>
    </p:spTree>
    <p:extLst>
      <p:ext uri="{BB962C8B-B14F-4D97-AF65-F5344CB8AC3E}">
        <p14:creationId xmlns:p14="http://schemas.microsoft.com/office/powerpoint/2010/main" val="3462825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Import Library</a:t>
            </a:r>
            <a:endParaRPr sz="2100" dirty="0"/>
          </a:p>
        </p:txBody>
      </p:sp>
      <p:sp>
        <p:nvSpPr>
          <p:cNvPr id="54" name="Google Shape;54;g13b7577721b_0_0"/>
          <p:cNvSpPr txBox="1">
            <a:spLocks noGrp="1"/>
          </p:cNvSpPr>
          <p:nvPr>
            <p:ph type="title"/>
          </p:nvPr>
        </p:nvSpPr>
        <p:spPr>
          <a:xfrm>
            <a:off x="558900" y="1545574"/>
            <a:ext cx="8005200" cy="21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dirty="0"/>
              <a:t>Kami </a:t>
            </a:r>
            <a:r>
              <a:rPr lang="en-ID" sz="1400" b="0" dirty="0" err="1"/>
              <a:t>menggunakan</a:t>
            </a:r>
            <a:r>
              <a:rPr lang="en-ID" sz="1400" b="0" dirty="0"/>
              <a:t> library pandas yang </a:t>
            </a:r>
            <a:r>
              <a:rPr lang="en-ID" sz="1400" b="0" dirty="0" err="1"/>
              <a:t>dapat</a:t>
            </a:r>
            <a:r>
              <a:rPr lang="en-ID" sz="1400" b="0" dirty="0"/>
              <a:t> </a:t>
            </a:r>
            <a:r>
              <a:rPr lang="en-ID" sz="1400" b="0" dirty="0" err="1"/>
              <a:t>digunakan</a:t>
            </a:r>
            <a:r>
              <a:rPr lang="en-ID" sz="1400" b="0" dirty="0"/>
              <a:t> </a:t>
            </a:r>
            <a:r>
              <a:rPr lang="en-ID" sz="1400" b="0" dirty="0" err="1"/>
              <a:t>untuk</a:t>
            </a:r>
            <a:r>
              <a:rPr lang="en-ID" sz="1400" b="0" dirty="0"/>
              <a:t> import data, </a:t>
            </a:r>
            <a:r>
              <a:rPr lang="en-ID" sz="1400" b="0" dirty="0" err="1"/>
              <a:t>membuat</a:t>
            </a:r>
            <a:r>
              <a:rPr lang="en-ID" sz="1400" b="0" dirty="0"/>
              <a:t> table, </a:t>
            </a:r>
            <a:r>
              <a:rPr lang="en-ID" sz="1400" b="0" dirty="0" err="1"/>
              <a:t>mengubah</a:t>
            </a:r>
            <a:r>
              <a:rPr lang="en-ID" sz="1400" b="0" dirty="0"/>
              <a:t> </a:t>
            </a:r>
            <a:r>
              <a:rPr lang="en-ID" sz="1400" b="0" dirty="0" err="1"/>
              <a:t>dimensi</a:t>
            </a:r>
            <a:r>
              <a:rPr lang="en-ID" sz="1400" b="0" dirty="0"/>
              <a:t> data, dan lain-lain. Dan juga kami </a:t>
            </a:r>
            <a:r>
              <a:rPr lang="en-ID" sz="1400" b="0" dirty="0" err="1"/>
              <a:t>menggunakan</a:t>
            </a:r>
            <a:r>
              <a:rPr lang="en-ID" sz="1400" b="0" dirty="0"/>
              <a:t> library matplotlib </a:t>
            </a:r>
            <a:r>
              <a:rPr lang="en-ID" sz="1400" b="0" dirty="0" err="1"/>
              <a:t>untuk</a:t>
            </a:r>
            <a:r>
              <a:rPr lang="en-ID" sz="1400" b="0" dirty="0"/>
              <a:t> </a:t>
            </a:r>
            <a:r>
              <a:rPr lang="en-ID" sz="1400" b="0" dirty="0" err="1"/>
              <a:t>digunakan</a:t>
            </a:r>
            <a:r>
              <a:rPr lang="en-ID" sz="1400" b="0" dirty="0"/>
              <a:t> </a:t>
            </a:r>
            <a:r>
              <a:rPr lang="en-ID" sz="1400" b="0" dirty="0" err="1"/>
              <a:t>sebagai</a:t>
            </a:r>
            <a:r>
              <a:rPr lang="en-ID" sz="1400" b="0" dirty="0"/>
              <a:t> </a:t>
            </a:r>
            <a:r>
              <a:rPr lang="en-ID" sz="1400" b="0" dirty="0" err="1"/>
              <a:t>pembuat</a:t>
            </a:r>
            <a:r>
              <a:rPr lang="en-ID" sz="1400" b="0" dirty="0"/>
              <a:t> Plotting/</a:t>
            </a:r>
            <a:r>
              <a:rPr lang="en-ID" sz="1400" b="0" dirty="0" err="1"/>
              <a:t>grafik-grafik</a:t>
            </a:r>
            <a:r>
              <a:rPr lang="en-ID" sz="1400" b="0" dirty="0"/>
              <a:t> yang </a:t>
            </a:r>
            <a:r>
              <a:rPr lang="en-ID" sz="1400" b="0" dirty="0" err="1"/>
              <a:t>dapat</a:t>
            </a:r>
            <a:r>
              <a:rPr lang="en-ID" sz="1400" b="0" dirty="0"/>
              <a:t> </a:t>
            </a:r>
            <a:r>
              <a:rPr lang="en-ID" sz="1400" b="0" dirty="0" err="1"/>
              <a:t>memvisualisasikan</a:t>
            </a:r>
            <a:r>
              <a:rPr lang="en-ID" sz="1400" b="0" dirty="0"/>
              <a:t> data</a:t>
            </a:r>
            <a:r>
              <a:rPr lang="en-ID" sz="1400" b="0" dirty="0" smtClean="0"/>
              <a:t>.</a:t>
            </a:r>
            <a:r>
              <a:rPr lang="id-ID" sz="1400" b="0" dirty="0" smtClean="0"/>
              <a:t> Selain itu, kami juga menggunakan library Scikit-learn untuk keperluan </a:t>
            </a:r>
            <a:r>
              <a:rPr lang="id-ID" sz="1400" b="0" smtClean="0"/>
              <a:t>preprocessing data seperti scalling dan spliting data dan library terakhir yang kami gunakan adalah tensorflow untuk membangun model neural network</a:t>
            </a:r>
            <a:r>
              <a:rPr lang="en-ID" sz="1400" b="0" dirty="0"/>
              <a:t/>
            </a:r>
            <a:br>
              <a:rPr lang="en-ID" sz="1400" b="0" dirty="0"/>
            </a:br>
            <a:endParaRPr lang="en-ID" sz="1400" b="0" dirty="0"/>
          </a:p>
        </p:txBody>
      </p:sp>
    </p:spTree>
    <p:extLst>
      <p:ext uri="{BB962C8B-B14F-4D97-AF65-F5344CB8AC3E}">
        <p14:creationId xmlns:p14="http://schemas.microsoft.com/office/powerpoint/2010/main" val="798619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Import Library</a:t>
            </a:r>
            <a:endParaRPr sz="21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5B52A0D-321E-9B44-1B0C-D0B7DD47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39" y="1473958"/>
            <a:ext cx="7550204" cy="332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4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Import Library</a:t>
            </a:r>
            <a:endParaRPr sz="21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E1379FC-AF98-AD37-6BB8-5DD99AE7D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530" y="1419000"/>
            <a:ext cx="6230203" cy="344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21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Import Library</a:t>
            </a:r>
            <a:endParaRPr sz="21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E1379FC-AF98-AD37-6BB8-5DD99AE7D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530" y="1419000"/>
            <a:ext cx="6230203" cy="344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1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Plotting Data</a:t>
            </a:r>
            <a:endParaRPr sz="21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85F41E6-7CE1-46D4-D6EF-FB3A1EE4B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971" y="1467134"/>
            <a:ext cx="6202119" cy="34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43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Plotting Data</a:t>
            </a:r>
            <a:endParaRPr sz="21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FD83CF2-6682-7E4B-B66E-04408E4D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495" y="1419000"/>
            <a:ext cx="6061294" cy="346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Pengenalan Kelompok Fintech 2</a:t>
            </a:r>
            <a:endParaRPr sz="2100" dirty="0"/>
          </a:p>
        </p:txBody>
      </p:sp>
      <p:sp>
        <p:nvSpPr>
          <p:cNvPr id="54" name="Google Shape;54;g13b7577721b_0_0"/>
          <p:cNvSpPr txBox="1">
            <a:spLocks noGrp="1"/>
          </p:cNvSpPr>
          <p:nvPr>
            <p:ph type="title"/>
          </p:nvPr>
        </p:nvSpPr>
        <p:spPr>
          <a:xfrm>
            <a:off x="558900" y="1545575"/>
            <a:ext cx="8005200" cy="27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1. Budianto – 152236035101-671</a:t>
            </a:r>
            <a:br>
              <a:rPr lang="en" sz="1800" b="0" dirty="0"/>
            </a:br>
            <a:r>
              <a:rPr lang="en" sz="1800" b="0" dirty="0"/>
              <a:t>2. Candra Kurniawan - 152236035101-768</a:t>
            </a:r>
            <a:br>
              <a:rPr lang="en" sz="1800" b="0" dirty="0"/>
            </a:br>
            <a:r>
              <a:rPr lang="en" sz="1800" b="0" dirty="0"/>
              <a:t>3. Dimas Elang Setyoko - 152236035101-519</a:t>
            </a:r>
            <a:br>
              <a:rPr lang="en" sz="1800" b="0" dirty="0"/>
            </a:br>
            <a:r>
              <a:rPr lang="en" sz="1800" b="0" dirty="0"/>
              <a:t>4. Nurmansyah Amirudin - 152236035100-1161</a:t>
            </a:r>
            <a:br>
              <a:rPr lang="en" sz="1800" b="0" dirty="0"/>
            </a:br>
            <a:r>
              <a:rPr lang="en" sz="1800" b="0" dirty="0"/>
              <a:t>5. Dhianaufal - 152236035101-402</a:t>
            </a:r>
            <a:endParaRPr sz="1800" b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Plotting Data</a:t>
            </a:r>
            <a:endParaRPr sz="21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B4E4D0C-95DF-CD6C-CCA0-D8B4BE0216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21"/>
          <a:stretch/>
        </p:blipFill>
        <p:spPr>
          <a:xfrm>
            <a:off x="1153235" y="1364409"/>
            <a:ext cx="6694227" cy="351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30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Plotting Data</a:t>
            </a:r>
            <a:endParaRPr sz="21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A297C4C-1725-98DE-28DC-44D6CF7BC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01" y="1419000"/>
            <a:ext cx="6354290" cy="362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98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Plotting Data</a:t>
            </a:r>
            <a:endParaRPr sz="21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938B5EB-0869-3CE2-2235-9D9BA6B057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92"/>
          <a:stretch/>
        </p:blipFill>
        <p:spPr>
          <a:xfrm>
            <a:off x="1280878" y="1419000"/>
            <a:ext cx="6279982" cy="354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64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Plotting Data</a:t>
            </a:r>
            <a:endParaRPr sz="21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CE7A704-A595-DAA2-5C20-900719713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879" y="1361378"/>
            <a:ext cx="6306334" cy="357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14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Plotting Data</a:t>
            </a:r>
            <a:endParaRPr sz="21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204B59D-5552-3040-0A7B-A1F4A91AF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36" y="1367876"/>
            <a:ext cx="6625724" cy="355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02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Plotting Data</a:t>
            </a:r>
            <a:endParaRPr sz="21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8EF252E-94A5-FED4-4961-45B5718C13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761"/>
          <a:stretch/>
        </p:blipFill>
        <p:spPr>
          <a:xfrm>
            <a:off x="1180531" y="1419000"/>
            <a:ext cx="6605517" cy="311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93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Plotting Data</a:t>
            </a:r>
            <a:endParaRPr sz="21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69F7ADF-147F-D4B2-59DB-74AB3EC9D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724" y="1350762"/>
            <a:ext cx="6421137" cy="36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34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Plotting Data</a:t>
            </a:r>
            <a:endParaRPr sz="21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CA12C29-3951-01AB-8035-2760C0747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56" y="1351129"/>
            <a:ext cx="6217888" cy="363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30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Plotting Data</a:t>
            </a:r>
            <a:endParaRPr sz="21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CBBF5DD-2506-7FD4-2FF6-051BAFC69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23" y="1595383"/>
            <a:ext cx="7617708" cy="242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10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Plotting Data</a:t>
            </a:r>
            <a:endParaRPr sz="21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FDFBE8D-74F9-5A47-71FC-488F0D6E3A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385"/>
          <a:stretch/>
        </p:blipFill>
        <p:spPr>
          <a:xfrm>
            <a:off x="1306284" y="1419001"/>
            <a:ext cx="6393925" cy="1777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80E9A51-0300-AB15-EA64-D3597FBA4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84" y="3196963"/>
            <a:ext cx="5974123" cy="17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3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Executive Summary</a:t>
            </a:r>
            <a:endParaRPr sz="2100" dirty="0"/>
          </a:p>
        </p:txBody>
      </p:sp>
      <p:sp>
        <p:nvSpPr>
          <p:cNvPr id="54" name="Google Shape;54;g13b7577721b_0_0"/>
          <p:cNvSpPr txBox="1">
            <a:spLocks noGrp="1"/>
          </p:cNvSpPr>
          <p:nvPr>
            <p:ph type="title"/>
          </p:nvPr>
        </p:nvSpPr>
        <p:spPr>
          <a:xfrm>
            <a:off x="558900" y="1545575"/>
            <a:ext cx="8005200" cy="27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dirty="0" err="1"/>
              <a:t>Saat</a:t>
            </a:r>
            <a:r>
              <a:rPr lang="en-ID" sz="1400" b="0" dirty="0"/>
              <a:t> </a:t>
            </a:r>
            <a:r>
              <a:rPr lang="en-ID" sz="1400" b="0" dirty="0" err="1"/>
              <a:t>ini</a:t>
            </a:r>
            <a:r>
              <a:rPr lang="en-ID" sz="1400" b="0" dirty="0"/>
              <a:t> sangat </a:t>
            </a:r>
            <a:r>
              <a:rPr lang="en-ID" sz="1400" b="0" dirty="0" err="1"/>
              <a:t>lazim</a:t>
            </a:r>
            <a:r>
              <a:rPr lang="en-ID" sz="1400" b="0" dirty="0"/>
              <a:t> </a:t>
            </a:r>
            <a:r>
              <a:rPr lang="en-ID" sz="1400" b="0" dirty="0" err="1"/>
              <a:t>ditemukan</a:t>
            </a:r>
            <a:r>
              <a:rPr lang="en-ID" sz="1400" b="0" dirty="0"/>
              <a:t> </a:t>
            </a:r>
            <a:r>
              <a:rPr lang="en-ID" sz="1400" b="0" dirty="0" err="1"/>
              <a:t>beberapa</a:t>
            </a:r>
            <a:r>
              <a:rPr lang="en-ID" sz="1400" b="0" dirty="0"/>
              <a:t> </a:t>
            </a:r>
            <a:r>
              <a:rPr lang="en-ID" sz="1400" b="0" dirty="0" err="1"/>
              <a:t>bisnis</a:t>
            </a:r>
            <a:r>
              <a:rPr lang="en-ID" sz="1400" b="0" dirty="0"/>
              <a:t> yang </a:t>
            </a:r>
            <a:r>
              <a:rPr lang="en-ID" sz="1400" b="0" dirty="0" err="1"/>
              <a:t>menawarkan</a:t>
            </a:r>
            <a:r>
              <a:rPr lang="en-ID" sz="1400" b="0" dirty="0"/>
              <a:t> </a:t>
            </a:r>
            <a:r>
              <a:rPr lang="en-ID" sz="1400" b="0" dirty="0" err="1"/>
              <a:t>produk</a:t>
            </a:r>
            <a:r>
              <a:rPr lang="en-ID" sz="1400" b="0" dirty="0"/>
              <a:t> </a:t>
            </a:r>
            <a:r>
              <a:rPr lang="en-ID" sz="1400" b="0" dirty="0" err="1"/>
              <a:t>ataupun</a:t>
            </a:r>
            <a:r>
              <a:rPr lang="en-ID" sz="1400" b="0" dirty="0"/>
              <a:t> </a:t>
            </a:r>
            <a:r>
              <a:rPr lang="en-ID" sz="1400" b="0" dirty="0" err="1"/>
              <a:t>layanan</a:t>
            </a:r>
            <a:r>
              <a:rPr lang="en-ID" sz="1400" b="0" dirty="0"/>
              <a:t> yang </a:t>
            </a:r>
            <a:r>
              <a:rPr lang="en-ID" sz="1400" b="0" dirty="0" err="1"/>
              <a:t>serupa</a:t>
            </a:r>
            <a:r>
              <a:rPr lang="en-ID" sz="1400" b="0" dirty="0"/>
              <a:t>. Hal </a:t>
            </a:r>
            <a:r>
              <a:rPr lang="en-ID" sz="1400" b="0" dirty="0" err="1"/>
              <a:t>tersebut</a:t>
            </a:r>
            <a:r>
              <a:rPr lang="en-ID" sz="1400" b="0" dirty="0"/>
              <a:t> </a:t>
            </a:r>
            <a:r>
              <a:rPr lang="en-ID" sz="1400" b="0" dirty="0" err="1"/>
              <a:t>memicu</a:t>
            </a:r>
            <a:r>
              <a:rPr lang="en-ID" sz="1400" b="0" dirty="0"/>
              <a:t> </a:t>
            </a:r>
            <a:r>
              <a:rPr lang="en-ID" sz="1400" b="0" dirty="0" err="1"/>
              <a:t>persaingan</a:t>
            </a:r>
            <a:r>
              <a:rPr lang="en-ID" sz="1400" b="0" dirty="0"/>
              <a:t> yang </a:t>
            </a:r>
            <a:r>
              <a:rPr lang="en-ID" sz="1400" b="0" dirty="0" err="1"/>
              <a:t>kuat</a:t>
            </a:r>
            <a:r>
              <a:rPr lang="en-ID" sz="1400" b="0" dirty="0"/>
              <a:t> </a:t>
            </a:r>
            <a:r>
              <a:rPr lang="en-ID" sz="1400" b="0" dirty="0" err="1"/>
              <a:t>antar</a:t>
            </a:r>
            <a:r>
              <a:rPr lang="en-ID" sz="1400" b="0" dirty="0"/>
              <a:t> </a:t>
            </a:r>
            <a:r>
              <a:rPr lang="en-ID" sz="1400" b="0" dirty="0" err="1"/>
              <a:t>pelaku</a:t>
            </a:r>
            <a:r>
              <a:rPr lang="en-ID" sz="1400" b="0" dirty="0"/>
              <a:t> </a:t>
            </a:r>
            <a:r>
              <a:rPr lang="en-ID" sz="1400" b="0" dirty="0" err="1"/>
              <a:t>bisnis</a:t>
            </a:r>
            <a:r>
              <a:rPr lang="en-ID" sz="1400" b="0" dirty="0"/>
              <a:t>. </a:t>
            </a:r>
            <a:r>
              <a:rPr lang="en-ID" sz="1400" b="0" dirty="0" err="1"/>
              <a:t>Pelanggan</a:t>
            </a:r>
            <a:r>
              <a:rPr lang="en-ID" sz="1400" b="0" dirty="0"/>
              <a:t> </a:t>
            </a:r>
            <a:r>
              <a:rPr lang="en-ID" sz="1400" b="0" dirty="0" err="1"/>
              <a:t>merupakan</a:t>
            </a:r>
            <a:r>
              <a:rPr lang="en-ID" sz="1400" b="0" dirty="0"/>
              <a:t> </a:t>
            </a:r>
            <a:r>
              <a:rPr lang="en-ID" sz="1400" b="0" dirty="0" err="1"/>
              <a:t>aset</a:t>
            </a:r>
            <a:r>
              <a:rPr lang="en-ID" sz="1400" b="0" dirty="0"/>
              <a:t> yang paling </a:t>
            </a:r>
            <a:r>
              <a:rPr lang="en-ID" sz="1400" b="0" dirty="0" err="1"/>
              <a:t>berharga</a:t>
            </a:r>
            <a:r>
              <a:rPr lang="en-ID" sz="1400" b="0" dirty="0"/>
              <a:t> </a:t>
            </a:r>
            <a:r>
              <a:rPr lang="en-ID" sz="1400" b="0" dirty="0" err="1"/>
              <a:t>dari</a:t>
            </a:r>
            <a:r>
              <a:rPr lang="en-ID" sz="1400" b="0" dirty="0"/>
              <a:t> </a:t>
            </a:r>
            <a:r>
              <a:rPr lang="en-ID" sz="1400" b="0" dirty="0" err="1"/>
              <a:t>semua</a:t>
            </a:r>
            <a:r>
              <a:rPr lang="en-ID" sz="1400" b="0" dirty="0"/>
              <a:t> </a:t>
            </a:r>
            <a:r>
              <a:rPr lang="en-ID" sz="1400" b="0" dirty="0" err="1"/>
              <a:t>jenis</a:t>
            </a:r>
            <a:r>
              <a:rPr lang="en-ID" sz="1400" b="0" dirty="0"/>
              <a:t> </a:t>
            </a:r>
            <a:r>
              <a:rPr lang="en-ID" sz="1400" b="0" dirty="0" err="1"/>
              <a:t>bisnis</a:t>
            </a:r>
            <a:r>
              <a:rPr lang="en-ID" sz="1400" b="0" dirty="0"/>
              <a:t>. </a:t>
            </a:r>
            <a:r>
              <a:rPr lang="en-ID" sz="1400" b="0" dirty="0" err="1"/>
              <a:t>Menarik</a:t>
            </a:r>
            <a:r>
              <a:rPr lang="en-ID" sz="1400" b="0" dirty="0"/>
              <a:t> </a:t>
            </a:r>
            <a:r>
              <a:rPr lang="en-ID" sz="1400" b="0" dirty="0" err="1"/>
              <a:t>pelanggan</a:t>
            </a:r>
            <a:r>
              <a:rPr lang="en-ID" sz="1400" b="0" dirty="0"/>
              <a:t> </a:t>
            </a:r>
            <a:r>
              <a:rPr lang="en-ID" sz="1400" b="0" dirty="0" err="1"/>
              <a:t>baru</a:t>
            </a:r>
            <a:r>
              <a:rPr lang="en-ID" sz="1400" b="0" dirty="0"/>
              <a:t> </a:t>
            </a:r>
            <a:r>
              <a:rPr lang="en-ID" sz="1400" b="0" dirty="0" err="1"/>
              <a:t>memerlukan</a:t>
            </a:r>
            <a:r>
              <a:rPr lang="en-ID" sz="1400" b="0" dirty="0"/>
              <a:t> strategi </a:t>
            </a:r>
            <a:r>
              <a:rPr lang="en-ID" sz="1400" b="0" dirty="0" err="1"/>
              <a:t>pemasaran</a:t>
            </a:r>
            <a:r>
              <a:rPr lang="en-ID" sz="1400" b="0" dirty="0"/>
              <a:t> yang </a:t>
            </a:r>
            <a:r>
              <a:rPr lang="en-ID" sz="1400" b="0" dirty="0" err="1"/>
              <a:t>tepat</a:t>
            </a:r>
            <a:r>
              <a:rPr lang="en-ID" sz="1400" b="0" dirty="0"/>
              <a:t> </a:t>
            </a:r>
            <a:r>
              <a:rPr lang="en-ID" sz="1400" b="0" dirty="0" err="1"/>
              <a:t>namun</a:t>
            </a:r>
            <a:r>
              <a:rPr lang="en-ID" sz="1400" b="0" dirty="0"/>
              <a:t> </a:t>
            </a:r>
            <a:r>
              <a:rPr lang="en-ID" sz="1400" b="0" dirty="0" err="1"/>
              <a:t>disisi</a:t>
            </a:r>
            <a:r>
              <a:rPr lang="en-ID" sz="1400" b="0" dirty="0"/>
              <a:t> lain, </a:t>
            </a:r>
            <a:r>
              <a:rPr lang="en-ID" sz="1400" b="0" dirty="0" err="1"/>
              <a:t>biaya</a:t>
            </a:r>
            <a:r>
              <a:rPr lang="en-ID" sz="1400" b="0" dirty="0"/>
              <a:t> yang </a:t>
            </a:r>
            <a:r>
              <a:rPr lang="en-ID" sz="1400" b="0" dirty="0" err="1"/>
              <a:t>dikeluarkan</a:t>
            </a:r>
            <a:r>
              <a:rPr lang="en-ID" sz="1400" b="0" dirty="0"/>
              <a:t> sangat </a:t>
            </a:r>
            <a:r>
              <a:rPr lang="en-ID" sz="1400" b="0" dirty="0" err="1"/>
              <a:t>besar</a:t>
            </a:r>
            <a:r>
              <a:rPr lang="en-ID" sz="1400" b="0" dirty="0"/>
              <a:t> </a:t>
            </a:r>
            <a:r>
              <a:rPr lang="en-ID" sz="1400" b="0" dirty="0" err="1"/>
              <a:t>bila</a:t>
            </a:r>
            <a:r>
              <a:rPr lang="en-ID" sz="1400" b="0" dirty="0"/>
              <a:t> </a:t>
            </a:r>
            <a:r>
              <a:rPr lang="en-ID" sz="1400" b="0" dirty="0" err="1"/>
              <a:t>dibandingkan</a:t>
            </a:r>
            <a:r>
              <a:rPr lang="en-ID" sz="1400" b="0" dirty="0"/>
              <a:t> </a:t>
            </a:r>
            <a:r>
              <a:rPr lang="en-ID" sz="1400" b="0" dirty="0" err="1"/>
              <a:t>dengan</a:t>
            </a:r>
            <a:r>
              <a:rPr lang="en-ID" sz="1400" b="0" dirty="0"/>
              <a:t> </a:t>
            </a:r>
            <a:r>
              <a:rPr lang="en-ID" sz="1400" b="0" dirty="0" err="1"/>
              <a:t>mempertahankan</a:t>
            </a:r>
            <a:r>
              <a:rPr lang="en-ID" sz="1400" b="0" dirty="0"/>
              <a:t> </a:t>
            </a:r>
            <a:r>
              <a:rPr lang="en-ID" sz="1400" b="0" dirty="0" err="1"/>
              <a:t>pelanggan</a:t>
            </a:r>
            <a:r>
              <a:rPr lang="en-ID" sz="1400" b="0" dirty="0"/>
              <a:t> lama. Salah </a:t>
            </a:r>
            <a:r>
              <a:rPr lang="en-ID" sz="1400" b="0" dirty="0" err="1"/>
              <a:t>satu</a:t>
            </a:r>
            <a:r>
              <a:rPr lang="en-ID" sz="1400" b="0" dirty="0"/>
              <a:t> </a:t>
            </a:r>
            <a:r>
              <a:rPr lang="en-ID" sz="1400" b="0" dirty="0" err="1"/>
              <a:t>cara</a:t>
            </a:r>
            <a:r>
              <a:rPr lang="en-ID" sz="1400" b="0" dirty="0"/>
              <a:t> </a:t>
            </a:r>
            <a:r>
              <a:rPr lang="en-ID" sz="1400" b="0" dirty="0" err="1"/>
              <a:t>untuk</a:t>
            </a:r>
            <a:r>
              <a:rPr lang="en-ID" sz="1400" b="0" dirty="0"/>
              <a:t> </a:t>
            </a:r>
            <a:r>
              <a:rPr lang="en-ID" sz="1400" b="0" dirty="0" err="1"/>
              <a:t>mengoptimalkan</a:t>
            </a:r>
            <a:r>
              <a:rPr lang="en-ID" sz="1400" b="0" dirty="0"/>
              <a:t> </a:t>
            </a:r>
            <a:r>
              <a:rPr lang="en-ID" sz="1400" b="0" dirty="0" err="1"/>
              <a:t>biaya</a:t>
            </a:r>
            <a:r>
              <a:rPr lang="en-ID" sz="1400" b="0" dirty="0"/>
              <a:t> yang </a:t>
            </a:r>
            <a:r>
              <a:rPr lang="en-ID" sz="1400" b="0" dirty="0" err="1"/>
              <a:t>dikeluarkan</a:t>
            </a:r>
            <a:r>
              <a:rPr lang="en-ID" sz="1400" b="0" dirty="0"/>
              <a:t> </a:t>
            </a:r>
            <a:r>
              <a:rPr lang="en-ID" sz="1400" b="0" dirty="0" err="1"/>
              <a:t>adalah</a:t>
            </a:r>
            <a:r>
              <a:rPr lang="en-ID" sz="1400" b="0" dirty="0"/>
              <a:t> </a:t>
            </a:r>
            <a:r>
              <a:rPr lang="en-ID" sz="1400" b="0" dirty="0" err="1"/>
              <a:t>dengan</a:t>
            </a:r>
            <a:r>
              <a:rPr lang="en-ID" sz="1400" b="0" dirty="0"/>
              <a:t> </a:t>
            </a:r>
            <a:r>
              <a:rPr lang="en-ID" sz="1400" b="0" dirty="0" err="1"/>
              <a:t>mencegah</a:t>
            </a:r>
            <a:r>
              <a:rPr lang="en-ID" sz="1400" b="0" dirty="0"/>
              <a:t> </a:t>
            </a:r>
            <a:r>
              <a:rPr lang="en-ID" sz="1400" b="0" dirty="0" err="1"/>
              <a:t>pelanggan</a:t>
            </a:r>
            <a:r>
              <a:rPr lang="en-ID" sz="1400" b="0" dirty="0"/>
              <a:t> lama </a:t>
            </a:r>
            <a:r>
              <a:rPr lang="en-ID" sz="1400" b="0" dirty="0" err="1"/>
              <a:t>untuk</a:t>
            </a:r>
            <a:r>
              <a:rPr lang="en-ID" sz="1400" b="0" dirty="0"/>
              <a:t> </a:t>
            </a:r>
            <a:r>
              <a:rPr lang="en-ID" sz="1400" b="0" dirty="0" err="1"/>
              <a:t>berpindah</a:t>
            </a:r>
            <a:r>
              <a:rPr lang="en-ID" sz="1400" b="0" dirty="0"/>
              <a:t> </a:t>
            </a:r>
            <a:r>
              <a:rPr lang="en-ID" sz="1400" b="0" dirty="0" err="1"/>
              <a:t>ke</a:t>
            </a:r>
            <a:r>
              <a:rPr lang="en-ID" sz="1400" b="0" dirty="0"/>
              <a:t> </a:t>
            </a:r>
            <a:r>
              <a:rPr lang="en-ID" sz="1400" b="0" dirty="0" err="1"/>
              <a:t>perusahaan</a:t>
            </a:r>
            <a:r>
              <a:rPr lang="en-ID" sz="1400" b="0" dirty="0"/>
              <a:t> lain. </a:t>
            </a:r>
            <a:r>
              <a:rPr lang="en-ID" sz="1400" b="0" dirty="0" err="1"/>
              <a:t>Proyek</a:t>
            </a:r>
            <a:r>
              <a:rPr lang="en-ID" sz="1400" b="0" dirty="0"/>
              <a:t> </a:t>
            </a:r>
            <a:r>
              <a:rPr lang="en-ID" sz="1400" b="0" dirty="0" err="1"/>
              <a:t>ini</a:t>
            </a:r>
            <a:r>
              <a:rPr lang="en-ID" sz="1400" b="0" dirty="0"/>
              <a:t> </a:t>
            </a:r>
            <a:r>
              <a:rPr lang="en-ID" sz="1400" b="0" dirty="0" err="1"/>
              <a:t>bertujuan</a:t>
            </a:r>
            <a:r>
              <a:rPr lang="en-ID" sz="1400" b="0" dirty="0"/>
              <a:t> </a:t>
            </a:r>
            <a:r>
              <a:rPr lang="en-ID" sz="1400" b="0" dirty="0" err="1"/>
              <a:t>untuk</a:t>
            </a:r>
            <a:r>
              <a:rPr lang="en-ID" sz="1400" b="0" dirty="0"/>
              <a:t> </a:t>
            </a:r>
            <a:r>
              <a:rPr lang="en-ID" sz="1400" b="0" dirty="0" err="1"/>
              <a:t>memprediksi</a:t>
            </a:r>
            <a:r>
              <a:rPr lang="en-ID" sz="1400" b="0" dirty="0"/>
              <a:t> </a:t>
            </a:r>
            <a:r>
              <a:rPr lang="en-ID" sz="1400" b="0" dirty="0" err="1"/>
              <a:t>apakah</a:t>
            </a:r>
            <a:r>
              <a:rPr lang="en-ID" sz="1400" b="0" dirty="0"/>
              <a:t> </a:t>
            </a:r>
            <a:r>
              <a:rPr lang="en-ID" sz="1400" b="0" dirty="0" err="1"/>
              <a:t>seorang</a:t>
            </a:r>
            <a:r>
              <a:rPr lang="en-ID" sz="1400" b="0" dirty="0"/>
              <a:t> </a:t>
            </a:r>
            <a:r>
              <a:rPr lang="en-ID" sz="1400" b="0" dirty="0" err="1"/>
              <a:t>pelanggan</a:t>
            </a:r>
            <a:r>
              <a:rPr lang="en-ID" sz="1400" b="0" dirty="0"/>
              <a:t> </a:t>
            </a:r>
            <a:r>
              <a:rPr lang="en-ID" sz="1400" b="0" dirty="0" err="1"/>
              <a:t>akan</a:t>
            </a:r>
            <a:r>
              <a:rPr lang="en-ID" sz="1400" b="0" dirty="0"/>
              <a:t> churn </a:t>
            </a:r>
            <a:r>
              <a:rPr lang="en-ID" sz="1400" b="0" dirty="0" err="1"/>
              <a:t>dikemudian</a:t>
            </a:r>
            <a:r>
              <a:rPr lang="en-ID" sz="1400" b="0" dirty="0"/>
              <a:t> </a:t>
            </a:r>
            <a:r>
              <a:rPr lang="en-ID" sz="1400" b="0" dirty="0" err="1"/>
              <a:t>hari</a:t>
            </a:r>
            <a:r>
              <a:rPr lang="en-ID" sz="1400" b="0" dirty="0"/>
              <a:t> </a:t>
            </a:r>
            <a:r>
              <a:rPr lang="en-ID" sz="1400" b="0" dirty="0" err="1"/>
              <a:t>dengan</a:t>
            </a:r>
            <a:r>
              <a:rPr lang="en-ID" sz="1400" b="0" dirty="0"/>
              <a:t> </a:t>
            </a:r>
            <a:r>
              <a:rPr lang="en-ID" sz="1400" b="0" dirty="0" err="1"/>
              <a:t>demikian</a:t>
            </a:r>
            <a:r>
              <a:rPr lang="en-ID" sz="1400" b="0" dirty="0"/>
              <a:t>, </a:t>
            </a:r>
            <a:r>
              <a:rPr lang="en-ID" sz="1400" b="0" dirty="0" err="1"/>
              <a:t>perusahaan</a:t>
            </a:r>
            <a:r>
              <a:rPr lang="en-ID" sz="1400" b="0" dirty="0"/>
              <a:t> </a:t>
            </a:r>
            <a:r>
              <a:rPr lang="en-ID" sz="1400" b="0" dirty="0" err="1"/>
              <a:t>dapat</a:t>
            </a:r>
            <a:r>
              <a:rPr lang="en-ID" sz="1400" b="0" dirty="0"/>
              <a:t> </a:t>
            </a:r>
            <a:r>
              <a:rPr lang="en-ID" sz="1400" b="0" dirty="0" err="1"/>
              <a:t>membuat</a:t>
            </a:r>
            <a:r>
              <a:rPr lang="en-ID" sz="1400" b="0" dirty="0"/>
              <a:t> </a:t>
            </a:r>
            <a:r>
              <a:rPr lang="en-ID" sz="1400" b="0" dirty="0" err="1"/>
              <a:t>kebijakan</a:t>
            </a:r>
            <a:r>
              <a:rPr lang="en-ID" sz="1400" b="0" dirty="0"/>
              <a:t> dan strategi </a:t>
            </a:r>
            <a:r>
              <a:rPr lang="en-ID" sz="1400" b="0" dirty="0" err="1"/>
              <a:t>pemasaran</a:t>
            </a:r>
            <a:r>
              <a:rPr lang="en-ID" sz="1400" b="0" dirty="0"/>
              <a:t> yang </a:t>
            </a:r>
            <a:r>
              <a:rPr lang="en-ID" sz="1400" b="0" dirty="0" err="1"/>
              <a:t>tepat</a:t>
            </a:r>
            <a:r>
              <a:rPr lang="en-ID" sz="1400" b="0" dirty="0"/>
              <a:t> </a:t>
            </a:r>
            <a:r>
              <a:rPr lang="en-ID" sz="1400" b="0" dirty="0" err="1"/>
              <a:t>kepada</a:t>
            </a:r>
            <a:r>
              <a:rPr lang="en-ID" sz="1400" b="0" dirty="0"/>
              <a:t> </a:t>
            </a:r>
            <a:r>
              <a:rPr lang="en-ID" sz="1400" b="0" dirty="0" err="1"/>
              <a:t>pelanggan</a:t>
            </a:r>
            <a:r>
              <a:rPr lang="en-ID" sz="1400" b="0" dirty="0"/>
              <a:t> lama </a:t>
            </a:r>
            <a:r>
              <a:rPr lang="en-ID" sz="1400" b="0" dirty="0" err="1"/>
              <a:t>sehingga</a:t>
            </a:r>
            <a:r>
              <a:rPr lang="en-ID" sz="1400" b="0" dirty="0"/>
              <a:t> </a:t>
            </a:r>
            <a:r>
              <a:rPr lang="en-ID" sz="1400" b="0" dirty="0" err="1"/>
              <a:t>meningkatkan</a:t>
            </a:r>
            <a:r>
              <a:rPr lang="en-ID" sz="1400" b="0" dirty="0"/>
              <a:t> </a:t>
            </a:r>
            <a:r>
              <a:rPr lang="en-ID" sz="1400" b="0" dirty="0" err="1"/>
              <a:t>loyalitas</a:t>
            </a:r>
            <a:r>
              <a:rPr lang="en-ID" sz="1400" b="0" dirty="0"/>
              <a:t> </a:t>
            </a:r>
            <a:r>
              <a:rPr lang="en-ID" sz="1400" b="0" dirty="0" err="1"/>
              <a:t>pelanggan</a:t>
            </a:r>
            <a:r>
              <a:rPr lang="en-ID" sz="1400" b="0" dirty="0"/>
              <a:t> lama.</a:t>
            </a:r>
            <a:endParaRPr sz="1400" b="0" dirty="0"/>
          </a:p>
        </p:txBody>
      </p:sp>
    </p:spTree>
    <p:extLst>
      <p:ext uri="{BB962C8B-B14F-4D97-AF65-F5344CB8AC3E}">
        <p14:creationId xmlns:p14="http://schemas.microsoft.com/office/powerpoint/2010/main" val="4053869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Data Preprocessing</a:t>
            </a:r>
            <a:endParaRPr sz="21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697F4AC-5817-CEB7-CB71-EF39D02B1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93" y="1419000"/>
            <a:ext cx="7713962" cy="290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58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Convert column into numeric value</a:t>
            </a:r>
            <a:endParaRPr sz="21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6169718-F262-0AE3-8AD7-B3E36BC18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75" y="1419000"/>
            <a:ext cx="6909564" cy="326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59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Convert column into numeric value</a:t>
            </a:r>
            <a:endParaRPr sz="21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CD13C58-162A-12CC-6F1E-B095D77D7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14" y="1419000"/>
            <a:ext cx="7047068" cy="331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0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Convert column into numeric value</a:t>
            </a:r>
            <a:endParaRPr sz="21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C4323A1-1A66-02E4-8D2E-7BF07ABAD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36" y="1471270"/>
            <a:ext cx="7418328" cy="28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Convert column into numeric value</a:t>
            </a:r>
            <a:endParaRPr sz="21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E377043-5878-43D8-7AD5-D16DE66CD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4" y="1489722"/>
            <a:ext cx="7700211" cy="329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07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Convert column into numeric value</a:t>
            </a:r>
            <a:endParaRPr sz="21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DE29564-BA42-F56A-4CFF-72534B4C7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30" y="1419000"/>
            <a:ext cx="6998939" cy="315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83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Convert column into numeric value</a:t>
            </a:r>
            <a:endParaRPr sz="21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14E38B5-2996-601E-9ED8-137358979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68" y="1419000"/>
            <a:ext cx="7380120" cy="10831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7BFC117-8619-C9F2-3C0C-5FC3E19D7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68" y="2502172"/>
            <a:ext cx="6957690" cy="23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97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Convert column into numeric value F</a:t>
            </a:r>
            <a:endParaRPr sz="21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FAC64BB-752D-2AD4-7C7C-B0F147E44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10" y="1419000"/>
            <a:ext cx="6848612" cy="322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24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Convert column into numeric value</a:t>
            </a:r>
            <a:endParaRPr sz="21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B88B8ED-D70C-2E29-185F-68A623F1A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40" y="1653086"/>
            <a:ext cx="7239919" cy="270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28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Convert column into numeric value</a:t>
            </a:r>
            <a:endParaRPr sz="21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C9B5190-71F2-1CDD-B012-24AFC7A59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782" y="1550501"/>
            <a:ext cx="6806435" cy="287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3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Penjelasan Dataset</a:t>
            </a:r>
            <a:endParaRPr sz="2100" dirty="0"/>
          </a:p>
        </p:txBody>
      </p:sp>
      <p:sp>
        <p:nvSpPr>
          <p:cNvPr id="54" name="Google Shape;54;g13b7577721b_0_0"/>
          <p:cNvSpPr txBox="1">
            <a:spLocks noGrp="1"/>
          </p:cNvSpPr>
          <p:nvPr>
            <p:ph type="title"/>
          </p:nvPr>
        </p:nvSpPr>
        <p:spPr>
          <a:xfrm>
            <a:off x="558900" y="1545575"/>
            <a:ext cx="8005200" cy="27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id-ID" sz="1400" b="0" dirty="0" smtClean="0"/>
              <a:t>Dataset yang digunakan adalah data pemasaran dari salah satu bank mengenai kampanye pemasaran melalui panggilan telepon.</a:t>
            </a:r>
            <a:r>
              <a:rPr lang="id-ID" sz="1400" b="0" dirty="0"/>
              <a:t> </a:t>
            </a:r>
            <a:r>
              <a:rPr lang="id-ID" sz="1400" b="0" dirty="0" smtClean="0"/>
              <a:t>Tujuan yang ingin dicapai adalah, apakah strategi kampanye pemasaran yang telah dilakukan mampu meningkatkan minat nasabah untuk melakukan deposito.</a:t>
            </a:r>
            <a:br>
              <a:rPr lang="id-ID" sz="1400" b="0" dirty="0" smtClean="0"/>
            </a:br>
            <a:r>
              <a:rPr lang="id-ID" sz="1400" b="0" dirty="0"/>
              <a:t/>
            </a:r>
            <a:br>
              <a:rPr lang="id-ID" sz="1400" b="0" dirty="0"/>
            </a:br>
            <a:r>
              <a:rPr lang="id-ID" sz="1400" b="0" dirty="0" smtClean="0"/>
              <a:t>Berdasarkan hasil pengamatan yang telah kami lakukan, terdapat beberapa hal yang bisa kami simpulkan : </a:t>
            </a:r>
            <a:br>
              <a:rPr lang="id-ID" sz="1400" b="0" dirty="0" smtClean="0"/>
            </a:br>
            <a:r>
              <a:rPr lang="id-ID" sz="1200" b="0" dirty="0" smtClean="0"/>
              <a:t>1.</a:t>
            </a:r>
            <a:r>
              <a:rPr lang="id-ID" sz="1400" b="0" dirty="0" smtClean="0"/>
              <a:t> </a:t>
            </a:r>
            <a:r>
              <a:rPr lang="id-ID" sz="1200" b="0" dirty="0" smtClean="0"/>
              <a:t>Semakin lama durasi komunikasi yang dilakukan dan semakin sering nasabah dihubungi oleh pihak bank maka semakin besar kemungkinan nasabah tidak mendepositokan uangnya.</a:t>
            </a:r>
            <a:br>
              <a:rPr lang="id-ID" sz="1200" b="0" dirty="0" smtClean="0"/>
            </a:br>
            <a:r>
              <a:rPr lang="id-ID" sz="1200" b="0" dirty="0" smtClean="0"/>
              <a:t>2. Nasabah yang paling sering melakukan deposito adalah mereka yang berprofesi management</a:t>
            </a:r>
            <a:br>
              <a:rPr lang="id-ID" sz="1200" b="0" dirty="0" smtClean="0"/>
            </a:br>
            <a:r>
              <a:rPr lang="id-ID" sz="1200" b="0" dirty="0" smtClean="0"/>
              <a:t>3. Jumlah balance tidak mempengaruhi minat nasabah untuk melakukan deposito. Kami menemukan bahwa nasabah dengan balance yang lebih sedikit cenderung mendepositokan uangnya.</a:t>
            </a:r>
            <a:r>
              <a:rPr lang="id-ID" sz="1400" b="0" dirty="0"/>
              <a:t/>
            </a:r>
            <a:br>
              <a:rPr lang="id-ID" sz="1400" b="0" dirty="0"/>
            </a:br>
            <a:r>
              <a:rPr lang="id-ID" sz="1400" b="0" dirty="0" smtClean="0"/>
              <a:t/>
            </a:r>
            <a:br>
              <a:rPr lang="id-ID" sz="1400" b="0" dirty="0" smtClean="0"/>
            </a:br>
            <a:endParaRPr sz="1400" b="0" dirty="0"/>
          </a:p>
        </p:txBody>
      </p:sp>
    </p:spTree>
    <p:extLst>
      <p:ext uri="{BB962C8B-B14F-4D97-AF65-F5344CB8AC3E}">
        <p14:creationId xmlns:p14="http://schemas.microsoft.com/office/powerpoint/2010/main" val="2586194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Logistic Regression Model</a:t>
            </a:r>
            <a:endParaRPr sz="21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4316A9A-E570-4FA6-336E-44D24AE28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012" y="1419000"/>
            <a:ext cx="5170975" cy="342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439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Random Forest Classifier</a:t>
            </a:r>
            <a:endParaRPr sz="21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A50F0F6-C0F8-DF76-3C94-E83421508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760" y="1419000"/>
            <a:ext cx="6006479" cy="342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68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Support Vector Classifier</a:t>
            </a:r>
            <a:endParaRPr sz="21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D31592F-7581-9005-7EE1-2AF8A99EA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468" y="1419000"/>
            <a:ext cx="5802064" cy="331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82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Decision Tree Classifier</a:t>
            </a:r>
            <a:endParaRPr sz="21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BB4C6A3-ABEC-05E1-C5D9-20E3BAB46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147" y="1419000"/>
            <a:ext cx="5872706" cy="332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5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Project Schedule</a:t>
            </a:r>
            <a:endParaRPr sz="2100" dirty="0"/>
          </a:p>
        </p:txBody>
      </p:sp>
      <p:sp>
        <p:nvSpPr>
          <p:cNvPr id="54" name="Google Shape;54;g13b7577721b_0_0"/>
          <p:cNvSpPr txBox="1">
            <a:spLocks noGrp="1"/>
          </p:cNvSpPr>
          <p:nvPr>
            <p:ph type="title"/>
          </p:nvPr>
        </p:nvSpPr>
        <p:spPr>
          <a:xfrm>
            <a:off x="558900" y="1545575"/>
            <a:ext cx="8005200" cy="27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dirty="0" err="1"/>
              <a:t>Dalam</a:t>
            </a:r>
            <a:r>
              <a:rPr lang="en-ID" sz="1400" b="0" dirty="0"/>
              <a:t> </a:t>
            </a:r>
            <a:r>
              <a:rPr lang="en-ID" sz="1400" b="0" dirty="0" err="1"/>
              <a:t>proyek</a:t>
            </a:r>
            <a:r>
              <a:rPr lang="en-ID" sz="1400" b="0" dirty="0"/>
              <a:t> </a:t>
            </a:r>
            <a:r>
              <a:rPr lang="en-ID" sz="1400" b="0" dirty="0" err="1"/>
              <a:t>aplikasi</a:t>
            </a:r>
            <a:r>
              <a:rPr lang="en-ID" sz="1400" b="0" dirty="0"/>
              <a:t> machine learning fintech/banking dan finance, kami </a:t>
            </a:r>
            <a:r>
              <a:rPr lang="en-ID" sz="1400" b="0" dirty="0" err="1"/>
              <a:t>membuat</a:t>
            </a:r>
            <a:r>
              <a:rPr lang="en-ID" sz="1400" b="0" dirty="0"/>
              <a:t> </a:t>
            </a:r>
            <a:r>
              <a:rPr lang="en-ID" sz="1400" b="0" dirty="0" err="1"/>
              <a:t>beberapa</a:t>
            </a:r>
            <a:r>
              <a:rPr lang="en-ID" sz="1400" b="0" dirty="0"/>
              <a:t> </a:t>
            </a:r>
            <a:r>
              <a:rPr lang="en-ID" sz="1400" b="0" dirty="0" err="1"/>
              <a:t>langkah-langkah</a:t>
            </a:r>
            <a:r>
              <a:rPr lang="en-ID" sz="1400" b="0" dirty="0"/>
              <a:t>, </a:t>
            </a:r>
            <a:r>
              <a:rPr lang="en-ID" sz="1400" b="0" dirty="0" err="1"/>
              <a:t>jadwal</a:t>
            </a:r>
            <a:r>
              <a:rPr lang="en-ID" sz="1400" b="0" dirty="0"/>
              <a:t> dan </a:t>
            </a:r>
            <a:r>
              <a:rPr lang="en-ID" sz="1400" b="0" dirty="0" err="1"/>
              <a:t>estimasi</a:t>
            </a:r>
            <a:r>
              <a:rPr lang="en-ID" sz="1400" b="0" dirty="0"/>
              <a:t> </a:t>
            </a:r>
            <a:r>
              <a:rPr lang="en-ID" sz="1400" b="0" dirty="0" err="1"/>
              <a:t>pengerjaan</a:t>
            </a:r>
            <a:r>
              <a:rPr lang="en-ID" sz="1400" b="0" dirty="0"/>
              <a:t> </a:t>
            </a:r>
            <a:r>
              <a:rPr lang="en-ID" sz="1400" b="0" dirty="0" err="1"/>
              <a:t>proyek</a:t>
            </a:r>
            <a:r>
              <a:rPr lang="en-ID" sz="1400" b="0" dirty="0"/>
              <a:t> kami </a:t>
            </a:r>
            <a:r>
              <a:rPr lang="en-ID" sz="1400" b="0" dirty="0" err="1"/>
              <a:t>menggunakan</a:t>
            </a:r>
            <a:r>
              <a:rPr lang="en-ID" sz="1400" b="0" dirty="0"/>
              <a:t> </a:t>
            </a:r>
            <a:r>
              <a:rPr lang="en-ID" sz="1400" dirty="0" err="1"/>
              <a:t>grafik</a:t>
            </a:r>
            <a:r>
              <a:rPr lang="en-ID" sz="1400" dirty="0"/>
              <a:t> </a:t>
            </a:r>
            <a:r>
              <a:rPr lang="en-ID" sz="1400" dirty="0" err="1"/>
              <a:t>gantt</a:t>
            </a:r>
            <a:r>
              <a:rPr lang="en-ID" sz="1400" b="0" dirty="0"/>
              <a:t>, yang </a:t>
            </a:r>
            <a:r>
              <a:rPr lang="en-ID" sz="1400" b="0" dirty="0" err="1"/>
              <a:t>dapat</a:t>
            </a:r>
            <a:r>
              <a:rPr lang="en-ID" sz="1400" b="0" dirty="0"/>
              <a:t> kami </a:t>
            </a:r>
            <a:r>
              <a:rPr lang="en-ID" sz="1400" b="0" dirty="0" err="1"/>
              <a:t>visualisasikan</a:t>
            </a:r>
            <a:r>
              <a:rPr lang="en-ID" sz="1400" b="0" dirty="0"/>
              <a:t> </a:t>
            </a:r>
            <a:r>
              <a:rPr lang="en-ID" sz="1400" b="0" dirty="0" err="1"/>
              <a:t>sebagai</a:t>
            </a:r>
            <a:r>
              <a:rPr lang="en-ID" sz="1400" b="0" dirty="0"/>
              <a:t> </a:t>
            </a:r>
            <a:r>
              <a:rPr lang="en-ID" sz="1400" b="0" dirty="0" err="1"/>
              <a:t>berikut</a:t>
            </a:r>
            <a:r>
              <a:rPr lang="en-ID" sz="1400" b="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0475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DDA0A1B-8BD7-94C0-7F48-F68D3419B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53" y="666986"/>
            <a:ext cx="8085347" cy="390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57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B526C3C-FC14-6600-624D-E3E51F770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06" y="657013"/>
            <a:ext cx="7773219" cy="402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9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399513F-9AB9-E816-D98F-D91843A89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86" y="685059"/>
            <a:ext cx="8324427" cy="399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3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b7577721b_0_0"/>
          <p:cNvSpPr txBox="1">
            <a:spLocks noGrp="1"/>
          </p:cNvSpPr>
          <p:nvPr>
            <p:ph type="title"/>
          </p:nvPr>
        </p:nvSpPr>
        <p:spPr>
          <a:xfrm>
            <a:off x="558900" y="931500"/>
            <a:ext cx="8005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Risk and Issue Management Plan</a:t>
            </a:r>
            <a:endParaRPr sz="2100" dirty="0"/>
          </a:p>
        </p:txBody>
      </p:sp>
      <p:sp>
        <p:nvSpPr>
          <p:cNvPr id="54" name="Google Shape;54;g13b7577721b_0_0"/>
          <p:cNvSpPr txBox="1">
            <a:spLocks noGrp="1"/>
          </p:cNvSpPr>
          <p:nvPr>
            <p:ph type="title"/>
          </p:nvPr>
        </p:nvSpPr>
        <p:spPr>
          <a:xfrm>
            <a:off x="558900" y="1545575"/>
            <a:ext cx="8005200" cy="27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0" dirty="0" err="1"/>
              <a:t>Sebagai</a:t>
            </a:r>
            <a:r>
              <a:rPr lang="en-ID" sz="1400" b="0" dirty="0"/>
              <a:t> group yang </a:t>
            </a:r>
            <a:r>
              <a:rPr lang="en-ID" sz="1400" b="0" dirty="0" err="1"/>
              <a:t>akan</a:t>
            </a:r>
            <a:r>
              <a:rPr lang="en-ID" sz="1400" b="0" dirty="0"/>
              <a:t> </a:t>
            </a:r>
            <a:r>
              <a:rPr lang="en-ID" sz="1400" b="0" dirty="0" err="1"/>
              <a:t>memulai</a:t>
            </a:r>
            <a:r>
              <a:rPr lang="en-ID" sz="1400" b="0" dirty="0"/>
              <a:t> </a:t>
            </a:r>
            <a:r>
              <a:rPr lang="en-ID" sz="1400" b="0" dirty="0" err="1"/>
              <a:t>proyek</a:t>
            </a:r>
            <a:r>
              <a:rPr lang="en-ID" sz="1400" b="0" dirty="0"/>
              <a:t> “</a:t>
            </a:r>
            <a:r>
              <a:rPr lang="en-ID" sz="1400" b="0" i="1" dirty="0"/>
              <a:t>Churn Customer Prediction</a:t>
            </a:r>
            <a:r>
              <a:rPr lang="en-ID" sz="1400" b="0" dirty="0"/>
              <a:t>”, </a:t>
            </a:r>
            <a:r>
              <a:rPr lang="en-ID" sz="1400" b="0" dirty="0" err="1"/>
              <a:t>selalu</a:t>
            </a:r>
            <a:r>
              <a:rPr lang="en-ID" sz="1400" b="0" dirty="0"/>
              <a:t> </a:t>
            </a:r>
            <a:r>
              <a:rPr lang="en-ID" sz="1400" b="0" dirty="0" err="1"/>
              <a:t>ada</a:t>
            </a:r>
            <a:r>
              <a:rPr lang="en-ID" sz="1400" b="0" dirty="0"/>
              <a:t> </a:t>
            </a:r>
            <a:r>
              <a:rPr lang="en-ID" sz="1400" b="0" dirty="0" err="1"/>
              <a:t>sesuatu</a:t>
            </a:r>
            <a:r>
              <a:rPr lang="en-ID" sz="1400" b="0" dirty="0"/>
              <a:t> </a:t>
            </a:r>
            <a:r>
              <a:rPr lang="en-ID" sz="1400" b="0" dirty="0" err="1"/>
              <a:t>faktor</a:t>
            </a:r>
            <a:r>
              <a:rPr lang="en-ID" sz="1400" b="0" dirty="0"/>
              <a:t> </a:t>
            </a:r>
            <a:r>
              <a:rPr lang="en-ID" sz="1400" b="0" dirty="0" err="1"/>
              <a:t>ketidakpastian</a:t>
            </a:r>
            <a:r>
              <a:rPr lang="en-ID" sz="1400" b="0" dirty="0"/>
              <a:t> yang </a:t>
            </a:r>
            <a:r>
              <a:rPr lang="en-ID" sz="1400" b="0" dirty="0" err="1"/>
              <a:t>datang</a:t>
            </a:r>
            <a:r>
              <a:rPr lang="en-ID" sz="1400" b="0" dirty="0"/>
              <a:t>. </a:t>
            </a:r>
            <a:r>
              <a:rPr lang="en-ID" sz="1400" b="0" dirty="0" err="1"/>
              <a:t>Tujuan</a:t>
            </a:r>
            <a:r>
              <a:rPr lang="en-ID" sz="1400" b="0" dirty="0"/>
              <a:t> </a:t>
            </a:r>
            <a:r>
              <a:rPr lang="en-ID" sz="1400" b="0" dirty="0" err="1"/>
              <a:t>dari</a:t>
            </a:r>
            <a:r>
              <a:rPr lang="en-ID" sz="1400" b="0" dirty="0"/>
              <a:t> </a:t>
            </a:r>
            <a:r>
              <a:rPr lang="en-ID" sz="1400" b="0" dirty="0" err="1"/>
              <a:t>rencana</a:t>
            </a:r>
            <a:r>
              <a:rPr lang="en-ID" sz="1400" b="0" dirty="0"/>
              <a:t> </a:t>
            </a:r>
            <a:r>
              <a:rPr lang="en-ID" sz="1400" b="0" dirty="0" err="1"/>
              <a:t>manajemen</a:t>
            </a:r>
            <a:r>
              <a:rPr lang="en-ID" sz="1400" b="0" dirty="0"/>
              <a:t> </a:t>
            </a:r>
            <a:r>
              <a:rPr lang="en-ID" sz="1400" b="0" dirty="0" err="1"/>
              <a:t>resiko</a:t>
            </a:r>
            <a:r>
              <a:rPr lang="en-ID" sz="1400" b="0" dirty="0"/>
              <a:t> </a:t>
            </a:r>
            <a:r>
              <a:rPr lang="en-ID" sz="1400" b="0" dirty="0" err="1"/>
              <a:t>adalah</a:t>
            </a:r>
            <a:r>
              <a:rPr lang="en-ID" sz="1400" b="0" dirty="0"/>
              <a:t> </a:t>
            </a:r>
            <a:r>
              <a:rPr lang="en-ID" sz="1400" b="0" dirty="0" err="1"/>
              <a:t>untuk</a:t>
            </a:r>
            <a:r>
              <a:rPr lang="en-ID" sz="1400" b="0" dirty="0"/>
              <a:t> </a:t>
            </a:r>
            <a:r>
              <a:rPr lang="en-ID" sz="1400" b="0" dirty="0" err="1"/>
              <a:t>menetapkan</a:t>
            </a:r>
            <a:r>
              <a:rPr lang="en-ID" sz="1400" b="0" dirty="0"/>
              <a:t> </a:t>
            </a:r>
            <a:r>
              <a:rPr lang="en-ID" sz="1400" b="0" dirty="0" err="1"/>
              <a:t>kerangka</a:t>
            </a:r>
            <a:r>
              <a:rPr lang="en-ID" sz="1400" b="0" dirty="0"/>
              <a:t> </a:t>
            </a:r>
            <a:r>
              <a:rPr lang="en-ID" sz="1400" b="0" dirty="0" err="1"/>
              <a:t>dimana</a:t>
            </a:r>
            <a:r>
              <a:rPr lang="en-ID" sz="1400" b="0" dirty="0"/>
              <a:t> </a:t>
            </a:r>
            <a:r>
              <a:rPr lang="en-ID" sz="1400" b="0" dirty="0" err="1"/>
              <a:t>tim</a:t>
            </a:r>
            <a:r>
              <a:rPr lang="en-ID" sz="1400" b="0" dirty="0"/>
              <a:t> </a:t>
            </a:r>
            <a:r>
              <a:rPr lang="en-ID" sz="1400" b="0" dirty="0" err="1"/>
              <a:t>proyek</a:t>
            </a:r>
            <a:r>
              <a:rPr lang="en-ID" sz="1400" b="0" dirty="0"/>
              <a:t> </a:t>
            </a:r>
            <a:r>
              <a:rPr lang="en-ID" sz="1400" b="0" dirty="0" err="1"/>
              <a:t>akan</a:t>
            </a:r>
            <a:r>
              <a:rPr lang="en-ID" sz="1400" b="0" dirty="0"/>
              <a:t> </a:t>
            </a:r>
            <a:r>
              <a:rPr lang="en-ID" sz="1400" b="0" dirty="0" err="1"/>
              <a:t>mengidentifikasi</a:t>
            </a:r>
            <a:r>
              <a:rPr lang="en-ID" sz="1400" b="0" dirty="0"/>
              <a:t> </a:t>
            </a:r>
            <a:r>
              <a:rPr lang="en-ID" sz="1400" b="0" dirty="0" err="1"/>
              <a:t>resiko</a:t>
            </a:r>
            <a:r>
              <a:rPr lang="en-ID" sz="1400" b="0" dirty="0"/>
              <a:t> dan </a:t>
            </a:r>
            <a:r>
              <a:rPr lang="en-ID" sz="1400" b="0" dirty="0" err="1"/>
              <a:t>mengambangkan</a:t>
            </a:r>
            <a:r>
              <a:rPr lang="en-ID" sz="1400" b="0" dirty="0"/>
              <a:t> strategi </a:t>
            </a:r>
            <a:r>
              <a:rPr lang="en-ID" sz="1400" b="0" dirty="0" err="1"/>
              <a:t>untuk</a:t>
            </a:r>
            <a:r>
              <a:rPr lang="en-ID" sz="1400" b="0" dirty="0"/>
              <a:t> </a:t>
            </a:r>
            <a:r>
              <a:rPr lang="en-ID" sz="1400" b="0" dirty="0" err="1"/>
              <a:t>mengurangi</a:t>
            </a:r>
            <a:r>
              <a:rPr lang="en-ID" sz="1400" b="0" dirty="0"/>
              <a:t> </a:t>
            </a:r>
            <a:r>
              <a:rPr lang="en-ID" sz="1400" b="0" dirty="0" err="1"/>
              <a:t>atau</a:t>
            </a:r>
            <a:r>
              <a:rPr lang="en-ID" sz="1400" b="0" dirty="0"/>
              <a:t> </a:t>
            </a:r>
            <a:r>
              <a:rPr lang="en-ID" sz="1400" b="0" dirty="0" err="1"/>
              <a:t>menghindari</a:t>
            </a:r>
            <a:r>
              <a:rPr lang="en-ID" sz="1400" b="0" dirty="0"/>
              <a:t> </a:t>
            </a:r>
            <a:r>
              <a:rPr lang="en-ID" sz="1400" b="0" dirty="0" err="1"/>
              <a:t>resiko</a:t>
            </a:r>
            <a:r>
              <a:rPr lang="en-ID" sz="1400" b="0" dirty="0"/>
              <a:t> </a:t>
            </a:r>
            <a:r>
              <a:rPr lang="en-ID" sz="1400" b="0" dirty="0" err="1"/>
              <a:t>tersebut</a:t>
            </a:r>
            <a:r>
              <a:rPr lang="en-ID" sz="1400" b="0" dirty="0"/>
              <a:t>. </a:t>
            </a:r>
            <a:br>
              <a:rPr lang="en-ID" sz="1400" b="0" dirty="0"/>
            </a:br>
            <a:r>
              <a:rPr lang="en-ID" sz="1400" b="0" dirty="0"/>
              <a:t/>
            </a:r>
            <a:br>
              <a:rPr lang="en-ID" sz="1400" b="0" dirty="0"/>
            </a:br>
            <a:r>
              <a:rPr lang="en-ID" sz="1400" b="0" u="sng" dirty="0" err="1"/>
              <a:t>Identifikasi</a:t>
            </a:r>
            <a:r>
              <a:rPr lang="en-ID" sz="1400" b="0" u="sng" dirty="0"/>
              <a:t> </a:t>
            </a:r>
            <a:r>
              <a:rPr lang="en-ID" sz="1400" b="0" u="sng" dirty="0" err="1"/>
              <a:t>Resiko</a:t>
            </a:r>
            <a:r>
              <a:rPr lang="en-ID" sz="1400" b="0" dirty="0"/>
              <a:t>:</a:t>
            </a:r>
            <a:br>
              <a:rPr lang="en-ID" sz="1400" b="0" dirty="0"/>
            </a:br>
            <a:r>
              <a:rPr lang="en-ID" sz="1400" b="0" dirty="0" err="1"/>
              <a:t>Resiko-resiko</a:t>
            </a:r>
            <a:r>
              <a:rPr lang="en-ID" sz="1400" b="0" dirty="0"/>
              <a:t> </a:t>
            </a:r>
            <a:r>
              <a:rPr lang="en-ID" sz="1400" b="0" dirty="0" err="1"/>
              <a:t>untuk</a:t>
            </a:r>
            <a:r>
              <a:rPr lang="en-ID" sz="1400" b="0" dirty="0"/>
              <a:t> </a:t>
            </a:r>
            <a:r>
              <a:rPr lang="en-ID" sz="1400" b="0" dirty="0" err="1"/>
              <a:t>proyek</a:t>
            </a:r>
            <a:r>
              <a:rPr lang="en-ID" sz="1400" b="0" dirty="0"/>
              <a:t> </a:t>
            </a:r>
            <a:r>
              <a:rPr lang="en-ID" sz="1400" b="0" dirty="0" err="1"/>
              <a:t>ini</a:t>
            </a:r>
            <a:r>
              <a:rPr lang="en-ID" sz="1400" b="0" dirty="0"/>
              <a:t> </a:t>
            </a:r>
            <a:r>
              <a:rPr lang="en-ID" sz="1400" b="0" dirty="0" err="1"/>
              <a:t>telah</a:t>
            </a:r>
            <a:r>
              <a:rPr lang="en-ID" sz="1400" b="0" dirty="0"/>
              <a:t> </a:t>
            </a:r>
            <a:r>
              <a:rPr lang="en-ID" sz="1400" b="0" dirty="0" err="1"/>
              <a:t>dapat</a:t>
            </a:r>
            <a:r>
              <a:rPr lang="en-ID" sz="1400" b="0" dirty="0"/>
              <a:t> di </a:t>
            </a:r>
            <a:r>
              <a:rPr lang="en-ID" sz="1400" b="0" dirty="0" err="1"/>
              <a:t>identifikasikan</a:t>
            </a:r>
            <a:r>
              <a:rPr lang="en-ID" sz="1400" b="0" dirty="0"/>
              <a:t>. Kami </a:t>
            </a:r>
            <a:r>
              <a:rPr lang="en-ID" sz="1400" b="0" dirty="0" err="1"/>
              <a:t>sebagai</a:t>
            </a:r>
            <a:r>
              <a:rPr lang="en-ID" sz="1400" b="0" dirty="0"/>
              <a:t> group </a:t>
            </a:r>
            <a:r>
              <a:rPr lang="en-ID" sz="1400" b="0" dirty="0" err="1"/>
              <a:t>menentukan</a:t>
            </a:r>
            <a:r>
              <a:rPr lang="en-ID" sz="1400" b="0" dirty="0"/>
              <a:t> dan </a:t>
            </a:r>
            <a:r>
              <a:rPr lang="en-ID" sz="1400" b="0" dirty="0" err="1"/>
              <a:t>menerapkan</a:t>
            </a:r>
            <a:r>
              <a:rPr lang="en-ID" sz="1400" b="0" dirty="0"/>
              <a:t> strategi </a:t>
            </a:r>
            <a:r>
              <a:rPr lang="en-ID" sz="1400" b="0" dirty="0" err="1"/>
              <a:t>untuk</a:t>
            </a:r>
            <a:r>
              <a:rPr lang="en-ID" sz="1400" b="0" dirty="0"/>
              <a:t> </a:t>
            </a:r>
            <a:r>
              <a:rPr lang="en-ID" sz="1400" b="0" dirty="0" err="1"/>
              <a:t>penanggulangan</a:t>
            </a:r>
            <a:r>
              <a:rPr lang="en-ID" sz="1400" b="0" dirty="0"/>
              <a:t> </a:t>
            </a:r>
            <a:r>
              <a:rPr lang="en-ID" sz="1400" b="0" dirty="0" err="1"/>
              <a:t>atau</a:t>
            </a:r>
            <a:r>
              <a:rPr lang="en-ID" sz="1400" b="0" dirty="0"/>
              <a:t> </a:t>
            </a:r>
            <a:r>
              <a:rPr lang="en-ID" sz="1400" b="0" dirty="0" err="1"/>
              <a:t>pengurangan</a:t>
            </a:r>
            <a:r>
              <a:rPr lang="en-ID" sz="1400" b="0" dirty="0"/>
              <a:t> </a:t>
            </a:r>
            <a:r>
              <a:rPr lang="en-ID" sz="1400" b="0" dirty="0" err="1"/>
              <a:t>resiko</a:t>
            </a:r>
            <a:r>
              <a:rPr lang="en-ID" sz="1400" b="0" dirty="0"/>
              <a:t> </a:t>
            </a:r>
            <a:r>
              <a:rPr lang="en-ID" sz="1400" b="0" dirty="0" err="1"/>
              <a:t>untuk</a:t>
            </a:r>
            <a:r>
              <a:rPr lang="en-ID" sz="1400" b="0" dirty="0"/>
              <a:t> </a:t>
            </a:r>
            <a:r>
              <a:rPr lang="en-ID" sz="1400" b="0" dirty="0" err="1"/>
              <a:t>meminimalkan</a:t>
            </a:r>
            <a:r>
              <a:rPr lang="en-ID" sz="1400" b="0" dirty="0"/>
              <a:t> </a:t>
            </a:r>
            <a:r>
              <a:rPr lang="en-ID" sz="1400" b="0" dirty="0" err="1"/>
              <a:t>kemungkinan</a:t>
            </a:r>
            <a:r>
              <a:rPr lang="en-ID" sz="1400" b="0" dirty="0"/>
              <a:t> </a:t>
            </a:r>
            <a:r>
              <a:rPr lang="en-ID" sz="1400" b="0" dirty="0" err="1"/>
              <a:t>terjadinya</a:t>
            </a:r>
            <a:r>
              <a:rPr lang="en-ID" sz="1400" b="0" dirty="0"/>
              <a:t> </a:t>
            </a:r>
            <a:r>
              <a:rPr lang="en-ID" sz="1400" b="0" dirty="0" err="1"/>
              <a:t>resiko-resiko</a:t>
            </a:r>
            <a:r>
              <a:rPr lang="en-ID" sz="1400" b="0" dirty="0"/>
              <a:t> </a:t>
            </a:r>
            <a:r>
              <a:rPr lang="en-ID" sz="1400" b="0" dirty="0" err="1"/>
              <a:t>berikut</a:t>
            </a:r>
            <a:r>
              <a:rPr lang="en-ID" sz="1400" b="0" dirty="0"/>
              <a:t> </a:t>
            </a:r>
            <a:r>
              <a:rPr lang="en-ID" sz="1400" b="0" dirty="0" err="1"/>
              <a:t>ini</a:t>
            </a:r>
            <a:r>
              <a:rPr lang="en-ID" sz="1400" b="0" dirty="0"/>
              <a:t>:</a:t>
            </a:r>
            <a:br>
              <a:rPr lang="en-ID" sz="1400" b="0" dirty="0"/>
            </a:br>
            <a:endParaRPr lang="en-ID" sz="1400" b="0" dirty="0"/>
          </a:p>
        </p:txBody>
      </p:sp>
    </p:spTree>
    <p:extLst>
      <p:ext uri="{BB962C8B-B14F-4D97-AF65-F5344CB8AC3E}">
        <p14:creationId xmlns:p14="http://schemas.microsoft.com/office/powerpoint/2010/main" val="1202466981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454</Words>
  <Application>Microsoft Office PowerPoint</Application>
  <PresentationFormat>On-screen Show (16:9)</PresentationFormat>
  <Paragraphs>52</Paragraphs>
  <Slides>43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Arial</vt:lpstr>
      <vt:lpstr>Google</vt:lpstr>
      <vt:lpstr>Machine Learning  with Tensorflow  Churn Customer Prediction Fintech/Banking and Finance 2</vt:lpstr>
      <vt:lpstr>Pengenalan Kelompok Fintech 2</vt:lpstr>
      <vt:lpstr>Executive Summary</vt:lpstr>
      <vt:lpstr>Penjelasan Dataset</vt:lpstr>
      <vt:lpstr>Project Schedule</vt:lpstr>
      <vt:lpstr>PowerPoint Presentation</vt:lpstr>
      <vt:lpstr>PowerPoint Presentation</vt:lpstr>
      <vt:lpstr>PowerPoint Presentation</vt:lpstr>
      <vt:lpstr>Risk and Issue Management Plan</vt:lpstr>
      <vt:lpstr>Risk and Issue Management Plan</vt:lpstr>
      <vt:lpstr>Risk and Issue Management Plan</vt:lpstr>
      <vt:lpstr>Project Reference</vt:lpstr>
      <vt:lpstr>Penjelasan Script</vt:lpstr>
      <vt:lpstr>Import Library</vt:lpstr>
      <vt:lpstr>Import Library</vt:lpstr>
      <vt:lpstr>Import Library</vt:lpstr>
      <vt:lpstr>Import Library</vt:lpstr>
      <vt:lpstr>Plotting Data</vt:lpstr>
      <vt:lpstr>Plotting Data</vt:lpstr>
      <vt:lpstr>Plotting Data</vt:lpstr>
      <vt:lpstr>Plotting Data</vt:lpstr>
      <vt:lpstr>Plotting Data</vt:lpstr>
      <vt:lpstr>Plotting Data</vt:lpstr>
      <vt:lpstr>Plotting Data</vt:lpstr>
      <vt:lpstr>Plotting Data</vt:lpstr>
      <vt:lpstr>Plotting Data</vt:lpstr>
      <vt:lpstr>Plotting Data</vt:lpstr>
      <vt:lpstr>Plotting Data</vt:lpstr>
      <vt:lpstr>Plotting Data</vt:lpstr>
      <vt:lpstr>Data Preprocessing</vt:lpstr>
      <vt:lpstr>Convert column into numeric value</vt:lpstr>
      <vt:lpstr>Convert column into numeric value</vt:lpstr>
      <vt:lpstr>Convert column into numeric value</vt:lpstr>
      <vt:lpstr>Convert column into numeric value</vt:lpstr>
      <vt:lpstr>Convert column into numeric value</vt:lpstr>
      <vt:lpstr>Convert column into numeric value</vt:lpstr>
      <vt:lpstr>Convert column into numeric value F</vt:lpstr>
      <vt:lpstr>Convert column into numeric value</vt:lpstr>
      <vt:lpstr>Convert column into numeric value</vt:lpstr>
      <vt:lpstr>Logistic Regression Model</vt:lpstr>
      <vt:lpstr>Random Forest Classifier</vt:lpstr>
      <vt:lpstr>Support Vector Classifier</vt:lpstr>
      <vt:lpstr>Decision Tree Classifier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with Tensorflow  Churn Customer Prediction Fintech/Banking and Finance 2</dc:title>
  <dc:creator>lolcandra</dc:creator>
  <cp:lastModifiedBy>Windows User</cp:lastModifiedBy>
  <cp:revision>35</cp:revision>
  <dcterms:modified xsi:type="dcterms:W3CDTF">2022-07-26T16:35:59Z</dcterms:modified>
</cp:coreProperties>
</file>