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300" r:id="rId19"/>
    <p:sldId id="301" r:id="rId20"/>
    <p:sldId id="302" r:id="rId21"/>
    <p:sldId id="274" r:id="rId22"/>
    <p:sldId id="303" r:id="rId23"/>
    <p:sldId id="275" r:id="rId24"/>
    <p:sldId id="304" r:id="rId25"/>
    <p:sldId id="305" r:id="rId26"/>
    <p:sldId id="306" r:id="rId27"/>
    <p:sldId id="307" r:id="rId28"/>
    <p:sldId id="308" r:id="rId29"/>
    <p:sldId id="309" r:id="rId30"/>
    <p:sldId id="310" r:id="rId31"/>
    <p:sldId id="311" r:id="rId32"/>
    <p:sldId id="312" r:id="rId33"/>
    <p:sldId id="276" r:id="rId34"/>
    <p:sldId id="313" r:id="rId35"/>
    <p:sldId id="314" r:id="rId36"/>
    <p:sldId id="315" r:id="rId37"/>
    <p:sldId id="316" r:id="rId38"/>
    <p:sldId id="317" r:id="rId39"/>
    <p:sldId id="318" r:id="rId40"/>
    <p:sldId id="277"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278" r:id="rId66"/>
    <p:sldId id="343" r:id="rId67"/>
    <p:sldId id="279" r:id="rId68"/>
    <p:sldId id="344" r:id="rId69"/>
    <p:sldId id="345" r:id="rId70"/>
    <p:sldId id="346" r:id="rId71"/>
    <p:sldId id="347" r:id="rId72"/>
    <p:sldId id="348" r:id="rId73"/>
    <p:sldId id="349" r:id="rId74"/>
    <p:sldId id="280" r:id="rId75"/>
    <p:sldId id="350" r:id="rId76"/>
    <p:sldId id="351" r:id="rId77"/>
    <p:sldId id="281" r:id="rId78"/>
    <p:sldId id="282" r:id="rId79"/>
    <p:sldId id="283" r:id="rId80"/>
    <p:sldId id="284" r:id="rId8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3" roundtripDataSignature="AMtx7mh9kCCE3zx/1t/wco8fLjc4gumZ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52264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42145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3426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8479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7844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26787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16492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8397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43813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01046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01411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8012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87254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4625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55967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07151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24385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29920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54492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37216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88834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7711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33182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5028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11503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36212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2548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9398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3b757772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g13b75777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66174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echready 072022">
  <p:cSld name="CUSTOM_7_1_1">
    <p:spTree>
      <p:nvGrpSpPr>
        <p:cNvPr id="1" name="Shape 6"/>
        <p:cNvGrpSpPr/>
        <p:nvPr/>
      </p:nvGrpSpPr>
      <p:grpSpPr>
        <a:xfrm>
          <a:off x="0" y="0"/>
          <a:ext cx="0" cy="0"/>
          <a:chOff x="0" y="0"/>
          <a:chExt cx="0" cy="0"/>
        </a:xfrm>
      </p:grpSpPr>
      <p:sp>
        <p:nvSpPr>
          <p:cNvPr id="7" name="Google Shape;7;p3"/>
          <p:cNvSpPr txBox="1">
            <a:spLocks noGrp="1"/>
          </p:cNvSpPr>
          <p:nvPr>
            <p:ph type="subTitle" idx="1"/>
          </p:nvPr>
        </p:nvSpPr>
        <p:spPr>
          <a:xfrm>
            <a:off x="457200" y="3685032"/>
            <a:ext cx="4894200" cy="483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3C404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p3"/>
          <p:cNvSpPr/>
          <p:nvPr/>
        </p:nvSpPr>
        <p:spPr>
          <a:xfrm>
            <a:off x="8349575" y="4686175"/>
            <a:ext cx="512400" cy="271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3"/>
          <p:cNvSpPr/>
          <p:nvPr/>
        </p:nvSpPr>
        <p:spPr>
          <a:xfrm>
            <a:off x="6797550" y="4401650"/>
            <a:ext cx="1906800" cy="615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3"/>
          <p:cNvSpPr txBox="1">
            <a:spLocks noGrp="1"/>
          </p:cNvSpPr>
          <p:nvPr>
            <p:ph type="title"/>
          </p:nvPr>
        </p:nvSpPr>
        <p:spPr>
          <a:xfrm>
            <a:off x="457200" y="1792225"/>
            <a:ext cx="6903600" cy="736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9pPr>
          </a:lstStyle>
          <a:p>
            <a:endParaRPr/>
          </a:p>
        </p:txBody>
      </p:sp>
      <p:pic>
        <p:nvPicPr>
          <p:cNvPr id="11" name="Google Shape;11;p3"/>
          <p:cNvPicPr preferRelativeResize="0"/>
          <p:nvPr/>
        </p:nvPicPr>
        <p:blipFill rotWithShape="1">
          <a:blip r:embed="rId2">
            <a:alphaModFix/>
          </a:blip>
          <a:srcRect/>
          <a:stretch/>
        </p:blipFill>
        <p:spPr>
          <a:xfrm>
            <a:off x="152400" y="152400"/>
            <a:ext cx="3239302" cy="483000"/>
          </a:xfrm>
          <a:prstGeom prst="rect">
            <a:avLst/>
          </a:prstGeom>
          <a:noFill/>
          <a:ln>
            <a:noFill/>
          </a:ln>
        </p:spPr>
      </p:pic>
      <p:sp>
        <p:nvSpPr>
          <p:cNvPr id="12" name="Google Shape;12;p3"/>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tement">
  <p:cSld name="CUSTOM_7_1_1_1_1_1_1_1_1_1_1_1_1_1">
    <p:bg>
      <p:bgPr>
        <a:solidFill>
          <a:srgbClr val="FFFFFF"/>
        </a:solid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1536192"/>
            <a:ext cx="6153900" cy="2075700"/>
          </a:xfrm>
          <a:prstGeom prst="rect">
            <a:avLst/>
          </a:prstGeom>
          <a:noFill/>
          <a:ln>
            <a:noFill/>
          </a:ln>
        </p:spPr>
        <p:txBody>
          <a:bodyPr spcFirstLastPara="1" wrap="square" lIns="91425" tIns="91425" rIns="91425" bIns="91425" anchor="ctr" anchorCtr="0">
            <a:noAutofit/>
          </a:bodyPr>
          <a:lstStyle>
            <a:lvl1pPr marR="0" lvl="0" algn="l" rtl="0">
              <a:lnSpc>
                <a:spcPct val="120000"/>
              </a:lnSpc>
              <a:spcBef>
                <a:spcPts val="0"/>
              </a:spcBef>
              <a:spcAft>
                <a:spcPts val="0"/>
              </a:spcAft>
              <a:buClr>
                <a:srgbClr val="000000"/>
              </a:buClr>
              <a:buSzPts val="1400"/>
              <a:buFont typeface="Arial"/>
              <a:buNone/>
              <a:defRPr sz="2200" b="0" i="0" u="none" strike="noStrike" cap="none">
                <a:solidFill>
                  <a:srgbClr val="000000"/>
                </a:solidFill>
                <a:latin typeface="Arial"/>
                <a:ea typeface="Arial"/>
                <a:cs typeface="Arial"/>
                <a:sym typeface="Arial"/>
              </a:defRPr>
            </a:lvl1pPr>
            <a:lvl2pPr marR="0" lvl="1"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5" name="Google Shape;15;p4"/>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16" name="Google Shape;16;p4"/>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5_Content 1">
  <p:cSld name="CUSTOM_2_3_62">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175" y="460250"/>
            <a:ext cx="8229900" cy="325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9" name="Google Shape;19;p5"/>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20" name="Google Shape;20;p5"/>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atement 1">
  <p:cSld name="CUSTOM_7_1_1_1_1_1_1_1_1_1_1_1_1_1_1">
    <p:bg>
      <p:bgPr>
        <a:solidFill>
          <a:srgbClr val="FFFFFF"/>
        </a:solid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1536192"/>
            <a:ext cx="6153900" cy="2075700"/>
          </a:xfrm>
          <a:prstGeom prst="rect">
            <a:avLst/>
          </a:prstGeom>
          <a:noFill/>
          <a:ln>
            <a:noFill/>
          </a:ln>
        </p:spPr>
        <p:txBody>
          <a:bodyPr spcFirstLastPara="1" wrap="square" lIns="91425" tIns="91425" rIns="91425" bIns="91425" anchor="ctr" anchorCtr="0">
            <a:noAutofit/>
          </a:bodyPr>
          <a:lstStyle>
            <a:lvl1pPr marR="0" lvl="0" algn="l" rtl="0">
              <a:lnSpc>
                <a:spcPct val="120000"/>
              </a:lnSpc>
              <a:spcBef>
                <a:spcPts val="0"/>
              </a:spcBef>
              <a:spcAft>
                <a:spcPts val="0"/>
              </a:spcAft>
              <a:buClr>
                <a:srgbClr val="000000"/>
              </a:buClr>
              <a:buSzPts val="1400"/>
              <a:buFont typeface="Arial"/>
              <a:buNone/>
              <a:defRPr sz="2200" b="0" i="0" u="none" strike="noStrike" cap="none">
                <a:solidFill>
                  <a:srgbClr val="000000"/>
                </a:solidFill>
                <a:latin typeface="Arial"/>
                <a:ea typeface="Arial"/>
                <a:cs typeface="Arial"/>
                <a:sym typeface="Arial"/>
              </a:defRPr>
            </a:lvl1pPr>
            <a:lvl2pPr marR="0" lvl="1"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2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23" name="Google Shape;23;p6"/>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24" name="Google Shape;24;p6"/>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CUSTOM_3_1_1_1_1_1_1_1_1_1_2_1">
    <p:spTree>
      <p:nvGrpSpPr>
        <p:cNvPr id="1" name="Shape 25"/>
        <p:cNvGrpSpPr/>
        <p:nvPr/>
      </p:nvGrpSpPr>
      <p:grpSpPr>
        <a:xfrm>
          <a:off x="0" y="0"/>
          <a:ext cx="0" cy="0"/>
          <a:chOff x="0" y="0"/>
          <a:chExt cx="0" cy="0"/>
        </a:xfrm>
      </p:grpSpPr>
      <p:pic>
        <p:nvPicPr>
          <p:cNvPr id="26" name="Google Shape;26;p7"/>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27" name="Google Shape;27;p7"/>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7_Two columns">
  <p:cSld name="CUSTOM_2_2">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175" y="460250"/>
            <a:ext cx="4077000" cy="999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8"/>
          <p:cNvSpPr txBox="1">
            <a:spLocks noGrp="1"/>
          </p:cNvSpPr>
          <p:nvPr>
            <p:ph type="body" idx="1"/>
          </p:nvPr>
        </p:nvSpPr>
        <p:spPr>
          <a:xfrm>
            <a:off x="457175" y="1536250"/>
            <a:ext cx="4077000" cy="3151800"/>
          </a:xfrm>
          <a:prstGeom prst="rect">
            <a:avLst/>
          </a:prstGeom>
          <a:noFill/>
          <a:ln>
            <a:noFill/>
          </a:ln>
        </p:spPr>
        <p:txBody>
          <a:bodyPr spcFirstLastPara="1" wrap="square" lIns="0" tIns="0" rIns="91425" bIns="0" anchor="t" anchorCtr="0">
            <a:noAutofit/>
          </a:bodyPr>
          <a:lstStyle>
            <a:lvl1pPr marL="457200" marR="0" lvl="0"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1pPr>
            <a:lvl2pPr marL="914400" marR="0" lvl="1"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2pPr>
            <a:lvl3pPr marL="1371600" marR="0" lvl="2"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3pPr>
            <a:lvl4pPr marL="1828800" marR="0" lvl="3"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4pPr>
            <a:lvl5pPr marL="2286000" marR="0" lvl="4"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5pPr>
            <a:lvl6pPr marL="2743200" marR="0" lvl="5"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6pPr>
            <a:lvl7pPr marL="3200400" marR="0" lvl="6"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7pPr>
            <a:lvl8pPr marL="3657600" marR="0" lvl="7"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8pPr>
            <a:lvl9pPr marL="4114800" marR="0" lvl="8"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9pPr>
          </a:lstStyle>
          <a:p>
            <a:endParaRPr/>
          </a:p>
        </p:txBody>
      </p:sp>
      <p:sp>
        <p:nvSpPr>
          <p:cNvPr id="31" name="Google Shape;31;p8"/>
          <p:cNvSpPr txBox="1">
            <a:spLocks noGrp="1"/>
          </p:cNvSpPr>
          <p:nvPr>
            <p:ph type="body" idx="2"/>
          </p:nvPr>
        </p:nvSpPr>
        <p:spPr>
          <a:xfrm>
            <a:off x="4610125" y="1536250"/>
            <a:ext cx="4077000" cy="3151800"/>
          </a:xfrm>
          <a:prstGeom prst="rect">
            <a:avLst/>
          </a:prstGeom>
          <a:noFill/>
          <a:ln>
            <a:noFill/>
          </a:ln>
        </p:spPr>
        <p:txBody>
          <a:bodyPr spcFirstLastPara="1" wrap="square" lIns="0" tIns="0" rIns="91425" bIns="0" anchor="t" anchorCtr="0">
            <a:noAutofit/>
          </a:bodyPr>
          <a:lstStyle>
            <a:lvl1pPr marL="457200" marR="0" lvl="0"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1pPr>
            <a:lvl2pPr marL="914400" marR="0" lvl="1"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2pPr>
            <a:lvl3pPr marL="1371600" marR="0" lvl="2"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3pPr>
            <a:lvl4pPr marL="1828800" marR="0" lvl="3"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4pPr>
            <a:lvl5pPr marL="2286000" marR="0" lvl="4"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5pPr>
            <a:lvl6pPr marL="2743200" marR="0" lvl="5"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6pPr>
            <a:lvl7pPr marL="3200400" marR="0" lvl="6"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7pPr>
            <a:lvl8pPr marL="3657600" marR="0" lvl="7"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8pPr>
            <a:lvl9pPr marL="4114800" marR="0" lvl="8" indent="-292100" algn="l" rtl="0">
              <a:lnSpc>
                <a:spcPct val="150000"/>
              </a:lnSpc>
              <a:spcBef>
                <a:spcPts val="0"/>
              </a:spcBef>
              <a:spcAft>
                <a:spcPts val="0"/>
              </a:spcAft>
              <a:buClr>
                <a:srgbClr val="202124"/>
              </a:buClr>
              <a:buSzPts val="1000"/>
              <a:buFont typeface="Arial"/>
              <a:buChar char="■"/>
              <a:defRPr sz="1000" b="0" i="0" u="none" strike="noStrike" cap="none">
                <a:solidFill>
                  <a:srgbClr val="202124"/>
                </a:solidFill>
                <a:latin typeface="Arial"/>
                <a:ea typeface="Arial"/>
                <a:cs typeface="Arial"/>
                <a:sym typeface="Arial"/>
              </a:defRPr>
            </a:lvl9pPr>
          </a:lstStyle>
          <a:p>
            <a:endParaRPr/>
          </a:p>
        </p:txBody>
      </p:sp>
      <p:pic>
        <p:nvPicPr>
          <p:cNvPr id="32" name="Google Shape;32;p8"/>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33" name="Google Shape;33;p8"/>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4_Title &amp; Body_1 Col_Photo_Blue">
  <p:cSld name="CUSTOM_7_1_1_1_1_1_1_1_1_1_1_1_1_1_1_1_1">
    <p:bg>
      <p:bgPr>
        <a:solidFill>
          <a:srgbClr val="FFFFFF"/>
        </a:solidFill>
        <a:effectLst/>
      </p:bgPr>
    </p:bg>
    <p:spTree>
      <p:nvGrpSpPr>
        <p:cNvPr id="1" name="Shape 34"/>
        <p:cNvGrpSpPr/>
        <p:nvPr/>
      </p:nvGrpSpPr>
      <p:grpSpPr>
        <a:xfrm>
          <a:off x="0" y="0"/>
          <a:ext cx="0" cy="0"/>
          <a:chOff x="0" y="0"/>
          <a:chExt cx="0" cy="0"/>
        </a:xfrm>
      </p:grpSpPr>
      <p:sp>
        <p:nvSpPr>
          <p:cNvPr id="35" name="Google Shape;35;p9"/>
          <p:cNvSpPr/>
          <p:nvPr/>
        </p:nvSpPr>
        <p:spPr>
          <a:xfrm>
            <a:off x="5367525" y="1292575"/>
            <a:ext cx="3319200" cy="2644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Place Image Here</a:t>
            </a:r>
            <a:endParaRPr sz="1400" b="0" i="0" u="none" strike="noStrike" cap="none">
              <a:solidFill>
                <a:srgbClr val="FFFFFF"/>
              </a:solidFill>
              <a:latin typeface="Arial"/>
              <a:ea typeface="Arial"/>
              <a:cs typeface="Arial"/>
              <a:sym typeface="Arial"/>
            </a:endParaRPr>
          </a:p>
        </p:txBody>
      </p:sp>
      <p:sp>
        <p:nvSpPr>
          <p:cNvPr id="36" name="Google Shape;36;p9"/>
          <p:cNvSpPr txBox="1">
            <a:spLocks noGrp="1"/>
          </p:cNvSpPr>
          <p:nvPr>
            <p:ph type="title"/>
          </p:nvPr>
        </p:nvSpPr>
        <p:spPr>
          <a:xfrm>
            <a:off x="457200" y="457200"/>
            <a:ext cx="5459100" cy="9966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9pPr>
          </a:lstStyle>
          <a:p>
            <a:endParaRPr/>
          </a:p>
        </p:txBody>
      </p:sp>
      <p:sp>
        <p:nvSpPr>
          <p:cNvPr id="37" name="Google Shape;37;p9"/>
          <p:cNvSpPr txBox="1">
            <a:spLocks noGrp="1"/>
          </p:cNvSpPr>
          <p:nvPr>
            <p:ph type="body" idx="1"/>
          </p:nvPr>
        </p:nvSpPr>
        <p:spPr>
          <a:xfrm>
            <a:off x="457200" y="1536192"/>
            <a:ext cx="4078200" cy="3154800"/>
          </a:xfrm>
          <a:prstGeom prst="rect">
            <a:avLst/>
          </a:prstGeom>
          <a:noFill/>
          <a:ln>
            <a:noFill/>
          </a:ln>
        </p:spPr>
        <p:txBody>
          <a:bodyPr spcFirstLastPara="1" wrap="square" lIns="0" tIns="0" rIns="91425" bIns="0" anchor="t" anchorCtr="0">
            <a:noAutofit/>
          </a:bodyPr>
          <a:lstStyle>
            <a:lvl1pPr marL="457200" marR="0" lvl="0"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5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pic>
        <p:nvPicPr>
          <p:cNvPr id="38" name="Google Shape;38;p9"/>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39" name="Google Shape;39;p9"/>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3_Plain">
  <p:cSld name="CUSTOM_3_1_1_1_1_1_1_1_1_1_1">
    <p:spTree>
      <p:nvGrpSpPr>
        <p:cNvPr id="1" name="Shape 40"/>
        <p:cNvGrpSpPr/>
        <p:nvPr/>
      </p:nvGrpSpPr>
      <p:grpSpPr>
        <a:xfrm>
          <a:off x="0" y="0"/>
          <a:ext cx="0" cy="0"/>
          <a:chOff x="0" y="0"/>
          <a:chExt cx="0" cy="0"/>
        </a:xfrm>
      </p:grpSpPr>
      <p:pic>
        <p:nvPicPr>
          <p:cNvPr id="41" name="Google Shape;41;p10"/>
          <p:cNvPicPr preferRelativeResize="0"/>
          <p:nvPr/>
        </p:nvPicPr>
        <p:blipFill rotWithShape="1">
          <a:blip r:embed="rId2">
            <a:alphaModFix amt="50000"/>
          </a:blip>
          <a:srcRect/>
          <a:stretch/>
        </p:blipFill>
        <p:spPr>
          <a:xfrm>
            <a:off x="5721925" y="193975"/>
            <a:ext cx="3239302" cy="483000"/>
          </a:xfrm>
          <a:prstGeom prst="rect">
            <a:avLst/>
          </a:prstGeom>
          <a:noFill/>
          <a:ln>
            <a:noFill/>
          </a:ln>
        </p:spPr>
      </p:pic>
      <p:sp>
        <p:nvSpPr>
          <p:cNvPr id="42" name="Google Shape;42;p10"/>
          <p:cNvSpPr/>
          <p:nvPr/>
        </p:nvSpPr>
        <p:spPr>
          <a:xfrm>
            <a:off x="-39450" y="5008425"/>
            <a:ext cx="9310200" cy="271500"/>
          </a:xfrm>
          <a:prstGeom prst="rect">
            <a:avLst/>
          </a:prstGeom>
          <a:solidFill>
            <a:srgbClr val="4284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oogle">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keras.io/"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www.google.com/" TargetMode="External"/><Relationship Id="rId4" Type="http://schemas.openxmlformats.org/officeDocument/2006/relationships/hyperlink" Target="https://www.tensorflow.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p:nvPr/>
        </p:nvSpPr>
        <p:spPr>
          <a:xfrm>
            <a:off x="5822275" y="521550"/>
            <a:ext cx="2126400" cy="4100400"/>
          </a:xfrm>
          <a:prstGeom prst="rect">
            <a:avLst/>
          </a:prstGeom>
          <a:gradFill>
            <a:gsLst>
              <a:gs pos="0">
                <a:srgbClr val="E8F0FE"/>
              </a:gs>
              <a:gs pos="100000">
                <a:srgbClr val="4285F4"/>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
          <p:cNvSpPr txBox="1">
            <a:spLocks noGrp="1"/>
          </p:cNvSpPr>
          <p:nvPr>
            <p:ph type="title"/>
          </p:nvPr>
        </p:nvSpPr>
        <p:spPr>
          <a:xfrm>
            <a:off x="622275" y="1599600"/>
            <a:ext cx="6903600" cy="194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3000" dirty="0"/>
              <a:t>Machine Learning </a:t>
            </a:r>
            <a:endParaRPr sz="3000" dirty="0"/>
          </a:p>
          <a:p>
            <a:pPr marL="0" lvl="0" indent="0" algn="l" rtl="0">
              <a:lnSpc>
                <a:spcPct val="100000"/>
              </a:lnSpc>
              <a:spcBef>
                <a:spcPts val="0"/>
              </a:spcBef>
              <a:spcAft>
                <a:spcPts val="0"/>
              </a:spcAft>
              <a:buSzPts val="1400"/>
              <a:buNone/>
            </a:pPr>
            <a:r>
              <a:rPr lang="en" sz="3000" dirty="0"/>
              <a:t>with </a:t>
            </a:r>
            <a:r>
              <a:rPr lang="en" sz="3000" dirty="0">
                <a:solidFill>
                  <a:schemeClr val="accent1"/>
                </a:solidFill>
              </a:rPr>
              <a:t>Tensorflow</a:t>
            </a:r>
            <a:endParaRPr sz="3000" dirty="0">
              <a:solidFill>
                <a:schemeClr val="accent1"/>
              </a:solidFill>
            </a:endParaRPr>
          </a:p>
          <a:p>
            <a:pPr marL="0" lvl="0" indent="0" algn="l" rtl="0">
              <a:lnSpc>
                <a:spcPct val="100000"/>
              </a:lnSpc>
              <a:spcBef>
                <a:spcPts val="0"/>
              </a:spcBef>
              <a:spcAft>
                <a:spcPts val="0"/>
              </a:spcAft>
              <a:buSzPts val="1400"/>
              <a:buNone/>
            </a:pPr>
            <a:endParaRPr sz="2400" dirty="0">
              <a:solidFill>
                <a:schemeClr val="accent1"/>
              </a:solidFill>
            </a:endParaRPr>
          </a:p>
          <a:p>
            <a:pPr marL="0" lvl="0" indent="0" algn="l" rtl="0">
              <a:lnSpc>
                <a:spcPct val="100000"/>
              </a:lnSpc>
              <a:spcBef>
                <a:spcPts val="0"/>
              </a:spcBef>
              <a:spcAft>
                <a:spcPts val="0"/>
              </a:spcAft>
              <a:buSzPts val="1400"/>
              <a:buNone/>
            </a:pPr>
            <a:r>
              <a:rPr lang="en" sz="2400" dirty="0">
                <a:solidFill>
                  <a:schemeClr val="accent1"/>
                </a:solidFill>
              </a:rPr>
              <a:t>Churn Customer Prediction</a:t>
            </a:r>
            <a:endParaRPr sz="2400" dirty="0">
              <a:solidFill>
                <a:schemeClr val="accent1"/>
              </a:solidFill>
            </a:endParaRPr>
          </a:p>
          <a:p>
            <a:pPr marL="0" lvl="0" indent="0" algn="l" rtl="0">
              <a:lnSpc>
                <a:spcPct val="100000"/>
              </a:lnSpc>
              <a:spcBef>
                <a:spcPts val="0"/>
              </a:spcBef>
              <a:spcAft>
                <a:spcPts val="0"/>
              </a:spcAft>
              <a:buSzPts val="1400"/>
              <a:buNone/>
            </a:pPr>
            <a:r>
              <a:rPr lang="en" sz="1800" b="1" dirty="0">
                <a:latin typeface="Arial"/>
                <a:ea typeface="Arial"/>
                <a:cs typeface="Arial"/>
                <a:sym typeface="Arial"/>
              </a:rPr>
              <a:t>Fintech/Banking and Finance 2</a:t>
            </a:r>
            <a:endParaRPr sz="1800" b="1"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Risk and Issue Management Plan</a:t>
            </a:r>
            <a:endParaRPr sz="2100" dirty="0"/>
          </a:p>
        </p:txBody>
      </p:sp>
      <p:pic>
        <p:nvPicPr>
          <p:cNvPr id="4" name="Picture 3">
            <a:extLst>
              <a:ext uri="{FF2B5EF4-FFF2-40B4-BE49-F238E27FC236}">
                <a16:creationId xmlns:a16="http://schemas.microsoft.com/office/drawing/2014/main" id="{94B609A0-3F0E-33BF-56AF-345C639671AE}"/>
              </a:ext>
            </a:extLst>
          </p:cNvPr>
          <p:cNvPicPr>
            <a:picLocks noChangeAspect="1"/>
          </p:cNvPicPr>
          <p:nvPr/>
        </p:nvPicPr>
        <p:blipFill rotWithShape="1">
          <a:blip r:embed="rId3"/>
          <a:srcRect t="6808" b="10143"/>
          <a:stretch/>
        </p:blipFill>
        <p:spPr bwMode="auto">
          <a:xfrm>
            <a:off x="2082777" y="2078355"/>
            <a:ext cx="4957445" cy="9867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686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Risk and Issue Management Plan</a:t>
            </a:r>
            <a:endParaRPr sz="2100" dirty="0"/>
          </a:p>
        </p:txBody>
      </p:sp>
      <p:pic>
        <p:nvPicPr>
          <p:cNvPr id="3" name="Picture 2">
            <a:extLst>
              <a:ext uri="{FF2B5EF4-FFF2-40B4-BE49-F238E27FC236}">
                <a16:creationId xmlns:a16="http://schemas.microsoft.com/office/drawing/2014/main" id="{C7280F14-9C10-D61E-3215-D77CF88D6002}"/>
              </a:ext>
            </a:extLst>
          </p:cNvPr>
          <p:cNvPicPr>
            <a:picLocks noChangeAspect="1"/>
          </p:cNvPicPr>
          <p:nvPr/>
        </p:nvPicPr>
        <p:blipFill>
          <a:blip r:embed="rId3"/>
          <a:stretch>
            <a:fillRect/>
          </a:stretch>
        </p:blipFill>
        <p:spPr>
          <a:xfrm>
            <a:off x="479263" y="1343479"/>
            <a:ext cx="8164473" cy="3557377"/>
          </a:xfrm>
          <a:prstGeom prst="rect">
            <a:avLst/>
          </a:prstGeom>
        </p:spPr>
      </p:pic>
    </p:spTree>
    <p:extLst>
      <p:ext uri="{BB962C8B-B14F-4D97-AF65-F5344CB8AC3E}">
        <p14:creationId xmlns:p14="http://schemas.microsoft.com/office/powerpoint/2010/main" val="70029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Project Reference</a:t>
            </a:r>
            <a:endParaRPr sz="2100" dirty="0"/>
          </a:p>
        </p:txBody>
      </p:sp>
      <p:sp>
        <p:nvSpPr>
          <p:cNvPr id="54" name="Google Shape;54;g13b7577721b_0_0"/>
          <p:cNvSpPr txBox="1">
            <a:spLocks noGrp="1"/>
          </p:cNvSpPr>
          <p:nvPr>
            <p:ph type="title"/>
          </p:nvPr>
        </p:nvSpPr>
        <p:spPr>
          <a:xfrm>
            <a:off x="558900" y="1545575"/>
            <a:ext cx="8005200" cy="2723700"/>
          </a:xfrm>
          <a:prstGeom prst="rect">
            <a:avLst/>
          </a:prstGeom>
          <a:noFill/>
          <a:ln>
            <a:noFill/>
          </a:ln>
        </p:spPr>
        <p:txBody>
          <a:bodyPr spcFirstLastPara="1" wrap="square" lIns="91425" tIns="91425" rIns="91425" bIns="91425" anchor="t" anchorCtr="0">
            <a:noAutofit/>
          </a:bodyPr>
          <a:lstStyle/>
          <a:p>
            <a:pPr lvl="0">
              <a:lnSpc>
                <a:spcPct val="115000"/>
              </a:lnSpc>
            </a:pPr>
            <a:r>
              <a:rPr lang="en-ID" sz="1400" b="0" dirty="0" err="1"/>
              <a:t>Sumber-sumber</a:t>
            </a:r>
            <a:r>
              <a:rPr lang="en-ID" sz="1400" b="0" dirty="0"/>
              <a:t> yang kami </a:t>
            </a:r>
            <a:r>
              <a:rPr lang="en-ID" sz="1400" b="0" dirty="0" err="1"/>
              <a:t>gunakan</a:t>
            </a:r>
            <a:r>
              <a:rPr lang="en-ID" sz="1400" b="0" dirty="0"/>
              <a:t> </a:t>
            </a:r>
            <a:r>
              <a:rPr lang="en-ID" sz="1400" b="0" dirty="0" err="1"/>
              <a:t>dalam</a:t>
            </a:r>
            <a:r>
              <a:rPr lang="en-ID" sz="1400" b="0" dirty="0"/>
              <a:t> </a:t>
            </a:r>
            <a:r>
              <a:rPr lang="en-ID" sz="1400" b="0" dirty="0" err="1"/>
              <a:t>pengerjaan</a:t>
            </a:r>
            <a:r>
              <a:rPr lang="en-ID" sz="1400" b="0" dirty="0"/>
              <a:t> </a:t>
            </a:r>
            <a:r>
              <a:rPr lang="en-ID" sz="1400" b="0" dirty="0" err="1"/>
              <a:t>proyek</a:t>
            </a:r>
            <a:r>
              <a:rPr lang="en-ID" sz="1400" b="0" dirty="0"/>
              <a:t> Machine Learning kami </a:t>
            </a:r>
            <a:r>
              <a:rPr lang="en-ID" sz="1400" b="0" dirty="0" err="1"/>
              <a:t>sebagai</a:t>
            </a:r>
            <a:r>
              <a:rPr lang="en-ID" sz="1400" b="0" dirty="0"/>
              <a:t> </a:t>
            </a:r>
            <a:r>
              <a:rPr lang="en-ID" sz="1400" b="0" dirty="0" err="1"/>
              <a:t>berikut</a:t>
            </a:r>
            <a:r>
              <a:rPr lang="en-ID" sz="1400" b="0" dirty="0"/>
              <a:t>:</a:t>
            </a:r>
            <a:br>
              <a:rPr lang="en-ID" sz="1400" b="0" dirty="0"/>
            </a:br>
            <a:br>
              <a:rPr lang="en-ID" sz="1400" b="0" dirty="0"/>
            </a:br>
            <a:r>
              <a:rPr lang="en-ID" sz="1400" b="0" dirty="0"/>
              <a:t>1. </a:t>
            </a:r>
            <a:r>
              <a:rPr lang="en-ID" sz="1400" b="0" dirty="0">
                <a:hlinkClick r:id="rId3"/>
              </a:rPr>
              <a:t>https://keras.io/</a:t>
            </a:r>
            <a:br>
              <a:rPr lang="en-ID" sz="1400" b="0" dirty="0"/>
            </a:br>
            <a:r>
              <a:rPr lang="en-ID" sz="1400" b="0" dirty="0"/>
              <a:t>2. </a:t>
            </a:r>
            <a:r>
              <a:rPr lang="en-ID" sz="1400" b="0" dirty="0">
                <a:hlinkClick r:id="rId4"/>
              </a:rPr>
              <a:t>https://www.tensorflow.org/</a:t>
            </a:r>
            <a:br>
              <a:rPr lang="en-ID" sz="1400" b="0" dirty="0"/>
            </a:br>
            <a:r>
              <a:rPr lang="en-ID" sz="1400" b="0" dirty="0"/>
              <a:t>3. </a:t>
            </a:r>
            <a:r>
              <a:rPr lang="en-ID" sz="1400" b="0" dirty="0">
                <a:hlinkClick r:id="rId5"/>
              </a:rPr>
              <a:t>https://www.google.com/ </a:t>
            </a:r>
            <a:br>
              <a:rPr lang="en-ID" sz="1400" b="0" dirty="0"/>
            </a:br>
            <a:r>
              <a:rPr lang="en-ID" sz="1400" b="0" dirty="0"/>
              <a:t>4. file-file </a:t>
            </a:r>
            <a:r>
              <a:rPr lang="en-ID" sz="1400" b="0" dirty="0" err="1"/>
              <a:t>ipynb</a:t>
            </a:r>
            <a:r>
              <a:rPr lang="en-ID" sz="1400" b="0" dirty="0"/>
              <a:t> </a:t>
            </a:r>
            <a:r>
              <a:rPr lang="en-ID" sz="1400" b="0" dirty="0" err="1"/>
              <a:t>digitalent</a:t>
            </a:r>
            <a:r>
              <a:rPr lang="en-ID" sz="1400" b="0" dirty="0"/>
              <a:t> mlt2 </a:t>
            </a:r>
            <a:r>
              <a:rPr lang="en-ID" sz="1400" b="0" dirty="0" err="1"/>
              <a:t>tahun</a:t>
            </a:r>
            <a:r>
              <a:rPr lang="en-ID" sz="1400" b="0" dirty="0"/>
              <a:t> 2022</a:t>
            </a:r>
            <a:br>
              <a:rPr lang="id-ID" sz="1400" b="0" dirty="0"/>
            </a:br>
            <a:r>
              <a:rPr lang="id-ID" sz="1400" b="0" dirty="0"/>
              <a:t>5. https://www.kaggle.com/code/bandiatindra/telecom-churn-prediction</a:t>
            </a:r>
            <a:endParaRPr lang="en-ID" sz="1400" b="0" dirty="0"/>
          </a:p>
        </p:txBody>
      </p:sp>
    </p:spTree>
    <p:extLst>
      <p:ext uri="{BB962C8B-B14F-4D97-AF65-F5344CB8AC3E}">
        <p14:creationId xmlns:p14="http://schemas.microsoft.com/office/powerpoint/2010/main" val="457406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Penjelasan Script</a:t>
            </a:r>
            <a:endParaRPr sz="2100" dirty="0"/>
          </a:p>
        </p:txBody>
      </p:sp>
      <p:sp>
        <p:nvSpPr>
          <p:cNvPr id="54" name="Google Shape;54;g13b7577721b_0_0"/>
          <p:cNvSpPr txBox="1">
            <a:spLocks noGrp="1"/>
          </p:cNvSpPr>
          <p:nvPr>
            <p:ph type="title"/>
          </p:nvPr>
        </p:nvSpPr>
        <p:spPr>
          <a:xfrm>
            <a:off x="558900" y="1545575"/>
            <a:ext cx="8005200" cy="2723700"/>
          </a:xfrm>
          <a:prstGeom prst="rect">
            <a:avLst/>
          </a:prstGeom>
          <a:noFill/>
          <a:ln>
            <a:noFill/>
          </a:ln>
        </p:spPr>
        <p:txBody>
          <a:bodyPr spcFirstLastPara="1" wrap="square" lIns="91425" tIns="91425" rIns="91425" bIns="91425" anchor="t" anchorCtr="0">
            <a:noAutofit/>
          </a:bodyPr>
          <a:lstStyle/>
          <a:p>
            <a:pPr lvl="0">
              <a:lnSpc>
                <a:spcPct val="115000"/>
              </a:lnSpc>
            </a:pPr>
            <a:r>
              <a:rPr lang="en-ID" sz="1400" b="0" dirty="0"/>
              <a:t>Kami </a:t>
            </a:r>
            <a:r>
              <a:rPr lang="en-ID" sz="1400" b="0" dirty="0" err="1"/>
              <a:t>menggunakan</a:t>
            </a:r>
            <a:r>
              <a:rPr lang="en-ID" sz="1400" b="0" dirty="0"/>
              <a:t> editor google </a:t>
            </a:r>
            <a:r>
              <a:rPr lang="en-ID" sz="1400" b="0" dirty="0" err="1"/>
              <a:t>colab</a:t>
            </a:r>
            <a:r>
              <a:rPr lang="en-ID" sz="1400" b="0" dirty="0"/>
              <a:t> </a:t>
            </a:r>
            <a:r>
              <a:rPr lang="en-ID" sz="1400" b="0" dirty="0" err="1"/>
              <a:t>dalam</a:t>
            </a:r>
            <a:r>
              <a:rPr lang="en-ID" sz="1400" b="0" dirty="0"/>
              <a:t> </a:t>
            </a:r>
            <a:r>
              <a:rPr lang="en-ID" sz="1400" b="0" dirty="0" err="1"/>
              <a:t>mengembangkan</a:t>
            </a:r>
            <a:r>
              <a:rPr lang="en-ID" sz="1400" b="0" dirty="0"/>
              <a:t> </a:t>
            </a:r>
            <a:r>
              <a:rPr lang="en-ID" sz="1400" b="0" dirty="0" err="1"/>
              <a:t>proyek</a:t>
            </a:r>
            <a:r>
              <a:rPr lang="en-ID" sz="1400" b="0" dirty="0"/>
              <a:t> kami, </a:t>
            </a:r>
            <a:r>
              <a:rPr lang="en-ID" sz="1400" b="0" dirty="0" err="1"/>
              <a:t>dimulai</a:t>
            </a:r>
            <a:r>
              <a:rPr lang="en-ID" sz="1400" b="0" dirty="0"/>
              <a:t> </a:t>
            </a:r>
            <a:r>
              <a:rPr lang="en-ID" sz="1400" b="0" dirty="0" err="1"/>
              <a:t>dengan</a:t>
            </a:r>
            <a:br>
              <a:rPr lang="en-ID" sz="1400" b="0" dirty="0"/>
            </a:br>
            <a:br>
              <a:rPr lang="en-ID" sz="1400" b="0" dirty="0"/>
            </a:br>
            <a:r>
              <a:rPr lang="en-ID" sz="1400" b="0" dirty="0"/>
              <a:t>1. Import library</a:t>
            </a:r>
            <a:br>
              <a:rPr lang="en-ID" sz="1400" b="0" dirty="0"/>
            </a:br>
            <a:r>
              <a:rPr lang="en-ID" sz="1400" b="0" dirty="0"/>
              <a:t>2. </a:t>
            </a:r>
            <a:r>
              <a:rPr lang="en-ID" sz="1400" b="0" dirty="0" err="1"/>
              <a:t>Melakukan</a:t>
            </a:r>
            <a:r>
              <a:rPr lang="en-ID" sz="1400" b="0" dirty="0"/>
              <a:t> import file data dan </a:t>
            </a:r>
            <a:r>
              <a:rPr lang="en-ID" sz="1400" b="0" dirty="0" err="1"/>
              <a:t>menjadikan</a:t>
            </a:r>
            <a:r>
              <a:rPr lang="en-ID" sz="1400" b="0" dirty="0"/>
              <a:t> </a:t>
            </a:r>
            <a:r>
              <a:rPr lang="en-ID" sz="1400" b="0" dirty="0" err="1"/>
              <a:t>sebagai</a:t>
            </a:r>
            <a:r>
              <a:rPr lang="en-ID" sz="1400" b="0" dirty="0"/>
              <a:t> </a:t>
            </a:r>
            <a:r>
              <a:rPr lang="en-ID" sz="1400" b="0" dirty="0" err="1"/>
              <a:t>Dataframe</a:t>
            </a:r>
            <a:r>
              <a:rPr lang="en-ID" sz="1400" b="0" dirty="0"/>
              <a:t>, dan mem-Plotting data</a:t>
            </a:r>
            <a:br>
              <a:rPr lang="en-ID" sz="1400" b="0" dirty="0"/>
            </a:br>
            <a:r>
              <a:rPr lang="id-ID" sz="1400" b="0" dirty="0"/>
              <a:t>3</a:t>
            </a:r>
            <a:r>
              <a:rPr lang="en-ID" sz="1400" b="0" dirty="0"/>
              <a:t>. Cleansing data</a:t>
            </a:r>
            <a:r>
              <a:rPr lang="id-ID" sz="1400" b="0" dirty="0"/>
              <a:t> (impute “unknown” value)</a:t>
            </a:r>
            <a:br>
              <a:rPr lang="id-ID" sz="1400" b="0" dirty="0"/>
            </a:br>
            <a:r>
              <a:rPr lang="id-ID" sz="1400" b="0" dirty="0"/>
              <a:t>4. </a:t>
            </a:r>
            <a:r>
              <a:rPr lang="en-ID" sz="1400" b="0" dirty="0"/>
              <a:t>Data </a:t>
            </a:r>
            <a:r>
              <a:rPr lang="en-ID" sz="1400" b="0" dirty="0" err="1"/>
              <a:t>preprocessing</a:t>
            </a:r>
            <a:r>
              <a:rPr lang="id-ID" sz="1400" b="0" dirty="0"/>
              <a:t> </a:t>
            </a:r>
            <a:r>
              <a:rPr lang="en-ID" sz="1400" b="0" dirty="0" err="1"/>
              <a:t>dari</a:t>
            </a:r>
            <a:r>
              <a:rPr lang="en-ID" sz="1400" b="0" dirty="0"/>
              <a:t> non-</a:t>
            </a:r>
            <a:r>
              <a:rPr lang="en-ID" sz="1400" b="0" dirty="0" err="1"/>
              <a:t>numerik</a:t>
            </a:r>
            <a:r>
              <a:rPr lang="en-ID" sz="1400" b="0" dirty="0"/>
              <a:t> </a:t>
            </a:r>
            <a:r>
              <a:rPr lang="en-ID" sz="1400" b="0" dirty="0" err="1"/>
              <a:t>menjadi</a:t>
            </a:r>
            <a:r>
              <a:rPr lang="en-ID" sz="1400" b="0" dirty="0"/>
              <a:t> </a:t>
            </a:r>
            <a:r>
              <a:rPr lang="en-ID" sz="1400" b="0" dirty="0" err="1"/>
              <a:t>numerik</a:t>
            </a:r>
            <a:br>
              <a:rPr lang="en-ID" sz="1400" b="0" dirty="0"/>
            </a:br>
            <a:r>
              <a:rPr lang="en-ID" sz="1400" b="0" dirty="0"/>
              <a:t>5. </a:t>
            </a:r>
            <a:r>
              <a:rPr lang="en-ID" sz="1400" b="0" dirty="0" err="1"/>
              <a:t>Membuat</a:t>
            </a:r>
            <a:r>
              <a:rPr lang="id-ID" sz="1400" b="0" dirty="0"/>
              <a:t> model Neural Netwok dan membandingkan hasilnya terhadap</a:t>
            </a:r>
            <a:r>
              <a:rPr lang="en-ID" sz="1400" b="0" dirty="0"/>
              <a:t> Logistic Regression Model, Random Forest Classifier, Support Vector Classifier, </a:t>
            </a:r>
            <a:r>
              <a:rPr lang="en-ID" sz="1400" b="0" dirty="0" err="1"/>
              <a:t>dan</a:t>
            </a:r>
            <a:r>
              <a:rPr lang="en-ID" sz="1400" b="0" dirty="0"/>
              <a:t> Decision Tree Classifier.</a:t>
            </a:r>
          </a:p>
        </p:txBody>
      </p:sp>
    </p:spTree>
    <p:extLst>
      <p:ext uri="{BB962C8B-B14F-4D97-AF65-F5344CB8AC3E}">
        <p14:creationId xmlns:p14="http://schemas.microsoft.com/office/powerpoint/2010/main" val="3462825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Import Library</a:t>
            </a:r>
            <a:endParaRPr sz="2100" dirty="0"/>
          </a:p>
        </p:txBody>
      </p:sp>
      <p:sp>
        <p:nvSpPr>
          <p:cNvPr id="54" name="Google Shape;54;g13b7577721b_0_0"/>
          <p:cNvSpPr txBox="1">
            <a:spLocks noGrp="1"/>
          </p:cNvSpPr>
          <p:nvPr>
            <p:ph type="title"/>
          </p:nvPr>
        </p:nvSpPr>
        <p:spPr>
          <a:xfrm>
            <a:off x="558900" y="1545574"/>
            <a:ext cx="8005200" cy="213852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D" sz="1400" b="0" dirty="0"/>
              <a:t>Kami </a:t>
            </a:r>
            <a:r>
              <a:rPr lang="en-ID" sz="1400" b="0" dirty="0" err="1"/>
              <a:t>menggunakan</a:t>
            </a:r>
            <a:r>
              <a:rPr lang="en-ID" sz="1400" b="0" dirty="0"/>
              <a:t> library pandas yang </a:t>
            </a:r>
            <a:r>
              <a:rPr lang="en-ID" sz="1400" b="0" dirty="0" err="1"/>
              <a:t>dapat</a:t>
            </a:r>
            <a:r>
              <a:rPr lang="en-ID" sz="1400" b="0" dirty="0"/>
              <a:t> </a:t>
            </a:r>
            <a:r>
              <a:rPr lang="en-ID" sz="1400" b="0" dirty="0" err="1"/>
              <a:t>digunakan</a:t>
            </a:r>
            <a:r>
              <a:rPr lang="en-ID" sz="1400" b="0" dirty="0"/>
              <a:t> </a:t>
            </a:r>
            <a:r>
              <a:rPr lang="en-ID" sz="1400" b="0" dirty="0" err="1"/>
              <a:t>untuk</a:t>
            </a:r>
            <a:r>
              <a:rPr lang="en-ID" sz="1400" b="0" dirty="0"/>
              <a:t> import data, </a:t>
            </a:r>
            <a:r>
              <a:rPr lang="en-ID" sz="1400" b="0" dirty="0" err="1"/>
              <a:t>membuat</a:t>
            </a:r>
            <a:r>
              <a:rPr lang="en-ID" sz="1400" b="0" dirty="0"/>
              <a:t> table, </a:t>
            </a:r>
            <a:r>
              <a:rPr lang="en-ID" sz="1400" b="0" dirty="0" err="1"/>
              <a:t>mengubah</a:t>
            </a:r>
            <a:r>
              <a:rPr lang="en-ID" sz="1400" b="0" dirty="0"/>
              <a:t> </a:t>
            </a:r>
            <a:r>
              <a:rPr lang="en-ID" sz="1400" b="0" dirty="0" err="1"/>
              <a:t>dimensi</a:t>
            </a:r>
            <a:r>
              <a:rPr lang="en-ID" sz="1400" b="0" dirty="0"/>
              <a:t> data, dan lain-lain. Dan juga kami </a:t>
            </a:r>
            <a:r>
              <a:rPr lang="en-ID" sz="1400" b="0" dirty="0" err="1"/>
              <a:t>menggunakan</a:t>
            </a:r>
            <a:r>
              <a:rPr lang="en-ID" sz="1400" b="0" dirty="0"/>
              <a:t> library matplotlib </a:t>
            </a:r>
            <a:r>
              <a:rPr lang="en-ID" sz="1400" b="0" dirty="0" err="1"/>
              <a:t>untuk</a:t>
            </a:r>
            <a:r>
              <a:rPr lang="en-ID" sz="1400" b="0" dirty="0"/>
              <a:t> </a:t>
            </a:r>
            <a:r>
              <a:rPr lang="en-ID" sz="1400" b="0" dirty="0" err="1"/>
              <a:t>digunakan</a:t>
            </a:r>
            <a:r>
              <a:rPr lang="en-ID" sz="1400" b="0" dirty="0"/>
              <a:t> </a:t>
            </a:r>
            <a:r>
              <a:rPr lang="en-ID" sz="1400" b="0" dirty="0" err="1"/>
              <a:t>sebagai</a:t>
            </a:r>
            <a:r>
              <a:rPr lang="en-ID" sz="1400" b="0" dirty="0"/>
              <a:t> </a:t>
            </a:r>
            <a:r>
              <a:rPr lang="en-ID" sz="1400" b="0" dirty="0" err="1"/>
              <a:t>pembuat</a:t>
            </a:r>
            <a:r>
              <a:rPr lang="en-ID" sz="1400" b="0" dirty="0"/>
              <a:t> Plotting/</a:t>
            </a:r>
            <a:r>
              <a:rPr lang="en-ID" sz="1400" b="0" dirty="0" err="1"/>
              <a:t>grafik-grafik</a:t>
            </a:r>
            <a:r>
              <a:rPr lang="en-ID" sz="1400" b="0" dirty="0"/>
              <a:t> yang </a:t>
            </a:r>
            <a:r>
              <a:rPr lang="en-ID" sz="1400" b="0" dirty="0" err="1"/>
              <a:t>dapat</a:t>
            </a:r>
            <a:r>
              <a:rPr lang="en-ID" sz="1400" b="0" dirty="0"/>
              <a:t> </a:t>
            </a:r>
            <a:r>
              <a:rPr lang="en-ID" sz="1400" b="0" dirty="0" err="1"/>
              <a:t>memvisualisasikan</a:t>
            </a:r>
            <a:r>
              <a:rPr lang="en-ID" sz="1400" b="0" dirty="0"/>
              <a:t> data.</a:t>
            </a:r>
            <a:r>
              <a:rPr lang="id-ID" sz="1400" b="0" dirty="0"/>
              <a:t> Selain itu, kami juga menggunakan library Scikit-learn untuk keperluan </a:t>
            </a:r>
            <a:r>
              <a:rPr lang="id-ID" sz="1400" b="0"/>
              <a:t>preprocessing data seperti scalling dan spliting data dan library terakhir yang kami gunakan adalah tensorflow untuk membangun model neural network</a:t>
            </a:r>
            <a:br>
              <a:rPr lang="en-ID" sz="1400" b="0" dirty="0"/>
            </a:br>
            <a:endParaRPr lang="en-ID" sz="1400" b="0" dirty="0"/>
          </a:p>
        </p:txBody>
      </p:sp>
    </p:spTree>
    <p:extLst>
      <p:ext uri="{BB962C8B-B14F-4D97-AF65-F5344CB8AC3E}">
        <p14:creationId xmlns:p14="http://schemas.microsoft.com/office/powerpoint/2010/main" val="798619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Import Library</a:t>
            </a:r>
            <a:endParaRPr sz="2100" dirty="0"/>
          </a:p>
        </p:txBody>
      </p:sp>
      <p:pic>
        <p:nvPicPr>
          <p:cNvPr id="3" name="Picture 2">
            <a:extLst>
              <a:ext uri="{FF2B5EF4-FFF2-40B4-BE49-F238E27FC236}">
                <a16:creationId xmlns:a16="http://schemas.microsoft.com/office/drawing/2014/main" id="{D0F21AE0-5322-6575-735D-9B5045195162}"/>
              </a:ext>
            </a:extLst>
          </p:cNvPr>
          <p:cNvPicPr>
            <a:picLocks noChangeAspect="1"/>
          </p:cNvPicPr>
          <p:nvPr/>
        </p:nvPicPr>
        <p:blipFill>
          <a:blip r:embed="rId3"/>
          <a:stretch>
            <a:fillRect/>
          </a:stretch>
        </p:blipFill>
        <p:spPr>
          <a:xfrm>
            <a:off x="1281112" y="1419000"/>
            <a:ext cx="6581775" cy="2990850"/>
          </a:xfrm>
          <a:prstGeom prst="rect">
            <a:avLst/>
          </a:prstGeom>
        </p:spPr>
      </p:pic>
    </p:spTree>
    <p:extLst>
      <p:ext uri="{BB962C8B-B14F-4D97-AF65-F5344CB8AC3E}">
        <p14:creationId xmlns:p14="http://schemas.microsoft.com/office/powerpoint/2010/main" val="328644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D" sz="2100" dirty="0"/>
              <a:t>P</a:t>
            </a:r>
            <a:r>
              <a:rPr lang="en" sz="2100" dirty="0"/>
              <a:t>rint dataframe</a:t>
            </a:r>
            <a:endParaRPr sz="2100" dirty="0"/>
          </a:p>
        </p:txBody>
      </p:sp>
      <p:pic>
        <p:nvPicPr>
          <p:cNvPr id="4" name="Picture 3">
            <a:extLst>
              <a:ext uri="{FF2B5EF4-FFF2-40B4-BE49-F238E27FC236}">
                <a16:creationId xmlns:a16="http://schemas.microsoft.com/office/drawing/2014/main" id="{613CCC6D-C0B4-B20D-2704-CD673F3BA333}"/>
              </a:ext>
            </a:extLst>
          </p:cNvPr>
          <p:cNvPicPr>
            <a:picLocks noChangeAspect="1"/>
          </p:cNvPicPr>
          <p:nvPr/>
        </p:nvPicPr>
        <p:blipFill>
          <a:blip r:embed="rId3"/>
          <a:stretch>
            <a:fillRect/>
          </a:stretch>
        </p:blipFill>
        <p:spPr>
          <a:xfrm>
            <a:off x="744279" y="1446534"/>
            <a:ext cx="7655442" cy="2765466"/>
          </a:xfrm>
          <a:prstGeom prst="rect">
            <a:avLst/>
          </a:prstGeom>
        </p:spPr>
      </p:pic>
    </p:spTree>
    <p:extLst>
      <p:ext uri="{BB962C8B-B14F-4D97-AF65-F5344CB8AC3E}">
        <p14:creationId xmlns:p14="http://schemas.microsoft.com/office/powerpoint/2010/main" val="792821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Description dataset</a:t>
            </a:r>
            <a:endParaRPr sz="2100" dirty="0"/>
          </a:p>
        </p:txBody>
      </p:sp>
      <p:pic>
        <p:nvPicPr>
          <p:cNvPr id="4" name="Picture 3">
            <a:extLst>
              <a:ext uri="{FF2B5EF4-FFF2-40B4-BE49-F238E27FC236}">
                <a16:creationId xmlns:a16="http://schemas.microsoft.com/office/drawing/2014/main" id="{540A8975-A385-6DAB-9277-4971F37D7CE2}"/>
              </a:ext>
            </a:extLst>
          </p:cNvPr>
          <p:cNvPicPr>
            <a:picLocks noChangeAspect="1"/>
          </p:cNvPicPr>
          <p:nvPr/>
        </p:nvPicPr>
        <p:blipFill>
          <a:blip r:embed="rId3"/>
          <a:stretch>
            <a:fillRect/>
          </a:stretch>
        </p:blipFill>
        <p:spPr>
          <a:xfrm>
            <a:off x="685800" y="1419000"/>
            <a:ext cx="7772400" cy="3430109"/>
          </a:xfrm>
          <a:prstGeom prst="rect">
            <a:avLst/>
          </a:prstGeom>
        </p:spPr>
      </p:pic>
    </p:spTree>
    <p:extLst>
      <p:ext uri="{BB962C8B-B14F-4D97-AF65-F5344CB8AC3E}">
        <p14:creationId xmlns:p14="http://schemas.microsoft.com/office/powerpoint/2010/main" val="15905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Describe data</a:t>
            </a:r>
            <a:endParaRPr sz="2100" dirty="0"/>
          </a:p>
        </p:txBody>
      </p:sp>
      <p:pic>
        <p:nvPicPr>
          <p:cNvPr id="3" name="Picture 2">
            <a:extLst>
              <a:ext uri="{FF2B5EF4-FFF2-40B4-BE49-F238E27FC236}">
                <a16:creationId xmlns:a16="http://schemas.microsoft.com/office/drawing/2014/main" id="{46B5A6AB-70E5-19C9-3DA0-384E1DF3E98E}"/>
              </a:ext>
            </a:extLst>
          </p:cNvPr>
          <p:cNvPicPr>
            <a:picLocks noChangeAspect="1"/>
          </p:cNvPicPr>
          <p:nvPr/>
        </p:nvPicPr>
        <p:blipFill>
          <a:blip r:embed="rId3"/>
          <a:stretch>
            <a:fillRect/>
          </a:stretch>
        </p:blipFill>
        <p:spPr>
          <a:xfrm>
            <a:off x="922308" y="1428303"/>
            <a:ext cx="7299384" cy="3422678"/>
          </a:xfrm>
          <a:prstGeom prst="rect">
            <a:avLst/>
          </a:prstGeom>
        </p:spPr>
      </p:pic>
    </p:spTree>
    <p:extLst>
      <p:ext uri="{BB962C8B-B14F-4D97-AF65-F5344CB8AC3E}">
        <p14:creationId xmlns:p14="http://schemas.microsoft.com/office/powerpoint/2010/main" val="377768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Describe data</a:t>
            </a:r>
            <a:endParaRPr sz="2100" dirty="0"/>
          </a:p>
        </p:txBody>
      </p:sp>
      <p:pic>
        <p:nvPicPr>
          <p:cNvPr id="4" name="Picture 3">
            <a:extLst>
              <a:ext uri="{FF2B5EF4-FFF2-40B4-BE49-F238E27FC236}">
                <a16:creationId xmlns:a16="http://schemas.microsoft.com/office/drawing/2014/main" id="{F5E3678F-0A8E-CE1A-A965-116B7594DFF6}"/>
              </a:ext>
            </a:extLst>
          </p:cNvPr>
          <p:cNvPicPr>
            <a:picLocks noChangeAspect="1"/>
          </p:cNvPicPr>
          <p:nvPr/>
        </p:nvPicPr>
        <p:blipFill>
          <a:blip r:embed="rId3"/>
          <a:stretch>
            <a:fillRect/>
          </a:stretch>
        </p:blipFill>
        <p:spPr>
          <a:xfrm>
            <a:off x="613464" y="1419000"/>
            <a:ext cx="7917071" cy="2694168"/>
          </a:xfrm>
          <a:prstGeom prst="rect">
            <a:avLst/>
          </a:prstGeom>
        </p:spPr>
      </p:pic>
    </p:spTree>
    <p:extLst>
      <p:ext uri="{BB962C8B-B14F-4D97-AF65-F5344CB8AC3E}">
        <p14:creationId xmlns:p14="http://schemas.microsoft.com/office/powerpoint/2010/main" val="167671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Pengenalan Kelompok Fintech 2</a:t>
            </a:r>
            <a:endParaRPr sz="2100" dirty="0"/>
          </a:p>
        </p:txBody>
      </p:sp>
      <p:sp>
        <p:nvSpPr>
          <p:cNvPr id="54" name="Google Shape;54;g13b7577721b_0_0"/>
          <p:cNvSpPr txBox="1">
            <a:spLocks noGrp="1"/>
          </p:cNvSpPr>
          <p:nvPr>
            <p:ph type="title"/>
          </p:nvPr>
        </p:nvSpPr>
        <p:spPr>
          <a:xfrm>
            <a:off x="558900" y="1545575"/>
            <a:ext cx="8005200" cy="272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0" dirty="0"/>
              <a:t>1. Budianto – 152236035101-671</a:t>
            </a:r>
            <a:br>
              <a:rPr lang="en" sz="1800" b="0" dirty="0"/>
            </a:br>
            <a:r>
              <a:rPr lang="en" sz="1800" b="0" dirty="0"/>
              <a:t>2. Candra Kurniawan - 152236035101-768</a:t>
            </a:r>
            <a:br>
              <a:rPr lang="en" sz="1800" b="0" dirty="0"/>
            </a:br>
            <a:r>
              <a:rPr lang="en" sz="1800" b="0" dirty="0"/>
              <a:t>3. Dimas Elang Setyoko - 152236035101-519</a:t>
            </a:r>
            <a:br>
              <a:rPr lang="en" sz="1800" b="0" dirty="0"/>
            </a:br>
            <a:r>
              <a:rPr lang="en" sz="1800" b="0" dirty="0"/>
              <a:t>4. Nurmansyah Amirudin - 152236035100-1161</a:t>
            </a:r>
            <a:br>
              <a:rPr lang="en" sz="1800" b="0" dirty="0"/>
            </a:br>
            <a:r>
              <a:rPr lang="en" sz="1800" b="0" dirty="0"/>
              <a:t>5. Dhianaufal - 152236035101-402</a:t>
            </a:r>
            <a:endParaRPr sz="1800"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Check missing value</a:t>
            </a:r>
            <a:endParaRPr sz="2100" dirty="0"/>
          </a:p>
        </p:txBody>
      </p:sp>
      <p:pic>
        <p:nvPicPr>
          <p:cNvPr id="4" name="Picture 3">
            <a:extLst>
              <a:ext uri="{FF2B5EF4-FFF2-40B4-BE49-F238E27FC236}">
                <a16:creationId xmlns:a16="http://schemas.microsoft.com/office/drawing/2014/main" id="{4F43C2D9-B89E-93BF-435E-549B7C514664}"/>
              </a:ext>
            </a:extLst>
          </p:cNvPr>
          <p:cNvPicPr>
            <a:picLocks noChangeAspect="1"/>
          </p:cNvPicPr>
          <p:nvPr/>
        </p:nvPicPr>
        <p:blipFill>
          <a:blip r:embed="rId3"/>
          <a:stretch>
            <a:fillRect/>
          </a:stretch>
        </p:blipFill>
        <p:spPr>
          <a:xfrm>
            <a:off x="1144628" y="1419000"/>
            <a:ext cx="6833744" cy="3506278"/>
          </a:xfrm>
          <a:prstGeom prst="rect">
            <a:avLst/>
          </a:prstGeom>
        </p:spPr>
      </p:pic>
    </p:spTree>
    <p:extLst>
      <p:ext uri="{BB962C8B-B14F-4D97-AF65-F5344CB8AC3E}">
        <p14:creationId xmlns:p14="http://schemas.microsoft.com/office/powerpoint/2010/main" val="1405286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Check konsistensi data</a:t>
            </a:r>
            <a:endParaRPr sz="2100" dirty="0"/>
          </a:p>
        </p:txBody>
      </p:sp>
      <p:pic>
        <p:nvPicPr>
          <p:cNvPr id="3" name="Picture 2">
            <a:extLst>
              <a:ext uri="{FF2B5EF4-FFF2-40B4-BE49-F238E27FC236}">
                <a16:creationId xmlns:a16="http://schemas.microsoft.com/office/drawing/2014/main" id="{FB073D3A-E5EA-2177-D389-9A2C021C3C8F}"/>
              </a:ext>
            </a:extLst>
          </p:cNvPr>
          <p:cNvPicPr>
            <a:picLocks noChangeAspect="1"/>
          </p:cNvPicPr>
          <p:nvPr/>
        </p:nvPicPr>
        <p:blipFill>
          <a:blip r:embed="rId3"/>
          <a:stretch>
            <a:fillRect/>
          </a:stretch>
        </p:blipFill>
        <p:spPr>
          <a:xfrm>
            <a:off x="765544" y="1419000"/>
            <a:ext cx="7612912" cy="3374796"/>
          </a:xfrm>
          <a:prstGeom prst="rect">
            <a:avLst/>
          </a:prstGeom>
        </p:spPr>
      </p:pic>
    </p:spTree>
    <p:extLst>
      <p:ext uri="{BB962C8B-B14F-4D97-AF65-F5344CB8AC3E}">
        <p14:creationId xmlns:p14="http://schemas.microsoft.com/office/powerpoint/2010/main" val="1387443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3A224B-CE57-3EBD-CB67-662E2BCE39D3}"/>
              </a:ext>
            </a:extLst>
          </p:cNvPr>
          <p:cNvPicPr>
            <a:picLocks noChangeAspect="1"/>
          </p:cNvPicPr>
          <p:nvPr/>
        </p:nvPicPr>
        <p:blipFill>
          <a:blip r:embed="rId2"/>
          <a:stretch>
            <a:fillRect/>
          </a:stretch>
        </p:blipFill>
        <p:spPr>
          <a:xfrm>
            <a:off x="131337" y="1237364"/>
            <a:ext cx="8881325" cy="2668772"/>
          </a:xfrm>
          <a:prstGeom prst="rect">
            <a:avLst/>
          </a:prstGeom>
        </p:spPr>
      </p:pic>
    </p:spTree>
    <p:extLst>
      <p:ext uri="{BB962C8B-B14F-4D97-AF65-F5344CB8AC3E}">
        <p14:creationId xmlns:p14="http://schemas.microsoft.com/office/powerpoint/2010/main" val="2630056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Cleansing dataset</a:t>
            </a:r>
            <a:endParaRPr sz="2100" dirty="0"/>
          </a:p>
        </p:txBody>
      </p:sp>
      <p:pic>
        <p:nvPicPr>
          <p:cNvPr id="4" name="Picture 3">
            <a:extLst>
              <a:ext uri="{FF2B5EF4-FFF2-40B4-BE49-F238E27FC236}">
                <a16:creationId xmlns:a16="http://schemas.microsoft.com/office/drawing/2014/main" id="{EDE30077-38A0-8EBE-1A98-29E76FC37320}"/>
              </a:ext>
            </a:extLst>
          </p:cNvPr>
          <p:cNvPicPr>
            <a:picLocks noChangeAspect="1"/>
          </p:cNvPicPr>
          <p:nvPr/>
        </p:nvPicPr>
        <p:blipFill>
          <a:blip r:embed="rId3"/>
          <a:stretch>
            <a:fillRect/>
          </a:stretch>
        </p:blipFill>
        <p:spPr>
          <a:xfrm>
            <a:off x="1270657" y="1419000"/>
            <a:ext cx="6581686" cy="3426256"/>
          </a:xfrm>
          <a:prstGeom prst="rect">
            <a:avLst/>
          </a:prstGeom>
        </p:spPr>
      </p:pic>
    </p:spTree>
    <p:extLst>
      <p:ext uri="{BB962C8B-B14F-4D97-AF65-F5344CB8AC3E}">
        <p14:creationId xmlns:p14="http://schemas.microsoft.com/office/powerpoint/2010/main" val="17872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404FD7-3267-F544-95FB-108F7259B971}"/>
              </a:ext>
            </a:extLst>
          </p:cNvPr>
          <p:cNvPicPr>
            <a:picLocks noChangeAspect="1"/>
          </p:cNvPicPr>
          <p:nvPr/>
        </p:nvPicPr>
        <p:blipFill>
          <a:blip r:embed="rId2"/>
          <a:stretch>
            <a:fillRect/>
          </a:stretch>
        </p:blipFill>
        <p:spPr>
          <a:xfrm>
            <a:off x="925032" y="683033"/>
            <a:ext cx="7073103" cy="4088328"/>
          </a:xfrm>
          <a:prstGeom prst="rect">
            <a:avLst/>
          </a:prstGeom>
        </p:spPr>
      </p:pic>
    </p:spTree>
    <p:extLst>
      <p:ext uri="{BB962C8B-B14F-4D97-AF65-F5344CB8AC3E}">
        <p14:creationId xmlns:p14="http://schemas.microsoft.com/office/powerpoint/2010/main" val="3270464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A3DF3F-CFED-A2F7-90BC-6E53EFF355D0}"/>
              </a:ext>
            </a:extLst>
          </p:cNvPr>
          <p:cNvPicPr>
            <a:picLocks noChangeAspect="1"/>
          </p:cNvPicPr>
          <p:nvPr/>
        </p:nvPicPr>
        <p:blipFill>
          <a:blip r:embed="rId2"/>
          <a:stretch>
            <a:fillRect/>
          </a:stretch>
        </p:blipFill>
        <p:spPr>
          <a:xfrm>
            <a:off x="350874" y="982342"/>
            <a:ext cx="8442251" cy="3467004"/>
          </a:xfrm>
          <a:prstGeom prst="rect">
            <a:avLst/>
          </a:prstGeom>
        </p:spPr>
      </p:pic>
    </p:spTree>
    <p:extLst>
      <p:ext uri="{BB962C8B-B14F-4D97-AF65-F5344CB8AC3E}">
        <p14:creationId xmlns:p14="http://schemas.microsoft.com/office/powerpoint/2010/main" val="159996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D16A72-15EB-1D24-A8F0-569F4D02116A}"/>
              </a:ext>
            </a:extLst>
          </p:cNvPr>
          <p:cNvPicPr>
            <a:picLocks noChangeAspect="1"/>
          </p:cNvPicPr>
          <p:nvPr/>
        </p:nvPicPr>
        <p:blipFill>
          <a:blip r:embed="rId2"/>
          <a:stretch>
            <a:fillRect/>
          </a:stretch>
        </p:blipFill>
        <p:spPr>
          <a:xfrm>
            <a:off x="923925" y="734754"/>
            <a:ext cx="7296150" cy="1504950"/>
          </a:xfrm>
          <a:prstGeom prst="rect">
            <a:avLst/>
          </a:prstGeom>
        </p:spPr>
      </p:pic>
      <p:pic>
        <p:nvPicPr>
          <p:cNvPr id="6" name="Picture 5">
            <a:extLst>
              <a:ext uri="{FF2B5EF4-FFF2-40B4-BE49-F238E27FC236}">
                <a16:creationId xmlns:a16="http://schemas.microsoft.com/office/drawing/2014/main" id="{BC0805D7-C52C-6914-9322-0ADDAF2D4792}"/>
              </a:ext>
            </a:extLst>
          </p:cNvPr>
          <p:cNvPicPr>
            <a:picLocks noChangeAspect="1"/>
          </p:cNvPicPr>
          <p:nvPr/>
        </p:nvPicPr>
        <p:blipFill>
          <a:blip r:embed="rId3"/>
          <a:stretch>
            <a:fillRect/>
          </a:stretch>
        </p:blipFill>
        <p:spPr>
          <a:xfrm>
            <a:off x="923925" y="2239704"/>
            <a:ext cx="7318478" cy="2220040"/>
          </a:xfrm>
          <a:prstGeom prst="rect">
            <a:avLst/>
          </a:prstGeom>
        </p:spPr>
      </p:pic>
    </p:spTree>
    <p:extLst>
      <p:ext uri="{BB962C8B-B14F-4D97-AF65-F5344CB8AC3E}">
        <p14:creationId xmlns:p14="http://schemas.microsoft.com/office/powerpoint/2010/main" val="3134812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CCE5A3-3891-A707-F2EE-ECB7BE769247}"/>
              </a:ext>
            </a:extLst>
          </p:cNvPr>
          <p:cNvPicPr>
            <a:picLocks noChangeAspect="1"/>
          </p:cNvPicPr>
          <p:nvPr/>
        </p:nvPicPr>
        <p:blipFill>
          <a:blip r:embed="rId2"/>
          <a:stretch>
            <a:fillRect/>
          </a:stretch>
        </p:blipFill>
        <p:spPr>
          <a:xfrm>
            <a:off x="515679" y="849743"/>
            <a:ext cx="8112642" cy="2069721"/>
          </a:xfrm>
          <a:prstGeom prst="rect">
            <a:avLst/>
          </a:prstGeom>
        </p:spPr>
      </p:pic>
      <p:pic>
        <p:nvPicPr>
          <p:cNvPr id="6" name="Picture 5">
            <a:extLst>
              <a:ext uri="{FF2B5EF4-FFF2-40B4-BE49-F238E27FC236}">
                <a16:creationId xmlns:a16="http://schemas.microsoft.com/office/drawing/2014/main" id="{876A7CF5-2577-A941-0A2B-384AB79D9F47}"/>
              </a:ext>
            </a:extLst>
          </p:cNvPr>
          <p:cNvPicPr>
            <a:picLocks noChangeAspect="1"/>
          </p:cNvPicPr>
          <p:nvPr/>
        </p:nvPicPr>
        <p:blipFill>
          <a:blip r:embed="rId3"/>
          <a:stretch>
            <a:fillRect/>
          </a:stretch>
        </p:blipFill>
        <p:spPr>
          <a:xfrm>
            <a:off x="515679" y="2919463"/>
            <a:ext cx="8139572" cy="1716331"/>
          </a:xfrm>
          <a:prstGeom prst="rect">
            <a:avLst/>
          </a:prstGeom>
        </p:spPr>
      </p:pic>
    </p:spTree>
    <p:extLst>
      <p:ext uri="{BB962C8B-B14F-4D97-AF65-F5344CB8AC3E}">
        <p14:creationId xmlns:p14="http://schemas.microsoft.com/office/powerpoint/2010/main" val="2168898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D7D-B642-F17F-957C-8CABAC39689D}"/>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B327AEDD-BF9F-70F8-6470-48227C5194DF}"/>
              </a:ext>
            </a:extLst>
          </p:cNvPr>
          <p:cNvPicPr>
            <a:picLocks noChangeAspect="1"/>
          </p:cNvPicPr>
          <p:nvPr/>
        </p:nvPicPr>
        <p:blipFill>
          <a:blip r:embed="rId2"/>
          <a:stretch>
            <a:fillRect/>
          </a:stretch>
        </p:blipFill>
        <p:spPr>
          <a:xfrm>
            <a:off x="363637" y="733647"/>
            <a:ext cx="8227470" cy="2605488"/>
          </a:xfrm>
          <a:prstGeom prst="rect">
            <a:avLst/>
          </a:prstGeom>
        </p:spPr>
      </p:pic>
      <p:pic>
        <p:nvPicPr>
          <p:cNvPr id="6" name="Picture 5">
            <a:extLst>
              <a:ext uri="{FF2B5EF4-FFF2-40B4-BE49-F238E27FC236}">
                <a16:creationId xmlns:a16="http://schemas.microsoft.com/office/drawing/2014/main" id="{B14D2F53-3776-0215-89BE-C34E6A0F159E}"/>
              </a:ext>
            </a:extLst>
          </p:cNvPr>
          <p:cNvPicPr>
            <a:picLocks noChangeAspect="1"/>
          </p:cNvPicPr>
          <p:nvPr/>
        </p:nvPicPr>
        <p:blipFill>
          <a:blip r:embed="rId3"/>
          <a:stretch>
            <a:fillRect/>
          </a:stretch>
        </p:blipFill>
        <p:spPr>
          <a:xfrm>
            <a:off x="363637" y="3339135"/>
            <a:ext cx="8676168" cy="869041"/>
          </a:xfrm>
          <a:prstGeom prst="rect">
            <a:avLst/>
          </a:prstGeom>
        </p:spPr>
      </p:pic>
    </p:spTree>
    <p:extLst>
      <p:ext uri="{BB962C8B-B14F-4D97-AF65-F5344CB8AC3E}">
        <p14:creationId xmlns:p14="http://schemas.microsoft.com/office/powerpoint/2010/main" val="668824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BDEC-F5A4-2501-168D-0305A90E8DD1}"/>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88C34AC3-BB0A-E3A1-7C55-01E4BCD9B5D7}"/>
              </a:ext>
            </a:extLst>
          </p:cNvPr>
          <p:cNvPicPr>
            <a:picLocks noChangeAspect="1"/>
          </p:cNvPicPr>
          <p:nvPr/>
        </p:nvPicPr>
        <p:blipFill>
          <a:blip r:embed="rId2"/>
          <a:stretch>
            <a:fillRect/>
          </a:stretch>
        </p:blipFill>
        <p:spPr>
          <a:xfrm>
            <a:off x="1030281" y="688383"/>
            <a:ext cx="6665340" cy="4050416"/>
          </a:xfrm>
          <a:prstGeom prst="rect">
            <a:avLst/>
          </a:prstGeom>
        </p:spPr>
      </p:pic>
    </p:spTree>
    <p:extLst>
      <p:ext uri="{BB962C8B-B14F-4D97-AF65-F5344CB8AC3E}">
        <p14:creationId xmlns:p14="http://schemas.microsoft.com/office/powerpoint/2010/main" val="380333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Executive Summary</a:t>
            </a:r>
            <a:endParaRPr sz="2100" dirty="0"/>
          </a:p>
        </p:txBody>
      </p:sp>
      <p:sp>
        <p:nvSpPr>
          <p:cNvPr id="54" name="Google Shape;54;g13b7577721b_0_0"/>
          <p:cNvSpPr txBox="1">
            <a:spLocks noGrp="1"/>
          </p:cNvSpPr>
          <p:nvPr>
            <p:ph type="title"/>
          </p:nvPr>
        </p:nvSpPr>
        <p:spPr>
          <a:xfrm>
            <a:off x="558900" y="1545575"/>
            <a:ext cx="8005200" cy="272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D" sz="1400" b="0" dirty="0" err="1"/>
              <a:t>Saat</a:t>
            </a:r>
            <a:r>
              <a:rPr lang="en-ID" sz="1400" b="0" dirty="0"/>
              <a:t> </a:t>
            </a:r>
            <a:r>
              <a:rPr lang="en-ID" sz="1400" b="0" dirty="0" err="1"/>
              <a:t>ini</a:t>
            </a:r>
            <a:r>
              <a:rPr lang="en-ID" sz="1400" b="0" dirty="0"/>
              <a:t> sangat </a:t>
            </a:r>
            <a:r>
              <a:rPr lang="en-ID" sz="1400" b="0" dirty="0" err="1"/>
              <a:t>lazim</a:t>
            </a:r>
            <a:r>
              <a:rPr lang="en-ID" sz="1400" b="0" dirty="0"/>
              <a:t> </a:t>
            </a:r>
            <a:r>
              <a:rPr lang="en-ID" sz="1400" b="0" dirty="0" err="1"/>
              <a:t>ditemukan</a:t>
            </a:r>
            <a:r>
              <a:rPr lang="en-ID" sz="1400" b="0" dirty="0"/>
              <a:t> </a:t>
            </a:r>
            <a:r>
              <a:rPr lang="en-ID" sz="1400" b="0" dirty="0" err="1"/>
              <a:t>beberapa</a:t>
            </a:r>
            <a:r>
              <a:rPr lang="en-ID" sz="1400" b="0" dirty="0"/>
              <a:t> </a:t>
            </a:r>
            <a:r>
              <a:rPr lang="en-ID" sz="1400" b="0" dirty="0" err="1"/>
              <a:t>bisnis</a:t>
            </a:r>
            <a:r>
              <a:rPr lang="en-ID" sz="1400" b="0" dirty="0"/>
              <a:t> yang </a:t>
            </a:r>
            <a:r>
              <a:rPr lang="en-ID" sz="1400" b="0" dirty="0" err="1"/>
              <a:t>menawarkan</a:t>
            </a:r>
            <a:r>
              <a:rPr lang="en-ID" sz="1400" b="0" dirty="0"/>
              <a:t> </a:t>
            </a:r>
            <a:r>
              <a:rPr lang="en-ID" sz="1400" b="0" dirty="0" err="1"/>
              <a:t>produk</a:t>
            </a:r>
            <a:r>
              <a:rPr lang="en-ID" sz="1400" b="0" dirty="0"/>
              <a:t> </a:t>
            </a:r>
            <a:r>
              <a:rPr lang="en-ID" sz="1400" b="0" dirty="0" err="1"/>
              <a:t>ataupun</a:t>
            </a:r>
            <a:r>
              <a:rPr lang="en-ID" sz="1400" b="0" dirty="0"/>
              <a:t> </a:t>
            </a:r>
            <a:r>
              <a:rPr lang="en-ID" sz="1400" b="0" dirty="0" err="1"/>
              <a:t>layanan</a:t>
            </a:r>
            <a:r>
              <a:rPr lang="en-ID" sz="1400" b="0" dirty="0"/>
              <a:t> yang </a:t>
            </a:r>
            <a:r>
              <a:rPr lang="en-ID" sz="1400" b="0" dirty="0" err="1"/>
              <a:t>serupa</a:t>
            </a:r>
            <a:r>
              <a:rPr lang="en-ID" sz="1400" b="0" dirty="0"/>
              <a:t>. Hal </a:t>
            </a:r>
            <a:r>
              <a:rPr lang="en-ID" sz="1400" b="0" dirty="0" err="1"/>
              <a:t>tersebut</a:t>
            </a:r>
            <a:r>
              <a:rPr lang="en-ID" sz="1400" b="0" dirty="0"/>
              <a:t> </a:t>
            </a:r>
            <a:r>
              <a:rPr lang="en-ID" sz="1400" b="0" dirty="0" err="1"/>
              <a:t>memicu</a:t>
            </a:r>
            <a:r>
              <a:rPr lang="en-ID" sz="1400" b="0" dirty="0"/>
              <a:t> </a:t>
            </a:r>
            <a:r>
              <a:rPr lang="en-ID" sz="1400" b="0" dirty="0" err="1"/>
              <a:t>persaingan</a:t>
            </a:r>
            <a:r>
              <a:rPr lang="en-ID" sz="1400" b="0" dirty="0"/>
              <a:t> yang </a:t>
            </a:r>
            <a:r>
              <a:rPr lang="en-ID" sz="1400" b="0" dirty="0" err="1"/>
              <a:t>kuat</a:t>
            </a:r>
            <a:r>
              <a:rPr lang="en-ID" sz="1400" b="0" dirty="0"/>
              <a:t> </a:t>
            </a:r>
            <a:r>
              <a:rPr lang="en-ID" sz="1400" b="0" dirty="0" err="1"/>
              <a:t>antar</a:t>
            </a:r>
            <a:r>
              <a:rPr lang="en-ID" sz="1400" b="0" dirty="0"/>
              <a:t> </a:t>
            </a:r>
            <a:r>
              <a:rPr lang="en-ID" sz="1400" b="0" dirty="0" err="1"/>
              <a:t>pelaku</a:t>
            </a:r>
            <a:r>
              <a:rPr lang="en-ID" sz="1400" b="0" dirty="0"/>
              <a:t> </a:t>
            </a:r>
            <a:r>
              <a:rPr lang="en-ID" sz="1400" b="0" dirty="0" err="1"/>
              <a:t>bisnis</a:t>
            </a:r>
            <a:r>
              <a:rPr lang="en-ID" sz="1400" b="0" dirty="0"/>
              <a:t>. </a:t>
            </a:r>
            <a:r>
              <a:rPr lang="en-ID" sz="1400" b="0" dirty="0" err="1"/>
              <a:t>Pelanggan</a:t>
            </a:r>
            <a:r>
              <a:rPr lang="en-ID" sz="1400" b="0" dirty="0"/>
              <a:t> </a:t>
            </a:r>
            <a:r>
              <a:rPr lang="en-ID" sz="1400" b="0" dirty="0" err="1"/>
              <a:t>merupakan</a:t>
            </a:r>
            <a:r>
              <a:rPr lang="en-ID" sz="1400" b="0" dirty="0"/>
              <a:t> </a:t>
            </a:r>
            <a:r>
              <a:rPr lang="en-ID" sz="1400" b="0" dirty="0" err="1"/>
              <a:t>aset</a:t>
            </a:r>
            <a:r>
              <a:rPr lang="en-ID" sz="1400" b="0" dirty="0"/>
              <a:t> yang paling </a:t>
            </a:r>
            <a:r>
              <a:rPr lang="en-ID" sz="1400" b="0" dirty="0" err="1"/>
              <a:t>berharga</a:t>
            </a:r>
            <a:r>
              <a:rPr lang="en-ID" sz="1400" b="0" dirty="0"/>
              <a:t> </a:t>
            </a:r>
            <a:r>
              <a:rPr lang="en-ID" sz="1400" b="0" dirty="0" err="1"/>
              <a:t>dari</a:t>
            </a:r>
            <a:r>
              <a:rPr lang="en-ID" sz="1400" b="0" dirty="0"/>
              <a:t> </a:t>
            </a:r>
            <a:r>
              <a:rPr lang="en-ID" sz="1400" b="0" dirty="0" err="1"/>
              <a:t>semua</a:t>
            </a:r>
            <a:r>
              <a:rPr lang="en-ID" sz="1400" b="0" dirty="0"/>
              <a:t> </a:t>
            </a:r>
            <a:r>
              <a:rPr lang="en-ID" sz="1400" b="0" dirty="0" err="1"/>
              <a:t>jenis</a:t>
            </a:r>
            <a:r>
              <a:rPr lang="en-ID" sz="1400" b="0" dirty="0"/>
              <a:t> </a:t>
            </a:r>
            <a:r>
              <a:rPr lang="en-ID" sz="1400" b="0" dirty="0" err="1"/>
              <a:t>bisnis</a:t>
            </a:r>
            <a:r>
              <a:rPr lang="en-ID" sz="1400" b="0" dirty="0"/>
              <a:t>. </a:t>
            </a:r>
            <a:r>
              <a:rPr lang="en-ID" sz="1400" b="0" dirty="0" err="1"/>
              <a:t>Menarik</a:t>
            </a:r>
            <a:r>
              <a:rPr lang="en-ID" sz="1400" b="0" dirty="0"/>
              <a:t> </a:t>
            </a:r>
            <a:r>
              <a:rPr lang="en-ID" sz="1400" b="0" dirty="0" err="1"/>
              <a:t>pelanggan</a:t>
            </a:r>
            <a:r>
              <a:rPr lang="en-ID" sz="1400" b="0" dirty="0"/>
              <a:t> </a:t>
            </a:r>
            <a:r>
              <a:rPr lang="en-ID" sz="1400" b="0" dirty="0" err="1"/>
              <a:t>baru</a:t>
            </a:r>
            <a:r>
              <a:rPr lang="en-ID" sz="1400" b="0" dirty="0"/>
              <a:t> </a:t>
            </a:r>
            <a:r>
              <a:rPr lang="en-ID" sz="1400" b="0" dirty="0" err="1"/>
              <a:t>memerlukan</a:t>
            </a:r>
            <a:r>
              <a:rPr lang="en-ID" sz="1400" b="0" dirty="0"/>
              <a:t> strategi </a:t>
            </a:r>
            <a:r>
              <a:rPr lang="en-ID" sz="1400" b="0" dirty="0" err="1"/>
              <a:t>pemasaran</a:t>
            </a:r>
            <a:r>
              <a:rPr lang="en-ID" sz="1400" b="0" dirty="0"/>
              <a:t> yang </a:t>
            </a:r>
            <a:r>
              <a:rPr lang="en-ID" sz="1400" b="0" dirty="0" err="1"/>
              <a:t>tepat</a:t>
            </a:r>
            <a:r>
              <a:rPr lang="en-ID" sz="1400" b="0" dirty="0"/>
              <a:t> </a:t>
            </a:r>
            <a:r>
              <a:rPr lang="en-ID" sz="1400" b="0" dirty="0" err="1"/>
              <a:t>namun</a:t>
            </a:r>
            <a:r>
              <a:rPr lang="en-ID" sz="1400" b="0" dirty="0"/>
              <a:t> </a:t>
            </a:r>
            <a:r>
              <a:rPr lang="en-ID" sz="1400" b="0" dirty="0" err="1"/>
              <a:t>disisi</a:t>
            </a:r>
            <a:r>
              <a:rPr lang="en-ID" sz="1400" b="0" dirty="0"/>
              <a:t> lain, </a:t>
            </a:r>
            <a:r>
              <a:rPr lang="en-ID" sz="1400" b="0" dirty="0" err="1"/>
              <a:t>biaya</a:t>
            </a:r>
            <a:r>
              <a:rPr lang="en-ID" sz="1400" b="0" dirty="0"/>
              <a:t> yang </a:t>
            </a:r>
            <a:r>
              <a:rPr lang="en-ID" sz="1400" b="0" dirty="0" err="1"/>
              <a:t>dikeluarkan</a:t>
            </a:r>
            <a:r>
              <a:rPr lang="en-ID" sz="1400" b="0" dirty="0"/>
              <a:t> sangat </a:t>
            </a:r>
            <a:r>
              <a:rPr lang="en-ID" sz="1400" b="0" dirty="0" err="1"/>
              <a:t>besar</a:t>
            </a:r>
            <a:r>
              <a:rPr lang="en-ID" sz="1400" b="0" dirty="0"/>
              <a:t> </a:t>
            </a:r>
            <a:r>
              <a:rPr lang="en-ID" sz="1400" b="0" dirty="0" err="1"/>
              <a:t>bila</a:t>
            </a:r>
            <a:r>
              <a:rPr lang="en-ID" sz="1400" b="0" dirty="0"/>
              <a:t> </a:t>
            </a:r>
            <a:r>
              <a:rPr lang="en-ID" sz="1400" b="0" dirty="0" err="1"/>
              <a:t>dibandingkan</a:t>
            </a:r>
            <a:r>
              <a:rPr lang="en-ID" sz="1400" b="0" dirty="0"/>
              <a:t> </a:t>
            </a:r>
            <a:r>
              <a:rPr lang="en-ID" sz="1400" b="0" dirty="0" err="1"/>
              <a:t>dengan</a:t>
            </a:r>
            <a:r>
              <a:rPr lang="en-ID" sz="1400" b="0" dirty="0"/>
              <a:t> </a:t>
            </a:r>
            <a:r>
              <a:rPr lang="en-ID" sz="1400" b="0" dirty="0" err="1"/>
              <a:t>mempertahankan</a:t>
            </a:r>
            <a:r>
              <a:rPr lang="en-ID" sz="1400" b="0" dirty="0"/>
              <a:t> </a:t>
            </a:r>
            <a:r>
              <a:rPr lang="en-ID" sz="1400" b="0" dirty="0" err="1"/>
              <a:t>pelanggan</a:t>
            </a:r>
            <a:r>
              <a:rPr lang="en-ID" sz="1400" b="0" dirty="0"/>
              <a:t> lama. Salah </a:t>
            </a:r>
            <a:r>
              <a:rPr lang="en-ID" sz="1400" b="0" dirty="0" err="1"/>
              <a:t>satu</a:t>
            </a:r>
            <a:r>
              <a:rPr lang="en-ID" sz="1400" b="0" dirty="0"/>
              <a:t> </a:t>
            </a:r>
            <a:r>
              <a:rPr lang="en-ID" sz="1400" b="0" dirty="0" err="1"/>
              <a:t>cara</a:t>
            </a:r>
            <a:r>
              <a:rPr lang="en-ID" sz="1400" b="0" dirty="0"/>
              <a:t> </a:t>
            </a:r>
            <a:r>
              <a:rPr lang="en-ID" sz="1400" b="0" dirty="0" err="1"/>
              <a:t>untuk</a:t>
            </a:r>
            <a:r>
              <a:rPr lang="en-ID" sz="1400" b="0" dirty="0"/>
              <a:t> </a:t>
            </a:r>
            <a:r>
              <a:rPr lang="en-ID" sz="1400" b="0" dirty="0" err="1"/>
              <a:t>mengoptimalkan</a:t>
            </a:r>
            <a:r>
              <a:rPr lang="en-ID" sz="1400" b="0" dirty="0"/>
              <a:t> </a:t>
            </a:r>
            <a:r>
              <a:rPr lang="en-ID" sz="1400" b="0" dirty="0" err="1"/>
              <a:t>biaya</a:t>
            </a:r>
            <a:r>
              <a:rPr lang="en-ID" sz="1400" b="0" dirty="0"/>
              <a:t> yang </a:t>
            </a:r>
            <a:r>
              <a:rPr lang="en-ID" sz="1400" b="0" dirty="0" err="1"/>
              <a:t>dikeluarkan</a:t>
            </a:r>
            <a:r>
              <a:rPr lang="en-ID" sz="1400" b="0" dirty="0"/>
              <a:t> </a:t>
            </a:r>
            <a:r>
              <a:rPr lang="en-ID" sz="1400" b="0" dirty="0" err="1"/>
              <a:t>adalah</a:t>
            </a:r>
            <a:r>
              <a:rPr lang="en-ID" sz="1400" b="0" dirty="0"/>
              <a:t> </a:t>
            </a:r>
            <a:r>
              <a:rPr lang="en-ID" sz="1400" b="0" dirty="0" err="1"/>
              <a:t>dengan</a:t>
            </a:r>
            <a:r>
              <a:rPr lang="en-ID" sz="1400" b="0" dirty="0"/>
              <a:t> </a:t>
            </a:r>
            <a:r>
              <a:rPr lang="en-ID" sz="1400" b="0" dirty="0" err="1"/>
              <a:t>mencegah</a:t>
            </a:r>
            <a:r>
              <a:rPr lang="en-ID" sz="1400" b="0" dirty="0"/>
              <a:t> </a:t>
            </a:r>
            <a:r>
              <a:rPr lang="en-ID" sz="1400" b="0" dirty="0" err="1"/>
              <a:t>pelanggan</a:t>
            </a:r>
            <a:r>
              <a:rPr lang="en-ID" sz="1400" b="0" dirty="0"/>
              <a:t> lama </a:t>
            </a:r>
            <a:r>
              <a:rPr lang="en-ID" sz="1400" b="0" dirty="0" err="1"/>
              <a:t>untuk</a:t>
            </a:r>
            <a:r>
              <a:rPr lang="en-ID" sz="1400" b="0" dirty="0"/>
              <a:t> </a:t>
            </a:r>
            <a:r>
              <a:rPr lang="en-ID" sz="1400" b="0" dirty="0" err="1"/>
              <a:t>berpindah</a:t>
            </a:r>
            <a:r>
              <a:rPr lang="en-ID" sz="1400" b="0" dirty="0"/>
              <a:t> </a:t>
            </a:r>
            <a:r>
              <a:rPr lang="en-ID" sz="1400" b="0" dirty="0" err="1"/>
              <a:t>ke</a:t>
            </a:r>
            <a:r>
              <a:rPr lang="en-ID" sz="1400" b="0" dirty="0"/>
              <a:t> </a:t>
            </a:r>
            <a:r>
              <a:rPr lang="en-ID" sz="1400" b="0" dirty="0" err="1"/>
              <a:t>perusahaan</a:t>
            </a:r>
            <a:r>
              <a:rPr lang="en-ID" sz="1400" b="0" dirty="0"/>
              <a:t> lain. </a:t>
            </a:r>
            <a:r>
              <a:rPr lang="en-ID" sz="1400" b="0" dirty="0" err="1"/>
              <a:t>Proyek</a:t>
            </a:r>
            <a:r>
              <a:rPr lang="en-ID" sz="1400" b="0" dirty="0"/>
              <a:t> </a:t>
            </a:r>
            <a:r>
              <a:rPr lang="en-ID" sz="1400" b="0" dirty="0" err="1"/>
              <a:t>ini</a:t>
            </a:r>
            <a:r>
              <a:rPr lang="en-ID" sz="1400" b="0" dirty="0"/>
              <a:t> </a:t>
            </a:r>
            <a:r>
              <a:rPr lang="en-ID" sz="1400" b="0" dirty="0" err="1"/>
              <a:t>bertujuan</a:t>
            </a:r>
            <a:r>
              <a:rPr lang="en-ID" sz="1400" b="0" dirty="0"/>
              <a:t> </a:t>
            </a:r>
            <a:r>
              <a:rPr lang="en-ID" sz="1400" b="0" dirty="0" err="1"/>
              <a:t>untuk</a:t>
            </a:r>
            <a:r>
              <a:rPr lang="en-ID" sz="1400" b="0" dirty="0"/>
              <a:t> </a:t>
            </a:r>
            <a:r>
              <a:rPr lang="en-ID" sz="1400" b="0" dirty="0" err="1"/>
              <a:t>memprediksi</a:t>
            </a:r>
            <a:r>
              <a:rPr lang="en-ID" sz="1400" b="0" dirty="0"/>
              <a:t> </a:t>
            </a:r>
            <a:r>
              <a:rPr lang="en-ID" sz="1400" b="0" dirty="0" err="1"/>
              <a:t>apakah</a:t>
            </a:r>
            <a:r>
              <a:rPr lang="en-ID" sz="1400" b="0" dirty="0"/>
              <a:t> </a:t>
            </a:r>
            <a:r>
              <a:rPr lang="en-ID" sz="1400" b="0" dirty="0" err="1"/>
              <a:t>seorang</a:t>
            </a:r>
            <a:r>
              <a:rPr lang="en-ID" sz="1400" b="0" dirty="0"/>
              <a:t> </a:t>
            </a:r>
            <a:r>
              <a:rPr lang="en-ID" sz="1400" b="0" dirty="0" err="1"/>
              <a:t>pelanggan</a:t>
            </a:r>
            <a:r>
              <a:rPr lang="en-ID" sz="1400" b="0" dirty="0"/>
              <a:t> </a:t>
            </a:r>
            <a:r>
              <a:rPr lang="en-ID" sz="1400" b="0" dirty="0" err="1"/>
              <a:t>akan</a:t>
            </a:r>
            <a:r>
              <a:rPr lang="en-ID" sz="1400" b="0" dirty="0"/>
              <a:t> churn </a:t>
            </a:r>
            <a:r>
              <a:rPr lang="en-ID" sz="1400" b="0" dirty="0" err="1"/>
              <a:t>dikemudian</a:t>
            </a:r>
            <a:r>
              <a:rPr lang="en-ID" sz="1400" b="0" dirty="0"/>
              <a:t> </a:t>
            </a:r>
            <a:r>
              <a:rPr lang="en-ID" sz="1400" b="0" dirty="0" err="1"/>
              <a:t>hari</a:t>
            </a:r>
            <a:r>
              <a:rPr lang="en-ID" sz="1400" b="0" dirty="0"/>
              <a:t> </a:t>
            </a:r>
            <a:r>
              <a:rPr lang="en-ID" sz="1400" b="0" dirty="0" err="1"/>
              <a:t>dengan</a:t>
            </a:r>
            <a:r>
              <a:rPr lang="en-ID" sz="1400" b="0" dirty="0"/>
              <a:t> </a:t>
            </a:r>
            <a:r>
              <a:rPr lang="en-ID" sz="1400" b="0" dirty="0" err="1"/>
              <a:t>demikian</a:t>
            </a:r>
            <a:r>
              <a:rPr lang="en-ID" sz="1400" b="0" dirty="0"/>
              <a:t>, </a:t>
            </a:r>
            <a:r>
              <a:rPr lang="en-ID" sz="1400" b="0" dirty="0" err="1"/>
              <a:t>perusahaan</a:t>
            </a:r>
            <a:r>
              <a:rPr lang="en-ID" sz="1400" b="0" dirty="0"/>
              <a:t> </a:t>
            </a:r>
            <a:r>
              <a:rPr lang="en-ID" sz="1400" b="0" dirty="0" err="1"/>
              <a:t>dapat</a:t>
            </a:r>
            <a:r>
              <a:rPr lang="en-ID" sz="1400" b="0" dirty="0"/>
              <a:t> </a:t>
            </a:r>
            <a:r>
              <a:rPr lang="en-ID" sz="1400" b="0" dirty="0" err="1"/>
              <a:t>membuat</a:t>
            </a:r>
            <a:r>
              <a:rPr lang="en-ID" sz="1400" b="0" dirty="0"/>
              <a:t> </a:t>
            </a:r>
            <a:r>
              <a:rPr lang="en-ID" sz="1400" b="0" dirty="0" err="1"/>
              <a:t>kebijakan</a:t>
            </a:r>
            <a:r>
              <a:rPr lang="en-ID" sz="1400" b="0" dirty="0"/>
              <a:t> dan strategi </a:t>
            </a:r>
            <a:r>
              <a:rPr lang="en-ID" sz="1400" b="0" dirty="0" err="1"/>
              <a:t>pemasaran</a:t>
            </a:r>
            <a:r>
              <a:rPr lang="en-ID" sz="1400" b="0" dirty="0"/>
              <a:t> yang </a:t>
            </a:r>
            <a:r>
              <a:rPr lang="en-ID" sz="1400" b="0" dirty="0" err="1"/>
              <a:t>tepat</a:t>
            </a:r>
            <a:r>
              <a:rPr lang="en-ID" sz="1400" b="0" dirty="0"/>
              <a:t> </a:t>
            </a:r>
            <a:r>
              <a:rPr lang="en-ID" sz="1400" b="0" dirty="0" err="1"/>
              <a:t>kepada</a:t>
            </a:r>
            <a:r>
              <a:rPr lang="en-ID" sz="1400" b="0" dirty="0"/>
              <a:t> </a:t>
            </a:r>
            <a:r>
              <a:rPr lang="en-ID" sz="1400" b="0" dirty="0" err="1"/>
              <a:t>pelanggan</a:t>
            </a:r>
            <a:r>
              <a:rPr lang="en-ID" sz="1400" b="0" dirty="0"/>
              <a:t> lama </a:t>
            </a:r>
            <a:r>
              <a:rPr lang="en-ID" sz="1400" b="0" dirty="0" err="1"/>
              <a:t>sehingga</a:t>
            </a:r>
            <a:r>
              <a:rPr lang="en-ID" sz="1400" b="0" dirty="0"/>
              <a:t> </a:t>
            </a:r>
            <a:r>
              <a:rPr lang="en-ID" sz="1400" b="0" dirty="0" err="1"/>
              <a:t>meningkatkan</a:t>
            </a:r>
            <a:r>
              <a:rPr lang="en-ID" sz="1400" b="0" dirty="0"/>
              <a:t> </a:t>
            </a:r>
            <a:r>
              <a:rPr lang="en-ID" sz="1400" b="0" dirty="0" err="1"/>
              <a:t>loyalitas</a:t>
            </a:r>
            <a:r>
              <a:rPr lang="en-ID" sz="1400" b="0" dirty="0"/>
              <a:t> </a:t>
            </a:r>
            <a:r>
              <a:rPr lang="en-ID" sz="1400" b="0" dirty="0" err="1"/>
              <a:t>pelanggan</a:t>
            </a:r>
            <a:r>
              <a:rPr lang="en-ID" sz="1400" b="0" dirty="0"/>
              <a:t> lama.</a:t>
            </a:r>
            <a:endParaRPr sz="1400" b="0" dirty="0"/>
          </a:p>
        </p:txBody>
      </p:sp>
    </p:spTree>
    <p:extLst>
      <p:ext uri="{BB962C8B-B14F-4D97-AF65-F5344CB8AC3E}">
        <p14:creationId xmlns:p14="http://schemas.microsoft.com/office/powerpoint/2010/main" val="4053869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5FE5-5178-8B70-3C9F-57971F6B0787}"/>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BBF1B723-2474-1F99-2845-778BF355E5F2}"/>
              </a:ext>
            </a:extLst>
          </p:cNvPr>
          <p:cNvPicPr>
            <a:picLocks noChangeAspect="1"/>
          </p:cNvPicPr>
          <p:nvPr/>
        </p:nvPicPr>
        <p:blipFill>
          <a:blip r:embed="rId2"/>
          <a:stretch>
            <a:fillRect/>
          </a:stretch>
        </p:blipFill>
        <p:spPr>
          <a:xfrm>
            <a:off x="1021888" y="750552"/>
            <a:ext cx="7100223" cy="2099528"/>
          </a:xfrm>
          <a:prstGeom prst="rect">
            <a:avLst/>
          </a:prstGeom>
        </p:spPr>
      </p:pic>
      <p:pic>
        <p:nvPicPr>
          <p:cNvPr id="6" name="Picture 5">
            <a:extLst>
              <a:ext uri="{FF2B5EF4-FFF2-40B4-BE49-F238E27FC236}">
                <a16:creationId xmlns:a16="http://schemas.microsoft.com/office/drawing/2014/main" id="{9ED38FB7-A895-EF13-849A-60A65646E224}"/>
              </a:ext>
            </a:extLst>
          </p:cNvPr>
          <p:cNvPicPr>
            <a:picLocks noChangeAspect="1"/>
          </p:cNvPicPr>
          <p:nvPr/>
        </p:nvPicPr>
        <p:blipFill>
          <a:blip r:embed="rId3"/>
          <a:stretch>
            <a:fillRect/>
          </a:stretch>
        </p:blipFill>
        <p:spPr>
          <a:xfrm>
            <a:off x="1021888" y="2850080"/>
            <a:ext cx="7119662" cy="1987958"/>
          </a:xfrm>
          <a:prstGeom prst="rect">
            <a:avLst/>
          </a:prstGeom>
        </p:spPr>
      </p:pic>
    </p:spTree>
    <p:extLst>
      <p:ext uri="{BB962C8B-B14F-4D97-AF65-F5344CB8AC3E}">
        <p14:creationId xmlns:p14="http://schemas.microsoft.com/office/powerpoint/2010/main" val="1026591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EDA7-083E-3D9B-7611-568B1E4A89CA}"/>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D1967FAC-4871-3090-D426-F544D35D30A1}"/>
              </a:ext>
            </a:extLst>
          </p:cNvPr>
          <p:cNvPicPr>
            <a:picLocks noChangeAspect="1"/>
          </p:cNvPicPr>
          <p:nvPr/>
        </p:nvPicPr>
        <p:blipFill>
          <a:blip r:embed="rId2"/>
          <a:stretch>
            <a:fillRect/>
          </a:stretch>
        </p:blipFill>
        <p:spPr>
          <a:xfrm>
            <a:off x="400110" y="1161965"/>
            <a:ext cx="8343780" cy="2819569"/>
          </a:xfrm>
          <a:prstGeom prst="rect">
            <a:avLst/>
          </a:prstGeom>
        </p:spPr>
      </p:pic>
    </p:spTree>
    <p:extLst>
      <p:ext uri="{BB962C8B-B14F-4D97-AF65-F5344CB8AC3E}">
        <p14:creationId xmlns:p14="http://schemas.microsoft.com/office/powerpoint/2010/main" val="889394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F8BC-497D-DE68-6812-76D0E6F887E1}"/>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F5B944DC-BD74-A5D4-D588-7B2100A4230C}"/>
              </a:ext>
            </a:extLst>
          </p:cNvPr>
          <p:cNvPicPr>
            <a:picLocks noChangeAspect="1"/>
          </p:cNvPicPr>
          <p:nvPr/>
        </p:nvPicPr>
        <p:blipFill>
          <a:blip r:embed="rId2"/>
          <a:stretch>
            <a:fillRect/>
          </a:stretch>
        </p:blipFill>
        <p:spPr>
          <a:xfrm>
            <a:off x="346796" y="1109917"/>
            <a:ext cx="8265575" cy="2923665"/>
          </a:xfrm>
          <a:prstGeom prst="rect">
            <a:avLst/>
          </a:prstGeom>
        </p:spPr>
      </p:pic>
    </p:spTree>
    <p:extLst>
      <p:ext uri="{BB962C8B-B14F-4D97-AF65-F5344CB8AC3E}">
        <p14:creationId xmlns:p14="http://schemas.microsoft.com/office/powerpoint/2010/main" val="3217944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EDA</a:t>
            </a:r>
            <a:endParaRPr sz="2100" dirty="0"/>
          </a:p>
        </p:txBody>
      </p:sp>
      <p:pic>
        <p:nvPicPr>
          <p:cNvPr id="3" name="Picture 2">
            <a:extLst>
              <a:ext uri="{FF2B5EF4-FFF2-40B4-BE49-F238E27FC236}">
                <a16:creationId xmlns:a16="http://schemas.microsoft.com/office/drawing/2014/main" id="{D640488A-1E72-9872-F1DE-347AE2A38CE8}"/>
              </a:ext>
            </a:extLst>
          </p:cNvPr>
          <p:cNvPicPr>
            <a:picLocks noChangeAspect="1"/>
          </p:cNvPicPr>
          <p:nvPr/>
        </p:nvPicPr>
        <p:blipFill>
          <a:blip r:embed="rId3"/>
          <a:stretch>
            <a:fillRect/>
          </a:stretch>
        </p:blipFill>
        <p:spPr>
          <a:xfrm>
            <a:off x="1531089" y="1236267"/>
            <a:ext cx="5576552" cy="3726480"/>
          </a:xfrm>
          <a:prstGeom prst="rect">
            <a:avLst/>
          </a:prstGeom>
        </p:spPr>
      </p:pic>
    </p:spTree>
    <p:extLst>
      <p:ext uri="{BB962C8B-B14F-4D97-AF65-F5344CB8AC3E}">
        <p14:creationId xmlns:p14="http://schemas.microsoft.com/office/powerpoint/2010/main" val="1918730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C267-FDE8-5190-EFB2-CC92FB444ADC}"/>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B809CA17-40CC-CE44-C357-98B3B9FF29E6}"/>
              </a:ext>
            </a:extLst>
          </p:cNvPr>
          <p:cNvPicPr>
            <a:picLocks noChangeAspect="1"/>
          </p:cNvPicPr>
          <p:nvPr/>
        </p:nvPicPr>
        <p:blipFill>
          <a:blip r:embed="rId2"/>
          <a:stretch>
            <a:fillRect/>
          </a:stretch>
        </p:blipFill>
        <p:spPr>
          <a:xfrm>
            <a:off x="2200940" y="940734"/>
            <a:ext cx="4690397" cy="3226454"/>
          </a:xfrm>
          <a:prstGeom prst="rect">
            <a:avLst/>
          </a:prstGeom>
        </p:spPr>
      </p:pic>
    </p:spTree>
    <p:extLst>
      <p:ext uri="{BB962C8B-B14F-4D97-AF65-F5344CB8AC3E}">
        <p14:creationId xmlns:p14="http://schemas.microsoft.com/office/powerpoint/2010/main" val="662658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7DFE-C5DA-1683-9084-9284AEBB6CD4}"/>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B1AF1C37-DF76-6361-582A-BC092331298A}"/>
              </a:ext>
            </a:extLst>
          </p:cNvPr>
          <p:cNvPicPr>
            <a:picLocks noChangeAspect="1"/>
          </p:cNvPicPr>
          <p:nvPr/>
        </p:nvPicPr>
        <p:blipFill>
          <a:blip r:embed="rId2"/>
          <a:stretch>
            <a:fillRect/>
          </a:stretch>
        </p:blipFill>
        <p:spPr>
          <a:xfrm>
            <a:off x="1957387" y="990600"/>
            <a:ext cx="5229225" cy="3162300"/>
          </a:xfrm>
          <a:prstGeom prst="rect">
            <a:avLst/>
          </a:prstGeom>
        </p:spPr>
      </p:pic>
    </p:spTree>
    <p:extLst>
      <p:ext uri="{BB962C8B-B14F-4D97-AF65-F5344CB8AC3E}">
        <p14:creationId xmlns:p14="http://schemas.microsoft.com/office/powerpoint/2010/main" val="1338984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E78B-6CE8-EB52-EF68-970AF1E66A39}"/>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201EFF03-BE35-DC66-CF99-E88710C38333}"/>
              </a:ext>
            </a:extLst>
          </p:cNvPr>
          <p:cNvPicPr>
            <a:picLocks noChangeAspect="1"/>
          </p:cNvPicPr>
          <p:nvPr/>
        </p:nvPicPr>
        <p:blipFill>
          <a:blip r:embed="rId2"/>
          <a:stretch>
            <a:fillRect/>
          </a:stretch>
        </p:blipFill>
        <p:spPr>
          <a:xfrm>
            <a:off x="2414587" y="1000125"/>
            <a:ext cx="4314825" cy="3143250"/>
          </a:xfrm>
          <a:prstGeom prst="rect">
            <a:avLst/>
          </a:prstGeom>
        </p:spPr>
      </p:pic>
    </p:spTree>
    <p:extLst>
      <p:ext uri="{BB962C8B-B14F-4D97-AF65-F5344CB8AC3E}">
        <p14:creationId xmlns:p14="http://schemas.microsoft.com/office/powerpoint/2010/main" val="2502695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8520-58F6-9364-840E-C1F6C2DD5969}"/>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24DD4C30-F560-DCCF-F854-0C41F464B230}"/>
              </a:ext>
            </a:extLst>
          </p:cNvPr>
          <p:cNvPicPr>
            <a:picLocks noChangeAspect="1"/>
          </p:cNvPicPr>
          <p:nvPr/>
        </p:nvPicPr>
        <p:blipFill>
          <a:blip r:embed="rId2"/>
          <a:stretch>
            <a:fillRect/>
          </a:stretch>
        </p:blipFill>
        <p:spPr>
          <a:xfrm>
            <a:off x="2438400" y="1038225"/>
            <a:ext cx="4267200" cy="3067050"/>
          </a:xfrm>
          <a:prstGeom prst="rect">
            <a:avLst/>
          </a:prstGeom>
        </p:spPr>
      </p:pic>
    </p:spTree>
    <p:extLst>
      <p:ext uri="{BB962C8B-B14F-4D97-AF65-F5344CB8AC3E}">
        <p14:creationId xmlns:p14="http://schemas.microsoft.com/office/powerpoint/2010/main" val="2368333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26FB-C6F1-354F-1A2D-84A60413D367}"/>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0F0A7F58-D65C-2AED-FAD5-617B2C8D8862}"/>
              </a:ext>
            </a:extLst>
          </p:cNvPr>
          <p:cNvPicPr>
            <a:picLocks noChangeAspect="1"/>
          </p:cNvPicPr>
          <p:nvPr/>
        </p:nvPicPr>
        <p:blipFill>
          <a:blip r:embed="rId2"/>
          <a:stretch>
            <a:fillRect/>
          </a:stretch>
        </p:blipFill>
        <p:spPr>
          <a:xfrm>
            <a:off x="2438400" y="1052512"/>
            <a:ext cx="4267200" cy="3038475"/>
          </a:xfrm>
          <a:prstGeom prst="rect">
            <a:avLst/>
          </a:prstGeom>
        </p:spPr>
      </p:pic>
    </p:spTree>
    <p:extLst>
      <p:ext uri="{BB962C8B-B14F-4D97-AF65-F5344CB8AC3E}">
        <p14:creationId xmlns:p14="http://schemas.microsoft.com/office/powerpoint/2010/main" val="1542721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6768-DFB1-D0A6-CB63-59976E5A8981}"/>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6B8C6796-AE1C-C0D8-EFCA-78ACD6F141F5}"/>
              </a:ext>
            </a:extLst>
          </p:cNvPr>
          <p:cNvPicPr>
            <a:picLocks noChangeAspect="1"/>
          </p:cNvPicPr>
          <p:nvPr/>
        </p:nvPicPr>
        <p:blipFill>
          <a:blip r:embed="rId2"/>
          <a:stretch>
            <a:fillRect/>
          </a:stretch>
        </p:blipFill>
        <p:spPr>
          <a:xfrm>
            <a:off x="295275" y="1062037"/>
            <a:ext cx="8553450" cy="3019425"/>
          </a:xfrm>
          <a:prstGeom prst="rect">
            <a:avLst/>
          </a:prstGeom>
        </p:spPr>
      </p:pic>
    </p:spTree>
    <p:extLst>
      <p:ext uri="{BB962C8B-B14F-4D97-AF65-F5344CB8AC3E}">
        <p14:creationId xmlns:p14="http://schemas.microsoft.com/office/powerpoint/2010/main" val="36673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Penjelasan Dataset</a:t>
            </a:r>
            <a:endParaRPr sz="2100" dirty="0"/>
          </a:p>
        </p:txBody>
      </p:sp>
      <p:sp>
        <p:nvSpPr>
          <p:cNvPr id="54" name="Google Shape;54;g13b7577721b_0_0"/>
          <p:cNvSpPr txBox="1">
            <a:spLocks noGrp="1"/>
          </p:cNvSpPr>
          <p:nvPr>
            <p:ph type="title"/>
          </p:nvPr>
        </p:nvSpPr>
        <p:spPr>
          <a:xfrm>
            <a:off x="558900" y="1545575"/>
            <a:ext cx="8005200" cy="2723700"/>
          </a:xfrm>
          <a:prstGeom prst="rect">
            <a:avLst/>
          </a:prstGeom>
          <a:noFill/>
          <a:ln>
            <a:noFill/>
          </a:ln>
        </p:spPr>
        <p:txBody>
          <a:bodyPr spcFirstLastPara="1" wrap="square" lIns="91425" tIns="91425" rIns="91425" bIns="91425" anchor="t" anchorCtr="0">
            <a:noAutofit/>
          </a:bodyPr>
          <a:lstStyle/>
          <a:p>
            <a:pPr>
              <a:lnSpc>
                <a:spcPct val="115000"/>
              </a:lnSpc>
            </a:pPr>
            <a:r>
              <a:rPr lang="id-ID" sz="1400" b="0" dirty="0"/>
              <a:t>Dataset yang digunakan adalah data pemasaran dari salah satu bank mengenai kampanye pemasaran melalui panggilan telepon. Tujuan yang ingin dicapai adalah, apakah strategi kampanye pemasaran yang telah dilakukan mampu meningkatkan minat nasabah untuk melakukan deposito.</a:t>
            </a:r>
            <a:br>
              <a:rPr lang="id-ID" sz="1400" b="0" dirty="0"/>
            </a:br>
            <a:br>
              <a:rPr lang="id-ID" sz="1400" b="0" dirty="0"/>
            </a:br>
            <a:r>
              <a:rPr lang="id-ID" sz="1400" b="0" dirty="0"/>
              <a:t>Berdasarkan hasil pengamatan yang telah kami lakukan, terdapat beberapa hal yang bisa kami simpulkan : </a:t>
            </a:r>
            <a:br>
              <a:rPr lang="id-ID" sz="1400" b="0" dirty="0"/>
            </a:br>
            <a:r>
              <a:rPr lang="id-ID" sz="1200" b="0" dirty="0"/>
              <a:t>1.</a:t>
            </a:r>
            <a:r>
              <a:rPr lang="id-ID" sz="1400" b="0" dirty="0"/>
              <a:t> </a:t>
            </a:r>
            <a:r>
              <a:rPr lang="id-ID" sz="1200" b="0" dirty="0"/>
              <a:t>Semakin lama durasi komunikasi yang dilakukan dan semakin sering nasabah dihubungi oleh pihak bank maka semakin besar kemungkinan nasabah tidak mendepositokan uangnya.</a:t>
            </a:r>
            <a:br>
              <a:rPr lang="id-ID" sz="1200" b="0" dirty="0"/>
            </a:br>
            <a:r>
              <a:rPr lang="id-ID" sz="1200" b="0" dirty="0"/>
              <a:t>2. Nasabah yang paling sering melakukan deposito adalah mereka yang berprofesi management</a:t>
            </a:r>
            <a:br>
              <a:rPr lang="id-ID" sz="1200" b="0" dirty="0"/>
            </a:br>
            <a:r>
              <a:rPr lang="id-ID" sz="1200" b="0" dirty="0"/>
              <a:t>3. Jumlah balance tidak mempengaruhi minat nasabah untuk melakukan deposito. Kami menemukan bahwa nasabah dengan balance yang lebih sedikit cenderung mendepositokan uangnya.</a:t>
            </a:r>
            <a:br>
              <a:rPr lang="id-ID" sz="1400" b="0" dirty="0"/>
            </a:br>
            <a:br>
              <a:rPr lang="id-ID" sz="1400" b="0" dirty="0"/>
            </a:br>
            <a:endParaRPr sz="1400" b="0" dirty="0"/>
          </a:p>
        </p:txBody>
      </p:sp>
    </p:spTree>
    <p:extLst>
      <p:ext uri="{BB962C8B-B14F-4D97-AF65-F5344CB8AC3E}">
        <p14:creationId xmlns:p14="http://schemas.microsoft.com/office/powerpoint/2010/main" val="2586194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Korelasi antar Variabel</a:t>
            </a:r>
            <a:endParaRPr sz="2100" dirty="0"/>
          </a:p>
        </p:txBody>
      </p:sp>
      <p:pic>
        <p:nvPicPr>
          <p:cNvPr id="4" name="Picture 3">
            <a:extLst>
              <a:ext uri="{FF2B5EF4-FFF2-40B4-BE49-F238E27FC236}">
                <a16:creationId xmlns:a16="http://schemas.microsoft.com/office/drawing/2014/main" id="{F9CD6CD6-9480-2E28-C3F3-514033380B6E}"/>
              </a:ext>
            </a:extLst>
          </p:cNvPr>
          <p:cNvPicPr>
            <a:picLocks noChangeAspect="1"/>
          </p:cNvPicPr>
          <p:nvPr/>
        </p:nvPicPr>
        <p:blipFill>
          <a:blip r:embed="rId3"/>
          <a:stretch>
            <a:fillRect/>
          </a:stretch>
        </p:blipFill>
        <p:spPr>
          <a:xfrm>
            <a:off x="1266825" y="1852612"/>
            <a:ext cx="6610350" cy="1438275"/>
          </a:xfrm>
          <a:prstGeom prst="rect">
            <a:avLst/>
          </a:prstGeom>
        </p:spPr>
      </p:pic>
    </p:spTree>
    <p:extLst>
      <p:ext uri="{BB962C8B-B14F-4D97-AF65-F5344CB8AC3E}">
        <p14:creationId xmlns:p14="http://schemas.microsoft.com/office/powerpoint/2010/main" val="3793198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CC67-DF24-5642-05A2-B3C014722212}"/>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F02241C1-76CA-9397-865A-1FE788A42727}"/>
              </a:ext>
            </a:extLst>
          </p:cNvPr>
          <p:cNvPicPr>
            <a:picLocks noChangeAspect="1"/>
          </p:cNvPicPr>
          <p:nvPr/>
        </p:nvPicPr>
        <p:blipFill>
          <a:blip r:embed="rId2"/>
          <a:stretch>
            <a:fillRect/>
          </a:stretch>
        </p:blipFill>
        <p:spPr>
          <a:xfrm>
            <a:off x="1449625" y="712381"/>
            <a:ext cx="6244749" cy="4175937"/>
          </a:xfrm>
          <a:prstGeom prst="rect">
            <a:avLst/>
          </a:prstGeom>
        </p:spPr>
      </p:pic>
    </p:spTree>
    <p:extLst>
      <p:ext uri="{BB962C8B-B14F-4D97-AF65-F5344CB8AC3E}">
        <p14:creationId xmlns:p14="http://schemas.microsoft.com/office/powerpoint/2010/main" val="3489718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9EF3-B205-6844-E8B4-3470928BE877}"/>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AB824CCB-9829-2392-26AF-B443C02BC40B}"/>
              </a:ext>
            </a:extLst>
          </p:cNvPr>
          <p:cNvPicPr>
            <a:picLocks noChangeAspect="1"/>
          </p:cNvPicPr>
          <p:nvPr/>
        </p:nvPicPr>
        <p:blipFill>
          <a:blip r:embed="rId2"/>
          <a:stretch>
            <a:fillRect/>
          </a:stretch>
        </p:blipFill>
        <p:spPr>
          <a:xfrm>
            <a:off x="457200" y="1462087"/>
            <a:ext cx="8229600" cy="2219325"/>
          </a:xfrm>
          <a:prstGeom prst="rect">
            <a:avLst/>
          </a:prstGeom>
        </p:spPr>
      </p:pic>
    </p:spTree>
    <p:extLst>
      <p:ext uri="{BB962C8B-B14F-4D97-AF65-F5344CB8AC3E}">
        <p14:creationId xmlns:p14="http://schemas.microsoft.com/office/powerpoint/2010/main" val="301881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8314-5109-2C6A-2077-FAD125584806}"/>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8C246610-68B9-497D-3B4D-EB58FC7CF5C6}"/>
              </a:ext>
            </a:extLst>
          </p:cNvPr>
          <p:cNvPicPr>
            <a:picLocks noChangeAspect="1"/>
          </p:cNvPicPr>
          <p:nvPr/>
        </p:nvPicPr>
        <p:blipFill>
          <a:blip r:embed="rId2"/>
          <a:stretch>
            <a:fillRect/>
          </a:stretch>
        </p:blipFill>
        <p:spPr>
          <a:xfrm>
            <a:off x="1119187" y="923925"/>
            <a:ext cx="6905625" cy="3295650"/>
          </a:xfrm>
          <a:prstGeom prst="rect">
            <a:avLst/>
          </a:prstGeom>
        </p:spPr>
      </p:pic>
    </p:spTree>
    <p:extLst>
      <p:ext uri="{BB962C8B-B14F-4D97-AF65-F5344CB8AC3E}">
        <p14:creationId xmlns:p14="http://schemas.microsoft.com/office/powerpoint/2010/main" val="1203947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C3B5-531B-DEA7-EDF4-CCAD7682EE91}"/>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CD43E53F-4564-C663-E988-EBE5DD8351DF}"/>
              </a:ext>
            </a:extLst>
          </p:cNvPr>
          <p:cNvPicPr>
            <a:picLocks noChangeAspect="1"/>
          </p:cNvPicPr>
          <p:nvPr/>
        </p:nvPicPr>
        <p:blipFill>
          <a:blip r:embed="rId2"/>
          <a:stretch>
            <a:fillRect/>
          </a:stretch>
        </p:blipFill>
        <p:spPr>
          <a:xfrm>
            <a:off x="1200150" y="933450"/>
            <a:ext cx="6743700" cy="3276600"/>
          </a:xfrm>
          <a:prstGeom prst="rect">
            <a:avLst/>
          </a:prstGeom>
        </p:spPr>
      </p:pic>
    </p:spTree>
    <p:extLst>
      <p:ext uri="{BB962C8B-B14F-4D97-AF65-F5344CB8AC3E}">
        <p14:creationId xmlns:p14="http://schemas.microsoft.com/office/powerpoint/2010/main" val="3120165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8EBD-D9E4-B0F4-FC40-063017E009F4}"/>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4F4080DB-D7CD-CC31-BA8B-4AE7763956C3}"/>
              </a:ext>
            </a:extLst>
          </p:cNvPr>
          <p:cNvPicPr>
            <a:picLocks noChangeAspect="1"/>
          </p:cNvPicPr>
          <p:nvPr/>
        </p:nvPicPr>
        <p:blipFill>
          <a:blip r:embed="rId2"/>
          <a:stretch>
            <a:fillRect/>
          </a:stretch>
        </p:blipFill>
        <p:spPr>
          <a:xfrm>
            <a:off x="1181100" y="962025"/>
            <a:ext cx="6781800" cy="3219450"/>
          </a:xfrm>
          <a:prstGeom prst="rect">
            <a:avLst/>
          </a:prstGeom>
        </p:spPr>
      </p:pic>
    </p:spTree>
    <p:extLst>
      <p:ext uri="{BB962C8B-B14F-4D97-AF65-F5344CB8AC3E}">
        <p14:creationId xmlns:p14="http://schemas.microsoft.com/office/powerpoint/2010/main" val="2983585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4E11-B600-B10B-E701-A3186467F056}"/>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EE43E4A0-4B57-AC79-79B2-2423BD3406E5}"/>
              </a:ext>
            </a:extLst>
          </p:cNvPr>
          <p:cNvPicPr>
            <a:picLocks noChangeAspect="1"/>
          </p:cNvPicPr>
          <p:nvPr/>
        </p:nvPicPr>
        <p:blipFill>
          <a:blip r:embed="rId2"/>
          <a:stretch>
            <a:fillRect/>
          </a:stretch>
        </p:blipFill>
        <p:spPr>
          <a:xfrm>
            <a:off x="1176337" y="962025"/>
            <a:ext cx="6791325" cy="3219450"/>
          </a:xfrm>
          <a:prstGeom prst="rect">
            <a:avLst/>
          </a:prstGeom>
        </p:spPr>
      </p:pic>
    </p:spTree>
    <p:extLst>
      <p:ext uri="{BB962C8B-B14F-4D97-AF65-F5344CB8AC3E}">
        <p14:creationId xmlns:p14="http://schemas.microsoft.com/office/powerpoint/2010/main" val="202404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EA37-2FA2-F2DA-5141-9B7807B689D3}"/>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751D35A1-7EE2-22DD-0DFF-1492A25B041C}"/>
              </a:ext>
            </a:extLst>
          </p:cNvPr>
          <p:cNvPicPr>
            <a:picLocks noChangeAspect="1"/>
          </p:cNvPicPr>
          <p:nvPr/>
        </p:nvPicPr>
        <p:blipFill>
          <a:blip r:embed="rId2"/>
          <a:stretch>
            <a:fillRect/>
          </a:stretch>
        </p:blipFill>
        <p:spPr>
          <a:xfrm>
            <a:off x="1190625" y="923925"/>
            <a:ext cx="6762750" cy="3295650"/>
          </a:xfrm>
          <a:prstGeom prst="rect">
            <a:avLst/>
          </a:prstGeom>
        </p:spPr>
      </p:pic>
    </p:spTree>
    <p:extLst>
      <p:ext uri="{BB962C8B-B14F-4D97-AF65-F5344CB8AC3E}">
        <p14:creationId xmlns:p14="http://schemas.microsoft.com/office/powerpoint/2010/main" val="2565787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C26F-7942-3FD3-34CF-4A03C82D65E3}"/>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8ED24A0E-E034-D37C-2ECD-6C6047559818}"/>
              </a:ext>
            </a:extLst>
          </p:cNvPr>
          <p:cNvPicPr>
            <a:picLocks noChangeAspect="1"/>
          </p:cNvPicPr>
          <p:nvPr/>
        </p:nvPicPr>
        <p:blipFill>
          <a:blip r:embed="rId2"/>
          <a:stretch>
            <a:fillRect/>
          </a:stretch>
        </p:blipFill>
        <p:spPr>
          <a:xfrm>
            <a:off x="1176337" y="952500"/>
            <a:ext cx="6791325" cy="3238500"/>
          </a:xfrm>
          <a:prstGeom prst="rect">
            <a:avLst/>
          </a:prstGeom>
        </p:spPr>
      </p:pic>
    </p:spTree>
    <p:extLst>
      <p:ext uri="{BB962C8B-B14F-4D97-AF65-F5344CB8AC3E}">
        <p14:creationId xmlns:p14="http://schemas.microsoft.com/office/powerpoint/2010/main" val="2503006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3828-0211-9C21-2FFA-6C0C47BDD2BF}"/>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0AE43098-B824-CC91-F1AC-7C989B068CF1}"/>
              </a:ext>
            </a:extLst>
          </p:cNvPr>
          <p:cNvPicPr>
            <a:picLocks noChangeAspect="1"/>
          </p:cNvPicPr>
          <p:nvPr/>
        </p:nvPicPr>
        <p:blipFill>
          <a:blip r:embed="rId2"/>
          <a:stretch>
            <a:fillRect/>
          </a:stretch>
        </p:blipFill>
        <p:spPr>
          <a:xfrm>
            <a:off x="1181100" y="933450"/>
            <a:ext cx="6781800" cy="3276600"/>
          </a:xfrm>
          <a:prstGeom prst="rect">
            <a:avLst/>
          </a:prstGeom>
        </p:spPr>
      </p:pic>
    </p:spTree>
    <p:extLst>
      <p:ext uri="{BB962C8B-B14F-4D97-AF65-F5344CB8AC3E}">
        <p14:creationId xmlns:p14="http://schemas.microsoft.com/office/powerpoint/2010/main" val="163657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Project Schedule</a:t>
            </a:r>
            <a:endParaRPr sz="2100" dirty="0"/>
          </a:p>
        </p:txBody>
      </p:sp>
      <p:sp>
        <p:nvSpPr>
          <p:cNvPr id="54" name="Google Shape;54;g13b7577721b_0_0"/>
          <p:cNvSpPr txBox="1">
            <a:spLocks noGrp="1"/>
          </p:cNvSpPr>
          <p:nvPr>
            <p:ph type="title"/>
          </p:nvPr>
        </p:nvSpPr>
        <p:spPr>
          <a:xfrm>
            <a:off x="558900" y="1545575"/>
            <a:ext cx="8005200" cy="272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D" sz="1400" b="0" dirty="0" err="1"/>
              <a:t>Dalam</a:t>
            </a:r>
            <a:r>
              <a:rPr lang="en-ID" sz="1400" b="0" dirty="0"/>
              <a:t> </a:t>
            </a:r>
            <a:r>
              <a:rPr lang="en-ID" sz="1400" b="0" dirty="0" err="1"/>
              <a:t>proyek</a:t>
            </a:r>
            <a:r>
              <a:rPr lang="en-ID" sz="1400" b="0" dirty="0"/>
              <a:t> </a:t>
            </a:r>
            <a:r>
              <a:rPr lang="en-ID" sz="1400" b="0" dirty="0" err="1"/>
              <a:t>aplikasi</a:t>
            </a:r>
            <a:r>
              <a:rPr lang="en-ID" sz="1400" b="0" dirty="0"/>
              <a:t> machine learning fintech/banking dan finance, kami </a:t>
            </a:r>
            <a:r>
              <a:rPr lang="en-ID" sz="1400" b="0" dirty="0" err="1"/>
              <a:t>membuat</a:t>
            </a:r>
            <a:r>
              <a:rPr lang="en-ID" sz="1400" b="0" dirty="0"/>
              <a:t> </a:t>
            </a:r>
            <a:r>
              <a:rPr lang="en-ID" sz="1400" b="0" dirty="0" err="1"/>
              <a:t>beberapa</a:t>
            </a:r>
            <a:r>
              <a:rPr lang="en-ID" sz="1400" b="0" dirty="0"/>
              <a:t> </a:t>
            </a:r>
            <a:r>
              <a:rPr lang="en-ID" sz="1400" b="0" dirty="0" err="1"/>
              <a:t>langkah-langkah</a:t>
            </a:r>
            <a:r>
              <a:rPr lang="en-ID" sz="1400" b="0" dirty="0"/>
              <a:t>, </a:t>
            </a:r>
            <a:r>
              <a:rPr lang="en-ID" sz="1400" b="0" dirty="0" err="1"/>
              <a:t>jadwal</a:t>
            </a:r>
            <a:r>
              <a:rPr lang="en-ID" sz="1400" b="0" dirty="0"/>
              <a:t> dan </a:t>
            </a:r>
            <a:r>
              <a:rPr lang="en-ID" sz="1400" b="0" dirty="0" err="1"/>
              <a:t>estimasi</a:t>
            </a:r>
            <a:r>
              <a:rPr lang="en-ID" sz="1400" b="0" dirty="0"/>
              <a:t> </a:t>
            </a:r>
            <a:r>
              <a:rPr lang="en-ID" sz="1400" b="0" dirty="0" err="1"/>
              <a:t>pengerjaan</a:t>
            </a:r>
            <a:r>
              <a:rPr lang="en-ID" sz="1400" b="0" dirty="0"/>
              <a:t> </a:t>
            </a:r>
            <a:r>
              <a:rPr lang="en-ID" sz="1400" b="0" dirty="0" err="1"/>
              <a:t>proyek</a:t>
            </a:r>
            <a:r>
              <a:rPr lang="en-ID" sz="1400" b="0" dirty="0"/>
              <a:t> kami </a:t>
            </a:r>
            <a:r>
              <a:rPr lang="en-ID" sz="1400" b="0" dirty="0" err="1"/>
              <a:t>menggunakan</a:t>
            </a:r>
            <a:r>
              <a:rPr lang="en-ID" sz="1400" b="0" dirty="0"/>
              <a:t> </a:t>
            </a:r>
            <a:r>
              <a:rPr lang="en-ID" sz="1400" dirty="0" err="1"/>
              <a:t>grafik</a:t>
            </a:r>
            <a:r>
              <a:rPr lang="en-ID" sz="1400" dirty="0"/>
              <a:t> </a:t>
            </a:r>
            <a:r>
              <a:rPr lang="en-ID" sz="1400" dirty="0" err="1"/>
              <a:t>gantt</a:t>
            </a:r>
            <a:r>
              <a:rPr lang="en-ID" sz="1400" b="0" dirty="0"/>
              <a:t>, yang </a:t>
            </a:r>
            <a:r>
              <a:rPr lang="en-ID" sz="1400" b="0" dirty="0" err="1"/>
              <a:t>dapat</a:t>
            </a:r>
            <a:r>
              <a:rPr lang="en-ID" sz="1400" b="0" dirty="0"/>
              <a:t> kami </a:t>
            </a:r>
            <a:r>
              <a:rPr lang="en-ID" sz="1400" b="0" dirty="0" err="1"/>
              <a:t>visualisasikan</a:t>
            </a:r>
            <a:r>
              <a:rPr lang="en-ID" sz="1400" b="0" dirty="0"/>
              <a:t> </a:t>
            </a:r>
            <a:r>
              <a:rPr lang="en-ID" sz="1400" b="0" dirty="0" err="1"/>
              <a:t>sebagai</a:t>
            </a:r>
            <a:r>
              <a:rPr lang="en-ID" sz="1400" b="0" dirty="0"/>
              <a:t> </a:t>
            </a:r>
            <a:r>
              <a:rPr lang="en-ID" sz="1400" b="0" dirty="0" err="1"/>
              <a:t>berikut</a:t>
            </a:r>
            <a:r>
              <a:rPr lang="en-ID" sz="1400" b="0" dirty="0"/>
              <a:t>:</a:t>
            </a:r>
          </a:p>
        </p:txBody>
      </p:sp>
    </p:spTree>
    <p:extLst>
      <p:ext uri="{BB962C8B-B14F-4D97-AF65-F5344CB8AC3E}">
        <p14:creationId xmlns:p14="http://schemas.microsoft.com/office/powerpoint/2010/main" val="3104753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C485-3ADC-085D-17A7-795835DA31A4}"/>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0AA2BABA-7E7B-C1D5-B630-CF3FBBFF9402}"/>
              </a:ext>
            </a:extLst>
          </p:cNvPr>
          <p:cNvPicPr>
            <a:picLocks noChangeAspect="1"/>
          </p:cNvPicPr>
          <p:nvPr/>
        </p:nvPicPr>
        <p:blipFill>
          <a:blip r:embed="rId2"/>
          <a:stretch>
            <a:fillRect/>
          </a:stretch>
        </p:blipFill>
        <p:spPr>
          <a:xfrm>
            <a:off x="1190625" y="933450"/>
            <a:ext cx="6762750" cy="3276600"/>
          </a:xfrm>
          <a:prstGeom prst="rect">
            <a:avLst/>
          </a:prstGeom>
        </p:spPr>
      </p:pic>
    </p:spTree>
    <p:extLst>
      <p:ext uri="{BB962C8B-B14F-4D97-AF65-F5344CB8AC3E}">
        <p14:creationId xmlns:p14="http://schemas.microsoft.com/office/powerpoint/2010/main" val="2227605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2DCB-769F-2362-4FB6-B30BF1BB4C08}"/>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5F30926A-525B-717D-983B-F7DB380EE17A}"/>
              </a:ext>
            </a:extLst>
          </p:cNvPr>
          <p:cNvPicPr>
            <a:picLocks noChangeAspect="1"/>
          </p:cNvPicPr>
          <p:nvPr/>
        </p:nvPicPr>
        <p:blipFill>
          <a:blip r:embed="rId2"/>
          <a:stretch>
            <a:fillRect/>
          </a:stretch>
        </p:blipFill>
        <p:spPr>
          <a:xfrm>
            <a:off x="1195387" y="957262"/>
            <a:ext cx="6753225" cy="3228975"/>
          </a:xfrm>
          <a:prstGeom prst="rect">
            <a:avLst/>
          </a:prstGeom>
        </p:spPr>
      </p:pic>
    </p:spTree>
    <p:extLst>
      <p:ext uri="{BB962C8B-B14F-4D97-AF65-F5344CB8AC3E}">
        <p14:creationId xmlns:p14="http://schemas.microsoft.com/office/powerpoint/2010/main" val="2063635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E5F3-5924-130A-6966-B2CBAFE55B12}"/>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CC455D59-608B-88A1-1651-B49C4E619B9C}"/>
              </a:ext>
            </a:extLst>
          </p:cNvPr>
          <p:cNvPicPr>
            <a:picLocks noChangeAspect="1"/>
          </p:cNvPicPr>
          <p:nvPr/>
        </p:nvPicPr>
        <p:blipFill>
          <a:blip r:embed="rId2"/>
          <a:stretch>
            <a:fillRect/>
          </a:stretch>
        </p:blipFill>
        <p:spPr>
          <a:xfrm>
            <a:off x="1204912" y="900112"/>
            <a:ext cx="6734175" cy="3343275"/>
          </a:xfrm>
          <a:prstGeom prst="rect">
            <a:avLst/>
          </a:prstGeom>
        </p:spPr>
      </p:pic>
    </p:spTree>
    <p:extLst>
      <p:ext uri="{BB962C8B-B14F-4D97-AF65-F5344CB8AC3E}">
        <p14:creationId xmlns:p14="http://schemas.microsoft.com/office/powerpoint/2010/main" val="208395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5BC1-CF0A-35BE-11BD-BFFBA5B07B13}"/>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1D493A7F-2B26-06DF-3D07-8BC99A26EDFC}"/>
              </a:ext>
            </a:extLst>
          </p:cNvPr>
          <p:cNvPicPr>
            <a:picLocks noChangeAspect="1"/>
          </p:cNvPicPr>
          <p:nvPr/>
        </p:nvPicPr>
        <p:blipFill>
          <a:blip r:embed="rId2"/>
          <a:stretch>
            <a:fillRect/>
          </a:stretch>
        </p:blipFill>
        <p:spPr>
          <a:xfrm>
            <a:off x="1219200" y="923925"/>
            <a:ext cx="6705600" cy="3295650"/>
          </a:xfrm>
          <a:prstGeom prst="rect">
            <a:avLst/>
          </a:prstGeom>
        </p:spPr>
      </p:pic>
    </p:spTree>
    <p:extLst>
      <p:ext uri="{BB962C8B-B14F-4D97-AF65-F5344CB8AC3E}">
        <p14:creationId xmlns:p14="http://schemas.microsoft.com/office/powerpoint/2010/main" val="821642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1032-F17A-9673-5FBF-247DE22B3B3C}"/>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1C6B9524-FAED-5E9F-8A45-70EFA74B6229}"/>
              </a:ext>
            </a:extLst>
          </p:cNvPr>
          <p:cNvPicPr>
            <a:picLocks noChangeAspect="1"/>
          </p:cNvPicPr>
          <p:nvPr/>
        </p:nvPicPr>
        <p:blipFill>
          <a:blip r:embed="rId2"/>
          <a:stretch>
            <a:fillRect/>
          </a:stretch>
        </p:blipFill>
        <p:spPr>
          <a:xfrm>
            <a:off x="1200150" y="947737"/>
            <a:ext cx="6743700" cy="3248025"/>
          </a:xfrm>
          <a:prstGeom prst="rect">
            <a:avLst/>
          </a:prstGeom>
        </p:spPr>
      </p:pic>
    </p:spTree>
    <p:extLst>
      <p:ext uri="{BB962C8B-B14F-4D97-AF65-F5344CB8AC3E}">
        <p14:creationId xmlns:p14="http://schemas.microsoft.com/office/powerpoint/2010/main" val="41397621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2E88-48BC-F3A2-F16A-90B44F0AE47C}"/>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E3D6DA44-D1D3-1800-4BD4-492C7F365DF2}"/>
              </a:ext>
            </a:extLst>
          </p:cNvPr>
          <p:cNvPicPr>
            <a:picLocks noChangeAspect="1"/>
          </p:cNvPicPr>
          <p:nvPr/>
        </p:nvPicPr>
        <p:blipFill>
          <a:blip r:embed="rId2"/>
          <a:stretch>
            <a:fillRect/>
          </a:stretch>
        </p:blipFill>
        <p:spPr>
          <a:xfrm>
            <a:off x="1209675" y="938212"/>
            <a:ext cx="6724650" cy="3267075"/>
          </a:xfrm>
          <a:prstGeom prst="rect">
            <a:avLst/>
          </a:prstGeom>
        </p:spPr>
      </p:pic>
    </p:spTree>
    <p:extLst>
      <p:ext uri="{BB962C8B-B14F-4D97-AF65-F5344CB8AC3E}">
        <p14:creationId xmlns:p14="http://schemas.microsoft.com/office/powerpoint/2010/main" val="2680350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63D0-590D-1B59-1D32-C99B3DB5BE3A}"/>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D9EF440B-B202-DD50-584B-B3D18009478F}"/>
              </a:ext>
            </a:extLst>
          </p:cNvPr>
          <p:cNvPicPr>
            <a:picLocks noChangeAspect="1"/>
          </p:cNvPicPr>
          <p:nvPr/>
        </p:nvPicPr>
        <p:blipFill>
          <a:blip r:embed="rId2"/>
          <a:stretch>
            <a:fillRect/>
          </a:stretch>
        </p:blipFill>
        <p:spPr>
          <a:xfrm>
            <a:off x="1200150" y="909637"/>
            <a:ext cx="6743700" cy="3324225"/>
          </a:xfrm>
          <a:prstGeom prst="rect">
            <a:avLst/>
          </a:prstGeom>
        </p:spPr>
      </p:pic>
    </p:spTree>
    <p:extLst>
      <p:ext uri="{BB962C8B-B14F-4D97-AF65-F5344CB8AC3E}">
        <p14:creationId xmlns:p14="http://schemas.microsoft.com/office/powerpoint/2010/main" val="22880577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4C04-7343-6269-7CC0-69A5E693A1F6}"/>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673236C4-2230-B8DC-1D16-53DBCF0F27A2}"/>
              </a:ext>
            </a:extLst>
          </p:cNvPr>
          <p:cNvPicPr>
            <a:picLocks noChangeAspect="1"/>
          </p:cNvPicPr>
          <p:nvPr/>
        </p:nvPicPr>
        <p:blipFill>
          <a:blip r:embed="rId2"/>
          <a:stretch>
            <a:fillRect/>
          </a:stretch>
        </p:blipFill>
        <p:spPr>
          <a:xfrm>
            <a:off x="1209675" y="923925"/>
            <a:ext cx="6724650" cy="3295650"/>
          </a:xfrm>
          <a:prstGeom prst="rect">
            <a:avLst/>
          </a:prstGeom>
        </p:spPr>
      </p:pic>
    </p:spTree>
    <p:extLst>
      <p:ext uri="{BB962C8B-B14F-4D97-AF65-F5344CB8AC3E}">
        <p14:creationId xmlns:p14="http://schemas.microsoft.com/office/powerpoint/2010/main" val="4284977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50D5-8A91-991A-25DA-A522A625C6F7}"/>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5D85D90A-D249-C5D0-3598-D3450E615ABA}"/>
              </a:ext>
            </a:extLst>
          </p:cNvPr>
          <p:cNvPicPr>
            <a:picLocks noChangeAspect="1"/>
          </p:cNvPicPr>
          <p:nvPr/>
        </p:nvPicPr>
        <p:blipFill>
          <a:blip r:embed="rId2"/>
          <a:stretch>
            <a:fillRect/>
          </a:stretch>
        </p:blipFill>
        <p:spPr>
          <a:xfrm>
            <a:off x="1204912" y="938212"/>
            <a:ext cx="6734175" cy="3267075"/>
          </a:xfrm>
          <a:prstGeom prst="rect">
            <a:avLst/>
          </a:prstGeom>
        </p:spPr>
      </p:pic>
    </p:spTree>
    <p:extLst>
      <p:ext uri="{BB962C8B-B14F-4D97-AF65-F5344CB8AC3E}">
        <p14:creationId xmlns:p14="http://schemas.microsoft.com/office/powerpoint/2010/main" val="2733201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A038-632E-B033-DD6E-46AAB36B5382}"/>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410DF1D7-DE3D-AAC9-2876-2E47F33FEAE8}"/>
              </a:ext>
            </a:extLst>
          </p:cNvPr>
          <p:cNvPicPr>
            <a:picLocks noChangeAspect="1"/>
          </p:cNvPicPr>
          <p:nvPr/>
        </p:nvPicPr>
        <p:blipFill>
          <a:blip r:embed="rId2"/>
          <a:stretch>
            <a:fillRect/>
          </a:stretch>
        </p:blipFill>
        <p:spPr>
          <a:xfrm>
            <a:off x="357187" y="528637"/>
            <a:ext cx="8429625" cy="4086225"/>
          </a:xfrm>
          <a:prstGeom prst="rect">
            <a:avLst/>
          </a:prstGeom>
        </p:spPr>
      </p:pic>
    </p:spTree>
    <p:extLst>
      <p:ext uri="{BB962C8B-B14F-4D97-AF65-F5344CB8AC3E}">
        <p14:creationId xmlns:p14="http://schemas.microsoft.com/office/powerpoint/2010/main" val="423297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DDA0A1B-8BD7-94C0-7F48-F68D3419B29B}"/>
              </a:ext>
            </a:extLst>
          </p:cNvPr>
          <p:cNvPicPr>
            <a:picLocks noChangeAspect="1"/>
          </p:cNvPicPr>
          <p:nvPr/>
        </p:nvPicPr>
        <p:blipFill>
          <a:blip r:embed="rId2"/>
          <a:stretch>
            <a:fillRect/>
          </a:stretch>
        </p:blipFill>
        <p:spPr>
          <a:xfrm>
            <a:off x="601453" y="666986"/>
            <a:ext cx="8085347" cy="3904355"/>
          </a:xfrm>
          <a:prstGeom prst="rect">
            <a:avLst/>
          </a:prstGeom>
        </p:spPr>
      </p:pic>
    </p:spTree>
    <p:extLst>
      <p:ext uri="{BB962C8B-B14F-4D97-AF65-F5344CB8AC3E}">
        <p14:creationId xmlns:p14="http://schemas.microsoft.com/office/powerpoint/2010/main" val="21684571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F39E-F1E9-0FC1-BB9D-FAE76204671B}"/>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33093B1F-C437-9EA4-B260-CD64B263AE2A}"/>
              </a:ext>
            </a:extLst>
          </p:cNvPr>
          <p:cNvPicPr>
            <a:picLocks noChangeAspect="1"/>
          </p:cNvPicPr>
          <p:nvPr/>
        </p:nvPicPr>
        <p:blipFill>
          <a:blip r:embed="rId2"/>
          <a:stretch>
            <a:fillRect/>
          </a:stretch>
        </p:blipFill>
        <p:spPr>
          <a:xfrm>
            <a:off x="628650" y="781050"/>
            <a:ext cx="7886700" cy="3581400"/>
          </a:xfrm>
          <a:prstGeom prst="rect">
            <a:avLst/>
          </a:prstGeom>
        </p:spPr>
      </p:pic>
    </p:spTree>
    <p:extLst>
      <p:ext uri="{BB962C8B-B14F-4D97-AF65-F5344CB8AC3E}">
        <p14:creationId xmlns:p14="http://schemas.microsoft.com/office/powerpoint/2010/main" val="2081773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48D3-F958-4083-338B-FC633DFB5DE6}"/>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61610A2F-7BF6-3C09-497A-33667FEA9D10}"/>
              </a:ext>
            </a:extLst>
          </p:cNvPr>
          <p:cNvPicPr>
            <a:picLocks noChangeAspect="1"/>
          </p:cNvPicPr>
          <p:nvPr/>
        </p:nvPicPr>
        <p:blipFill>
          <a:blip r:embed="rId2"/>
          <a:stretch>
            <a:fillRect/>
          </a:stretch>
        </p:blipFill>
        <p:spPr>
          <a:xfrm>
            <a:off x="490537" y="790575"/>
            <a:ext cx="8162925" cy="3562350"/>
          </a:xfrm>
          <a:prstGeom prst="rect">
            <a:avLst/>
          </a:prstGeom>
        </p:spPr>
      </p:pic>
    </p:spTree>
    <p:extLst>
      <p:ext uri="{BB962C8B-B14F-4D97-AF65-F5344CB8AC3E}">
        <p14:creationId xmlns:p14="http://schemas.microsoft.com/office/powerpoint/2010/main" val="26441506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5F86-3F11-4DF5-0494-D8681907C11B}"/>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41EC2347-CCA1-2639-BBA7-7B51ECDA94B3}"/>
              </a:ext>
            </a:extLst>
          </p:cNvPr>
          <p:cNvPicPr>
            <a:picLocks noChangeAspect="1"/>
          </p:cNvPicPr>
          <p:nvPr/>
        </p:nvPicPr>
        <p:blipFill>
          <a:blip r:embed="rId2"/>
          <a:stretch>
            <a:fillRect/>
          </a:stretch>
        </p:blipFill>
        <p:spPr>
          <a:xfrm>
            <a:off x="686963" y="697060"/>
            <a:ext cx="7770074" cy="4036627"/>
          </a:xfrm>
          <a:prstGeom prst="rect">
            <a:avLst/>
          </a:prstGeom>
        </p:spPr>
      </p:pic>
    </p:spTree>
    <p:extLst>
      <p:ext uri="{BB962C8B-B14F-4D97-AF65-F5344CB8AC3E}">
        <p14:creationId xmlns:p14="http://schemas.microsoft.com/office/powerpoint/2010/main" val="29035862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C04C-B80C-44F2-CFC1-78220BD2BA01}"/>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8CD59279-82B7-1B34-F2BD-68B06DB3A052}"/>
              </a:ext>
            </a:extLst>
          </p:cNvPr>
          <p:cNvPicPr>
            <a:picLocks noChangeAspect="1"/>
          </p:cNvPicPr>
          <p:nvPr/>
        </p:nvPicPr>
        <p:blipFill>
          <a:blip r:embed="rId2"/>
          <a:stretch>
            <a:fillRect/>
          </a:stretch>
        </p:blipFill>
        <p:spPr>
          <a:xfrm>
            <a:off x="1098421" y="791723"/>
            <a:ext cx="6947158" cy="3666328"/>
          </a:xfrm>
          <a:prstGeom prst="rect">
            <a:avLst/>
          </a:prstGeom>
        </p:spPr>
      </p:pic>
    </p:spTree>
    <p:extLst>
      <p:ext uri="{BB962C8B-B14F-4D97-AF65-F5344CB8AC3E}">
        <p14:creationId xmlns:p14="http://schemas.microsoft.com/office/powerpoint/2010/main" val="119942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244F-5E4D-E118-7618-7BC975EEC3ED}"/>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82331AD0-98BC-8210-D595-726AB7068F4D}"/>
              </a:ext>
            </a:extLst>
          </p:cNvPr>
          <p:cNvPicPr>
            <a:picLocks noChangeAspect="1"/>
          </p:cNvPicPr>
          <p:nvPr/>
        </p:nvPicPr>
        <p:blipFill>
          <a:blip r:embed="rId2"/>
          <a:stretch>
            <a:fillRect/>
          </a:stretch>
        </p:blipFill>
        <p:spPr>
          <a:xfrm>
            <a:off x="600075" y="842962"/>
            <a:ext cx="7943850" cy="3457575"/>
          </a:xfrm>
          <a:prstGeom prst="rect">
            <a:avLst/>
          </a:prstGeom>
        </p:spPr>
      </p:pic>
    </p:spTree>
    <p:extLst>
      <p:ext uri="{BB962C8B-B14F-4D97-AF65-F5344CB8AC3E}">
        <p14:creationId xmlns:p14="http://schemas.microsoft.com/office/powerpoint/2010/main" val="41866126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Data Preparation</a:t>
            </a:r>
            <a:endParaRPr sz="2100" dirty="0"/>
          </a:p>
        </p:txBody>
      </p:sp>
      <p:pic>
        <p:nvPicPr>
          <p:cNvPr id="4" name="Picture 3">
            <a:extLst>
              <a:ext uri="{FF2B5EF4-FFF2-40B4-BE49-F238E27FC236}">
                <a16:creationId xmlns:a16="http://schemas.microsoft.com/office/drawing/2014/main" id="{A4FFBDE4-78F4-AAB7-1EF6-3EA0F82E4D6F}"/>
              </a:ext>
            </a:extLst>
          </p:cNvPr>
          <p:cNvPicPr>
            <a:picLocks noChangeAspect="1"/>
          </p:cNvPicPr>
          <p:nvPr/>
        </p:nvPicPr>
        <p:blipFill>
          <a:blip r:embed="rId3"/>
          <a:stretch>
            <a:fillRect/>
          </a:stretch>
        </p:blipFill>
        <p:spPr>
          <a:xfrm>
            <a:off x="505456" y="1419000"/>
            <a:ext cx="8112088" cy="2860999"/>
          </a:xfrm>
          <a:prstGeom prst="rect">
            <a:avLst/>
          </a:prstGeom>
        </p:spPr>
      </p:pic>
    </p:spTree>
    <p:extLst>
      <p:ext uri="{BB962C8B-B14F-4D97-AF65-F5344CB8AC3E}">
        <p14:creationId xmlns:p14="http://schemas.microsoft.com/office/powerpoint/2010/main" val="11950645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54ED-B069-2B23-2A4F-A7AF2D025EC2}"/>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7634F78D-6284-2F0A-1EE5-62B67F3BEFD5}"/>
              </a:ext>
            </a:extLst>
          </p:cNvPr>
          <p:cNvPicPr>
            <a:picLocks noChangeAspect="1"/>
          </p:cNvPicPr>
          <p:nvPr/>
        </p:nvPicPr>
        <p:blipFill>
          <a:blip r:embed="rId2"/>
          <a:stretch>
            <a:fillRect/>
          </a:stretch>
        </p:blipFill>
        <p:spPr>
          <a:xfrm>
            <a:off x="565572" y="1669312"/>
            <a:ext cx="7854528" cy="1769213"/>
          </a:xfrm>
          <a:prstGeom prst="rect">
            <a:avLst/>
          </a:prstGeom>
        </p:spPr>
      </p:pic>
    </p:spTree>
    <p:extLst>
      <p:ext uri="{BB962C8B-B14F-4D97-AF65-F5344CB8AC3E}">
        <p14:creationId xmlns:p14="http://schemas.microsoft.com/office/powerpoint/2010/main" val="29990694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Membuat model dengan tensorflow keras</a:t>
            </a:r>
            <a:endParaRPr sz="2100" dirty="0"/>
          </a:p>
        </p:txBody>
      </p:sp>
      <p:pic>
        <p:nvPicPr>
          <p:cNvPr id="4" name="Picture 3">
            <a:extLst>
              <a:ext uri="{FF2B5EF4-FFF2-40B4-BE49-F238E27FC236}">
                <a16:creationId xmlns:a16="http://schemas.microsoft.com/office/drawing/2014/main" id="{69CAC715-D42A-25F0-232E-C26846630381}"/>
              </a:ext>
            </a:extLst>
          </p:cNvPr>
          <p:cNvPicPr>
            <a:picLocks noChangeAspect="1"/>
          </p:cNvPicPr>
          <p:nvPr/>
        </p:nvPicPr>
        <p:blipFill>
          <a:blip r:embed="rId3"/>
          <a:stretch>
            <a:fillRect/>
          </a:stretch>
        </p:blipFill>
        <p:spPr>
          <a:xfrm>
            <a:off x="1028700" y="1390650"/>
            <a:ext cx="7086600" cy="2362200"/>
          </a:xfrm>
          <a:prstGeom prst="rect">
            <a:avLst/>
          </a:prstGeom>
        </p:spPr>
      </p:pic>
    </p:spTree>
    <p:extLst>
      <p:ext uri="{BB962C8B-B14F-4D97-AF65-F5344CB8AC3E}">
        <p14:creationId xmlns:p14="http://schemas.microsoft.com/office/powerpoint/2010/main" val="4005114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C239-650E-876C-5A92-475BBFD76B86}"/>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5298A82F-2314-2C40-CBF5-A23EFE539249}"/>
              </a:ext>
            </a:extLst>
          </p:cNvPr>
          <p:cNvPicPr>
            <a:picLocks noChangeAspect="1"/>
          </p:cNvPicPr>
          <p:nvPr/>
        </p:nvPicPr>
        <p:blipFill>
          <a:blip r:embed="rId2"/>
          <a:stretch>
            <a:fillRect/>
          </a:stretch>
        </p:blipFill>
        <p:spPr>
          <a:xfrm>
            <a:off x="900112" y="1052512"/>
            <a:ext cx="7343775" cy="3038475"/>
          </a:xfrm>
          <a:prstGeom prst="rect">
            <a:avLst/>
          </a:prstGeom>
        </p:spPr>
      </p:pic>
    </p:spTree>
    <p:extLst>
      <p:ext uri="{BB962C8B-B14F-4D97-AF65-F5344CB8AC3E}">
        <p14:creationId xmlns:p14="http://schemas.microsoft.com/office/powerpoint/2010/main" val="1085724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99F4-3AC9-D17F-5A8F-89876C1C854E}"/>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D021B3D2-0C20-BA02-B09D-E9C89F73ACBD}"/>
              </a:ext>
            </a:extLst>
          </p:cNvPr>
          <p:cNvPicPr>
            <a:picLocks noChangeAspect="1"/>
          </p:cNvPicPr>
          <p:nvPr/>
        </p:nvPicPr>
        <p:blipFill>
          <a:blip r:embed="rId2"/>
          <a:stretch>
            <a:fillRect/>
          </a:stretch>
        </p:blipFill>
        <p:spPr>
          <a:xfrm>
            <a:off x="728330" y="1075673"/>
            <a:ext cx="7687340" cy="2825876"/>
          </a:xfrm>
          <a:prstGeom prst="rect">
            <a:avLst/>
          </a:prstGeom>
        </p:spPr>
      </p:pic>
    </p:spTree>
    <p:extLst>
      <p:ext uri="{BB962C8B-B14F-4D97-AF65-F5344CB8AC3E}">
        <p14:creationId xmlns:p14="http://schemas.microsoft.com/office/powerpoint/2010/main" val="8528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B526C3C-FC14-6600-624D-E3E51F770E62}"/>
              </a:ext>
            </a:extLst>
          </p:cNvPr>
          <p:cNvPicPr>
            <a:picLocks noChangeAspect="1"/>
          </p:cNvPicPr>
          <p:nvPr/>
        </p:nvPicPr>
        <p:blipFill>
          <a:blip r:embed="rId2"/>
          <a:stretch>
            <a:fillRect/>
          </a:stretch>
        </p:blipFill>
        <p:spPr>
          <a:xfrm>
            <a:off x="551206" y="657013"/>
            <a:ext cx="7773219" cy="4024387"/>
          </a:xfrm>
          <a:prstGeom prst="rect">
            <a:avLst/>
          </a:prstGeom>
        </p:spPr>
      </p:pic>
    </p:spTree>
    <p:extLst>
      <p:ext uri="{BB962C8B-B14F-4D97-AF65-F5344CB8AC3E}">
        <p14:creationId xmlns:p14="http://schemas.microsoft.com/office/powerpoint/2010/main" val="39223951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9C69-8128-21B4-E58B-88810C192348}"/>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3C975718-ACF2-A7FD-A012-0CF2081DE2EC}"/>
              </a:ext>
            </a:extLst>
          </p:cNvPr>
          <p:cNvPicPr>
            <a:picLocks noChangeAspect="1"/>
          </p:cNvPicPr>
          <p:nvPr/>
        </p:nvPicPr>
        <p:blipFill>
          <a:blip r:embed="rId2"/>
          <a:stretch>
            <a:fillRect/>
          </a:stretch>
        </p:blipFill>
        <p:spPr>
          <a:xfrm>
            <a:off x="1000125" y="947737"/>
            <a:ext cx="7143750" cy="3248025"/>
          </a:xfrm>
          <a:prstGeom prst="rect">
            <a:avLst/>
          </a:prstGeom>
        </p:spPr>
      </p:pic>
    </p:spTree>
    <p:extLst>
      <p:ext uri="{BB962C8B-B14F-4D97-AF65-F5344CB8AC3E}">
        <p14:creationId xmlns:p14="http://schemas.microsoft.com/office/powerpoint/2010/main" val="2062698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52EE-42DC-48C6-5D58-E57C5914E4E1}"/>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CD202F77-0C04-68B4-6344-8251CDA1D38A}"/>
              </a:ext>
            </a:extLst>
          </p:cNvPr>
          <p:cNvPicPr>
            <a:picLocks noChangeAspect="1"/>
          </p:cNvPicPr>
          <p:nvPr/>
        </p:nvPicPr>
        <p:blipFill>
          <a:blip r:embed="rId2"/>
          <a:stretch>
            <a:fillRect/>
          </a:stretch>
        </p:blipFill>
        <p:spPr>
          <a:xfrm>
            <a:off x="1572954" y="814749"/>
            <a:ext cx="5998092" cy="3769987"/>
          </a:xfrm>
          <a:prstGeom prst="rect">
            <a:avLst/>
          </a:prstGeom>
        </p:spPr>
      </p:pic>
    </p:spTree>
    <p:extLst>
      <p:ext uri="{BB962C8B-B14F-4D97-AF65-F5344CB8AC3E}">
        <p14:creationId xmlns:p14="http://schemas.microsoft.com/office/powerpoint/2010/main" val="29608419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6FD2-3BC0-7073-B5F0-CEF2D02A29DC}"/>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6E6A14FF-CEF4-5850-6340-9DCDD9F9BCEA}"/>
              </a:ext>
            </a:extLst>
          </p:cNvPr>
          <p:cNvPicPr>
            <a:picLocks noChangeAspect="1"/>
          </p:cNvPicPr>
          <p:nvPr/>
        </p:nvPicPr>
        <p:blipFill>
          <a:blip r:embed="rId2"/>
          <a:stretch>
            <a:fillRect/>
          </a:stretch>
        </p:blipFill>
        <p:spPr>
          <a:xfrm>
            <a:off x="1104900" y="942975"/>
            <a:ext cx="6934200" cy="3257550"/>
          </a:xfrm>
          <a:prstGeom prst="rect">
            <a:avLst/>
          </a:prstGeom>
        </p:spPr>
      </p:pic>
    </p:spTree>
    <p:extLst>
      <p:ext uri="{BB962C8B-B14F-4D97-AF65-F5344CB8AC3E}">
        <p14:creationId xmlns:p14="http://schemas.microsoft.com/office/powerpoint/2010/main" val="145166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2A7C-AD37-3389-D3F7-65059DE699FF}"/>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4A6A36B1-8463-1FAD-7F62-40FC288DE705}"/>
              </a:ext>
            </a:extLst>
          </p:cNvPr>
          <p:cNvPicPr>
            <a:picLocks noChangeAspect="1"/>
          </p:cNvPicPr>
          <p:nvPr/>
        </p:nvPicPr>
        <p:blipFill>
          <a:blip r:embed="rId2"/>
          <a:stretch>
            <a:fillRect/>
          </a:stretch>
        </p:blipFill>
        <p:spPr>
          <a:xfrm>
            <a:off x="1052512" y="742950"/>
            <a:ext cx="7038975" cy="3657600"/>
          </a:xfrm>
          <a:prstGeom prst="rect">
            <a:avLst/>
          </a:prstGeom>
        </p:spPr>
      </p:pic>
    </p:spTree>
    <p:extLst>
      <p:ext uri="{BB962C8B-B14F-4D97-AF65-F5344CB8AC3E}">
        <p14:creationId xmlns:p14="http://schemas.microsoft.com/office/powerpoint/2010/main" val="1424270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Prediction</a:t>
            </a:r>
            <a:endParaRPr sz="2100" dirty="0"/>
          </a:p>
        </p:txBody>
      </p:sp>
      <p:pic>
        <p:nvPicPr>
          <p:cNvPr id="4" name="Picture 3">
            <a:extLst>
              <a:ext uri="{FF2B5EF4-FFF2-40B4-BE49-F238E27FC236}">
                <a16:creationId xmlns:a16="http://schemas.microsoft.com/office/drawing/2014/main" id="{82FC4037-E0A4-DFB3-EEB7-C0573B9B8FAD}"/>
              </a:ext>
            </a:extLst>
          </p:cNvPr>
          <p:cNvPicPr>
            <a:picLocks noChangeAspect="1"/>
          </p:cNvPicPr>
          <p:nvPr/>
        </p:nvPicPr>
        <p:blipFill>
          <a:blip r:embed="rId3"/>
          <a:stretch>
            <a:fillRect/>
          </a:stretch>
        </p:blipFill>
        <p:spPr>
          <a:xfrm>
            <a:off x="558900" y="1541602"/>
            <a:ext cx="8005200" cy="2060295"/>
          </a:xfrm>
          <a:prstGeom prst="rect">
            <a:avLst/>
          </a:prstGeom>
        </p:spPr>
      </p:pic>
    </p:spTree>
    <p:extLst>
      <p:ext uri="{BB962C8B-B14F-4D97-AF65-F5344CB8AC3E}">
        <p14:creationId xmlns:p14="http://schemas.microsoft.com/office/powerpoint/2010/main" val="4058402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DBDC-A546-F51B-EF97-3AFF7BAE66B5}"/>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DECD796D-BD6F-5DCB-F30F-51B0A27F3087}"/>
              </a:ext>
            </a:extLst>
          </p:cNvPr>
          <p:cNvPicPr>
            <a:picLocks noChangeAspect="1"/>
          </p:cNvPicPr>
          <p:nvPr/>
        </p:nvPicPr>
        <p:blipFill>
          <a:blip r:embed="rId2"/>
          <a:stretch>
            <a:fillRect/>
          </a:stretch>
        </p:blipFill>
        <p:spPr>
          <a:xfrm>
            <a:off x="457200" y="1536192"/>
            <a:ext cx="8314660" cy="1753824"/>
          </a:xfrm>
          <a:prstGeom prst="rect">
            <a:avLst/>
          </a:prstGeom>
        </p:spPr>
      </p:pic>
    </p:spTree>
    <p:extLst>
      <p:ext uri="{BB962C8B-B14F-4D97-AF65-F5344CB8AC3E}">
        <p14:creationId xmlns:p14="http://schemas.microsoft.com/office/powerpoint/2010/main" val="11553625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4318-D211-8039-B204-3055EECA94ED}"/>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B6401058-47A6-3DBB-A1EA-80DB9CD4EC6B}"/>
              </a:ext>
            </a:extLst>
          </p:cNvPr>
          <p:cNvPicPr>
            <a:picLocks noChangeAspect="1"/>
          </p:cNvPicPr>
          <p:nvPr/>
        </p:nvPicPr>
        <p:blipFill>
          <a:blip r:embed="rId2"/>
          <a:stretch>
            <a:fillRect/>
          </a:stretch>
        </p:blipFill>
        <p:spPr>
          <a:xfrm>
            <a:off x="2195512" y="1762125"/>
            <a:ext cx="4752975" cy="1619250"/>
          </a:xfrm>
          <a:prstGeom prst="rect">
            <a:avLst/>
          </a:prstGeom>
        </p:spPr>
      </p:pic>
    </p:spTree>
    <p:extLst>
      <p:ext uri="{BB962C8B-B14F-4D97-AF65-F5344CB8AC3E}">
        <p14:creationId xmlns:p14="http://schemas.microsoft.com/office/powerpoint/2010/main" val="11436819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Logistic regression</a:t>
            </a:r>
            <a:endParaRPr sz="2100" dirty="0"/>
          </a:p>
        </p:txBody>
      </p:sp>
      <p:pic>
        <p:nvPicPr>
          <p:cNvPr id="3" name="Picture 2">
            <a:extLst>
              <a:ext uri="{FF2B5EF4-FFF2-40B4-BE49-F238E27FC236}">
                <a16:creationId xmlns:a16="http://schemas.microsoft.com/office/drawing/2014/main" id="{7929CB1E-B81F-DA71-547D-D3518910E456}"/>
              </a:ext>
            </a:extLst>
          </p:cNvPr>
          <p:cNvPicPr>
            <a:picLocks noChangeAspect="1"/>
          </p:cNvPicPr>
          <p:nvPr/>
        </p:nvPicPr>
        <p:blipFill>
          <a:blip r:embed="rId3"/>
          <a:stretch>
            <a:fillRect/>
          </a:stretch>
        </p:blipFill>
        <p:spPr>
          <a:xfrm>
            <a:off x="1146212" y="1419000"/>
            <a:ext cx="6638925" cy="2714625"/>
          </a:xfrm>
          <a:prstGeom prst="rect">
            <a:avLst/>
          </a:prstGeom>
        </p:spPr>
      </p:pic>
    </p:spTree>
    <p:extLst>
      <p:ext uri="{BB962C8B-B14F-4D97-AF65-F5344CB8AC3E}">
        <p14:creationId xmlns:p14="http://schemas.microsoft.com/office/powerpoint/2010/main" val="30350934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Random Forest</a:t>
            </a:r>
            <a:endParaRPr sz="2100" dirty="0"/>
          </a:p>
        </p:txBody>
      </p:sp>
      <p:pic>
        <p:nvPicPr>
          <p:cNvPr id="3" name="Picture 2">
            <a:extLst>
              <a:ext uri="{FF2B5EF4-FFF2-40B4-BE49-F238E27FC236}">
                <a16:creationId xmlns:a16="http://schemas.microsoft.com/office/drawing/2014/main" id="{71872A4E-407B-ACDC-291E-0DAAA4CFEE82}"/>
              </a:ext>
            </a:extLst>
          </p:cNvPr>
          <p:cNvPicPr>
            <a:picLocks noChangeAspect="1"/>
          </p:cNvPicPr>
          <p:nvPr/>
        </p:nvPicPr>
        <p:blipFill>
          <a:blip r:embed="rId3"/>
          <a:stretch>
            <a:fillRect/>
          </a:stretch>
        </p:blipFill>
        <p:spPr>
          <a:xfrm>
            <a:off x="1638300" y="1581150"/>
            <a:ext cx="5867400" cy="1981200"/>
          </a:xfrm>
          <a:prstGeom prst="rect">
            <a:avLst/>
          </a:prstGeom>
        </p:spPr>
      </p:pic>
    </p:spTree>
    <p:extLst>
      <p:ext uri="{BB962C8B-B14F-4D97-AF65-F5344CB8AC3E}">
        <p14:creationId xmlns:p14="http://schemas.microsoft.com/office/powerpoint/2010/main" val="27744344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SVM</a:t>
            </a:r>
            <a:endParaRPr sz="2100" dirty="0"/>
          </a:p>
        </p:txBody>
      </p:sp>
      <p:pic>
        <p:nvPicPr>
          <p:cNvPr id="3" name="Picture 2">
            <a:extLst>
              <a:ext uri="{FF2B5EF4-FFF2-40B4-BE49-F238E27FC236}">
                <a16:creationId xmlns:a16="http://schemas.microsoft.com/office/drawing/2014/main" id="{D4BD2496-C382-A837-84DF-809781A43395}"/>
              </a:ext>
            </a:extLst>
          </p:cNvPr>
          <p:cNvPicPr>
            <a:picLocks noChangeAspect="1"/>
          </p:cNvPicPr>
          <p:nvPr/>
        </p:nvPicPr>
        <p:blipFill>
          <a:blip r:embed="rId3"/>
          <a:stretch>
            <a:fillRect/>
          </a:stretch>
        </p:blipFill>
        <p:spPr>
          <a:xfrm>
            <a:off x="1228725" y="1676400"/>
            <a:ext cx="6686550" cy="1790700"/>
          </a:xfrm>
          <a:prstGeom prst="rect">
            <a:avLst/>
          </a:prstGeom>
        </p:spPr>
      </p:pic>
    </p:spTree>
    <p:extLst>
      <p:ext uri="{BB962C8B-B14F-4D97-AF65-F5344CB8AC3E}">
        <p14:creationId xmlns:p14="http://schemas.microsoft.com/office/powerpoint/2010/main" val="111073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99513F-9AB9-E816-D98F-D91843A89996}"/>
              </a:ext>
            </a:extLst>
          </p:cNvPr>
          <p:cNvPicPr>
            <a:picLocks noChangeAspect="1"/>
          </p:cNvPicPr>
          <p:nvPr/>
        </p:nvPicPr>
        <p:blipFill>
          <a:blip r:embed="rId2"/>
          <a:stretch>
            <a:fillRect/>
          </a:stretch>
        </p:blipFill>
        <p:spPr>
          <a:xfrm>
            <a:off x="409786" y="685059"/>
            <a:ext cx="8324427" cy="3990116"/>
          </a:xfrm>
          <a:prstGeom prst="rect">
            <a:avLst/>
          </a:prstGeom>
        </p:spPr>
      </p:pic>
    </p:spTree>
    <p:extLst>
      <p:ext uri="{BB962C8B-B14F-4D97-AF65-F5344CB8AC3E}">
        <p14:creationId xmlns:p14="http://schemas.microsoft.com/office/powerpoint/2010/main" val="32746363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Decission Tree</a:t>
            </a:r>
            <a:endParaRPr sz="2100" dirty="0"/>
          </a:p>
        </p:txBody>
      </p:sp>
      <p:pic>
        <p:nvPicPr>
          <p:cNvPr id="3" name="Picture 2">
            <a:extLst>
              <a:ext uri="{FF2B5EF4-FFF2-40B4-BE49-F238E27FC236}">
                <a16:creationId xmlns:a16="http://schemas.microsoft.com/office/drawing/2014/main" id="{3A19E352-929C-547F-0AE1-86CBA4BCD190}"/>
              </a:ext>
            </a:extLst>
          </p:cNvPr>
          <p:cNvPicPr>
            <a:picLocks noChangeAspect="1"/>
          </p:cNvPicPr>
          <p:nvPr/>
        </p:nvPicPr>
        <p:blipFill>
          <a:blip r:embed="rId3"/>
          <a:stretch>
            <a:fillRect/>
          </a:stretch>
        </p:blipFill>
        <p:spPr>
          <a:xfrm>
            <a:off x="1314450" y="1576387"/>
            <a:ext cx="6515100" cy="1990725"/>
          </a:xfrm>
          <a:prstGeom prst="rect">
            <a:avLst/>
          </a:prstGeom>
        </p:spPr>
      </p:pic>
    </p:spTree>
    <p:extLst>
      <p:ext uri="{BB962C8B-B14F-4D97-AF65-F5344CB8AC3E}">
        <p14:creationId xmlns:p14="http://schemas.microsoft.com/office/powerpoint/2010/main" val="136701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13b7577721b_0_0"/>
          <p:cNvSpPr txBox="1">
            <a:spLocks noGrp="1"/>
          </p:cNvSpPr>
          <p:nvPr>
            <p:ph type="title"/>
          </p:nvPr>
        </p:nvSpPr>
        <p:spPr>
          <a:xfrm>
            <a:off x="558900" y="931500"/>
            <a:ext cx="8005200" cy="4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dirty="0"/>
              <a:t>Risk and Issue Management Plan</a:t>
            </a:r>
            <a:endParaRPr sz="2100" dirty="0"/>
          </a:p>
        </p:txBody>
      </p:sp>
      <p:sp>
        <p:nvSpPr>
          <p:cNvPr id="54" name="Google Shape;54;g13b7577721b_0_0"/>
          <p:cNvSpPr txBox="1">
            <a:spLocks noGrp="1"/>
          </p:cNvSpPr>
          <p:nvPr>
            <p:ph type="title"/>
          </p:nvPr>
        </p:nvSpPr>
        <p:spPr>
          <a:xfrm>
            <a:off x="558900" y="1545575"/>
            <a:ext cx="8005200" cy="272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D" sz="1400" b="0" dirty="0" err="1"/>
              <a:t>Sebagai</a:t>
            </a:r>
            <a:r>
              <a:rPr lang="en-ID" sz="1400" b="0" dirty="0"/>
              <a:t> group yang </a:t>
            </a:r>
            <a:r>
              <a:rPr lang="en-ID" sz="1400" b="0" dirty="0" err="1"/>
              <a:t>akan</a:t>
            </a:r>
            <a:r>
              <a:rPr lang="en-ID" sz="1400" b="0" dirty="0"/>
              <a:t> </a:t>
            </a:r>
            <a:r>
              <a:rPr lang="en-ID" sz="1400" b="0" dirty="0" err="1"/>
              <a:t>memulai</a:t>
            </a:r>
            <a:r>
              <a:rPr lang="en-ID" sz="1400" b="0" dirty="0"/>
              <a:t> </a:t>
            </a:r>
            <a:r>
              <a:rPr lang="en-ID" sz="1400" b="0" dirty="0" err="1"/>
              <a:t>proyek</a:t>
            </a:r>
            <a:r>
              <a:rPr lang="en-ID" sz="1400" b="0" dirty="0"/>
              <a:t> “</a:t>
            </a:r>
            <a:r>
              <a:rPr lang="en-ID" sz="1400" b="0" i="1" dirty="0"/>
              <a:t>Churn Customer Prediction</a:t>
            </a:r>
            <a:r>
              <a:rPr lang="en-ID" sz="1400" b="0" dirty="0"/>
              <a:t>”, </a:t>
            </a:r>
            <a:r>
              <a:rPr lang="en-ID" sz="1400" b="0" dirty="0" err="1"/>
              <a:t>selalu</a:t>
            </a:r>
            <a:r>
              <a:rPr lang="en-ID" sz="1400" b="0" dirty="0"/>
              <a:t> </a:t>
            </a:r>
            <a:r>
              <a:rPr lang="en-ID" sz="1400" b="0" dirty="0" err="1"/>
              <a:t>ada</a:t>
            </a:r>
            <a:r>
              <a:rPr lang="en-ID" sz="1400" b="0" dirty="0"/>
              <a:t> </a:t>
            </a:r>
            <a:r>
              <a:rPr lang="en-ID" sz="1400" b="0" dirty="0" err="1"/>
              <a:t>sesuatu</a:t>
            </a:r>
            <a:r>
              <a:rPr lang="en-ID" sz="1400" b="0" dirty="0"/>
              <a:t> </a:t>
            </a:r>
            <a:r>
              <a:rPr lang="en-ID" sz="1400" b="0" dirty="0" err="1"/>
              <a:t>faktor</a:t>
            </a:r>
            <a:r>
              <a:rPr lang="en-ID" sz="1400" b="0" dirty="0"/>
              <a:t> </a:t>
            </a:r>
            <a:r>
              <a:rPr lang="en-ID" sz="1400" b="0" dirty="0" err="1"/>
              <a:t>ketidakpastian</a:t>
            </a:r>
            <a:r>
              <a:rPr lang="en-ID" sz="1400" b="0" dirty="0"/>
              <a:t> yang </a:t>
            </a:r>
            <a:r>
              <a:rPr lang="en-ID" sz="1400" b="0" dirty="0" err="1"/>
              <a:t>datang</a:t>
            </a:r>
            <a:r>
              <a:rPr lang="en-ID" sz="1400" b="0" dirty="0"/>
              <a:t>. </a:t>
            </a:r>
            <a:r>
              <a:rPr lang="en-ID" sz="1400" b="0" dirty="0" err="1"/>
              <a:t>Tujuan</a:t>
            </a:r>
            <a:r>
              <a:rPr lang="en-ID" sz="1400" b="0" dirty="0"/>
              <a:t> </a:t>
            </a:r>
            <a:r>
              <a:rPr lang="en-ID" sz="1400" b="0" dirty="0" err="1"/>
              <a:t>dari</a:t>
            </a:r>
            <a:r>
              <a:rPr lang="en-ID" sz="1400" b="0" dirty="0"/>
              <a:t> </a:t>
            </a:r>
            <a:r>
              <a:rPr lang="en-ID" sz="1400" b="0" dirty="0" err="1"/>
              <a:t>rencana</a:t>
            </a:r>
            <a:r>
              <a:rPr lang="en-ID" sz="1400" b="0" dirty="0"/>
              <a:t> </a:t>
            </a:r>
            <a:r>
              <a:rPr lang="en-ID" sz="1400" b="0" dirty="0" err="1"/>
              <a:t>manajemen</a:t>
            </a:r>
            <a:r>
              <a:rPr lang="en-ID" sz="1400" b="0" dirty="0"/>
              <a:t> </a:t>
            </a:r>
            <a:r>
              <a:rPr lang="en-ID" sz="1400" b="0" dirty="0" err="1"/>
              <a:t>resiko</a:t>
            </a:r>
            <a:r>
              <a:rPr lang="en-ID" sz="1400" b="0" dirty="0"/>
              <a:t> </a:t>
            </a:r>
            <a:r>
              <a:rPr lang="en-ID" sz="1400" b="0" dirty="0" err="1"/>
              <a:t>adalah</a:t>
            </a:r>
            <a:r>
              <a:rPr lang="en-ID" sz="1400" b="0" dirty="0"/>
              <a:t> </a:t>
            </a:r>
            <a:r>
              <a:rPr lang="en-ID" sz="1400" b="0" dirty="0" err="1"/>
              <a:t>untuk</a:t>
            </a:r>
            <a:r>
              <a:rPr lang="en-ID" sz="1400" b="0" dirty="0"/>
              <a:t> </a:t>
            </a:r>
            <a:r>
              <a:rPr lang="en-ID" sz="1400" b="0" dirty="0" err="1"/>
              <a:t>menetapkan</a:t>
            </a:r>
            <a:r>
              <a:rPr lang="en-ID" sz="1400" b="0" dirty="0"/>
              <a:t> </a:t>
            </a:r>
            <a:r>
              <a:rPr lang="en-ID" sz="1400" b="0" dirty="0" err="1"/>
              <a:t>kerangka</a:t>
            </a:r>
            <a:r>
              <a:rPr lang="en-ID" sz="1400" b="0" dirty="0"/>
              <a:t> </a:t>
            </a:r>
            <a:r>
              <a:rPr lang="en-ID" sz="1400" b="0" dirty="0" err="1"/>
              <a:t>dimana</a:t>
            </a:r>
            <a:r>
              <a:rPr lang="en-ID" sz="1400" b="0" dirty="0"/>
              <a:t> </a:t>
            </a:r>
            <a:r>
              <a:rPr lang="en-ID" sz="1400" b="0" dirty="0" err="1"/>
              <a:t>tim</a:t>
            </a:r>
            <a:r>
              <a:rPr lang="en-ID" sz="1400" b="0" dirty="0"/>
              <a:t> </a:t>
            </a:r>
            <a:r>
              <a:rPr lang="en-ID" sz="1400" b="0" dirty="0" err="1"/>
              <a:t>proyek</a:t>
            </a:r>
            <a:r>
              <a:rPr lang="en-ID" sz="1400" b="0" dirty="0"/>
              <a:t> </a:t>
            </a:r>
            <a:r>
              <a:rPr lang="en-ID" sz="1400" b="0" dirty="0" err="1"/>
              <a:t>akan</a:t>
            </a:r>
            <a:r>
              <a:rPr lang="en-ID" sz="1400" b="0" dirty="0"/>
              <a:t> </a:t>
            </a:r>
            <a:r>
              <a:rPr lang="en-ID" sz="1400" b="0" dirty="0" err="1"/>
              <a:t>mengidentifikasi</a:t>
            </a:r>
            <a:r>
              <a:rPr lang="en-ID" sz="1400" b="0" dirty="0"/>
              <a:t> </a:t>
            </a:r>
            <a:r>
              <a:rPr lang="en-ID" sz="1400" b="0" dirty="0" err="1"/>
              <a:t>resiko</a:t>
            </a:r>
            <a:r>
              <a:rPr lang="en-ID" sz="1400" b="0" dirty="0"/>
              <a:t> dan </a:t>
            </a:r>
            <a:r>
              <a:rPr lang="en-ID" sz="1400" b="0" dirty="0" err="1"/>
              <a:t>mengambangkan</a:t>
            </a:r>
            <a:r>
              <a:rPr lang="en-ID" sz="1400" b="0" dirty="0"/>
              <a:t> strategi </a:t>
            </a:r>
            <a:r>
              <a:rPr lang="en-ID" sz="1400" b="0" dirty="0" err="1"/>
              <a:t>untuk</a:t>
            </a:r>
            <a:r>
              <a:rPr lang="en-ID" sz="1400" b="0" dirty="0"/>
              <a:t> </a:t>
            </a:r>
            <a:r>
              <a:rPr lang="en-ID" sz="1400" b="0" dirty="0" err="1"/>
              <a:t>mengurangi</a:t>
            </a:r>
            <a:r>
              <a:rPr lang="en-ID" sz="1400" b="0" dirty="0"/>
              <a:t> </a:t>
            </a:r>
            <a:r>
              <a:rPr lang="en-ID" sz="1400" b="0" dirty="0" err="1"/>
              <a:t>atau</a:t>
            </a:r>
            <a:r>
              <a:rPr lang="en-ID" sz="1400" b="0" dirty="0"/>
              <a:t> </a:t>
            </a:r>
            <a:r>
              <a:rPr lang="en-ID" sz="1400" b="0" dirty="0" err="1"/>
              <a:t>menghindari</a:t>
            </a:r>
            <a:r>
              <a:rPr lang="en-ID" sz="1400" b="0" dirty="0"/>
              <a:t> </a:t>
            </a:r>
            <a:r>
              <a:rPr lang="en-ID" sz="1400" b="0" dirty="0" err="1"/>
              <a:t>resiko</a:t>
            </a:r>
            <a:r>
              <a:rPr lang="en-ID" sz="1400" b="0" dirty="0"/>
              <a:t> </a:t>
            </a:r>
            <a:r>
              <a:rPr lang="en-ID" sz="1400" b="0" dirty="0" err="1"/>
              <a:t>tersebut</a:t>
            </a:r>
            <a:r>
              <a:rPr lang="en-ID" sz="1400" b="0" dirty="0"/>
              <a:t>. </a:t>
            </a:r>
            <a:br>
              <a:rPr lang="en-ID" sz="1400" b="0" dirty="0"/>
            </a:br>
            <a:br>
              <a:rPr lang="en-ID" sz="1400" b="0" dirty="0"/>
            </a:br>
            <a:r>
              <a:rPr lang="en-ID" sz="1400" b="0" u="sng" dirty="0" err="1"/>
              <a:t>Identifikasi</a:t>
            </a:r>
            <a:r>
              <a:rPr lang="en-ID" sz="1400" b="0" u="sng" dirty="0"/>
              <a:t> </a:t>
            </a:r>
            <a:r>
              <a:rPr lang="en-ID" sz="1400" b="0" u="sng" dirty="0" err="1"/>
              <a:t>Resiko</a:t>
            </a:r>
            <a:r>
              <a:rPr lang="en-ID" sz="1400" b="0" dirty="0"/>
              <a:t>:</a:t>
            </a:r>
            <a:br>
              <a:rPr lang="en-ID" sz="1400" b="0" dirty="0"/>
            </a:br>
            <a:r>
              <a:rPr lang="en-ID" sz="1400" b="0" dirty="0" err="1"/>
              <a:t>Resiko-resiko</a:t>
            </a:r>
            <a:r>
              <a:rPr lang="en-ID" sz="1400" b="0" dirty="0"/>
              <a:t> </a:t>
            </a:r>
            <a:r>
              <a:rPr lang="en-ID" sz="1400" b="0" dirty="0" err="1"/>
              <a:t>untuk</a:t>
            </a:r>
            <a:r>
              <a:rPr lang="en-ID" sz="1400" b="0" dirty="0"/>
              <a:t> </a:t>
            </a:r>
            <a:r>
              <a:rPr lang="en-ID" sz="1400" b="0" dirty="0" err="1"/>
              <a:t>proyek</a:t>
            </a:r>
            <a:r>
              <a:rPr lang="en-ID" sz="1400" b="0" dirty="0"/>
              <a:t> </a:t>
            </a:r>
            <a:r>
              <a:rPr lang="en-ID" sz="1400" b="0" dirty="0" err="1"/>
              <a:t>ini</a:t>
            </a:r>
            <a:r>
              <a:rPr lang="en-ID" sz="1400" b="0" dirty="0"/>
              <a:t> </a:t>
            </a:r>
            <a:r>
              <a:rPr lang="en-ID" sz="1400" b="0" dirty="0" err="1"/>
              <a:t>telah</a:t>
            </a:r>
            <a:r>
              <a:rPr lang="en-ID" sz="1400" b="0" dirty="0"/>
              <a:t> </a:t>
            </a:r>
            <a:r>
              <a:rPr lang="en-ID" sz="1400" b="0" dirty="0" err="1"/>
              <a:t>dapat</a:t>
            </a:r>
            <a:r>
              <a:rPr lang="en-ID" sz="1400" b="0" dirty="0"/>
              <a:t> di </a:t>
            </a:r>
            <a:r>
              <a:rPr lang="en-ID" sz="1400" b="0" dirty="0" err="1"/>
              <a:t>identifikasikan</a:t>
            </a:r>
            <a:r>
              <a:rPr lang="en-ID" sz="1400" b="0" dirty="0"/>
              <a:t>. Kami </a:t>
            </a:r>
            <a:r>
              <a:rPr lang="en-ID" sz="1400" b="0" dirty="0" err="1"/>
              <a:t>sebagai</a:t>
            </a:r>
            <a:r>
              <a:rPr lang="en-ID" sz="1400" b="0" dirty="0"/>
              <a:t> group </a:t>
            </a:r>
            <a:r>
              <a:rPr lang="en-ID" sz="1400" b="0" dirty="0" err="1"/>
              <a:t>menentukan</a:t>
            </a:r>
            <a:r>
              <a:rPr lang="en-ID" sz="1400" b="0" dirty="0"/>
              <a:t> dan </a:t>
            </a:r>
            <a:r>
              <a:rPr lang="en-ID" sz="1400" b="0" dirty="0" err="1"/>
              <a:t>menerapkan</a:t>
            </a:r>
            <a:r>
              <a:rPr lang="en-ID" sz="1400" b="0" dirty="0"/>
              <a:t> strategi </a:t>
            </a:r>
            <a:r>
              <a:rPr lang="en-ID" sz="1400" b="0" dirty="0" err="1"/>
              <a:t>untuk</a:t>
            </a:r>
            <a:r>
              <a:rPr lang="en-ID" sz="1400" b="0" dirty="0"/>
              <a:t> </a:t>
            </a:r>
            <a:r>
              <a:rPr lang="en-ID" sz="1400" b="0" dirty="0" err="1"/>
              <a:t>penanggulangan</a:t>
            </a:r>
            <a:r>
              <a:rPr lang="en-ID" sz="1400" b="0" dirty="0"/>
              <a:t> </a:t>
            </a:r>
            <a:r>
              <a:rPr lang="en-ID" sz="1400" b="0" dirty="0" err="1"/>
              <a:t>atau</a:t>
            </a:r>
            <a:r>
              <a:rPr lang="en-ID" sz="1400" b="0" dirty="0"/>
              <a:t> </a:t>
            </a:r>
            <a:r>
              <a:rPr lang="en-ID" sz="1400" b="0" dirty="0" err="1"/>
              <a:t>pengurangan</a:t>
            </a:r>
            <a:r>
              <a:rPr lang="en-ID" sz="1400" b="0" dirty="0"/>
              <a:t> </a:t>
            </a:r>
            <a:r>
              <a:rPr lang="en-ID" sz="1400" b="0" dirty="0" err="1"/>
              <a:t>resiko</a:t>
            </a:r>
            <a:r>
              <a:rPr lang="en-ID" sz="1400" b="0" dirty="0"/>
              <a:t> </a:t>
            </a:r>
            <a:r>
              <a:rPr lang="en-ID" sz="1400" b="0" dirty="0" err="1"/>
              <a:t>untuk</a:t>
            </a:r>
            <a:r>
              <a:rPr lang="en-ID" sz="1400" b="0" dirty="0"/>
              <a:t> </a:t>
            </a:r>
            <a:r>
              <a:rPr lang="en-ID" sz="1400" b="0" dirty="0" err="1"/>
              <a:t>meminimalkan</a:t>
            </a:r>
            <a:r>
              <a:rPr lang="en-ID" sz="1400" b="0" dirty="0"/>
              <a:t> </a:t>
            </a:r>
            <a:r>
              <a:rPr lang="en-ID" sz="1400" b="0" dirty="0" err="1"/>
              <a:t>kemungkinan</a:t>
            </a:r>
            <a:r>
              <a:rPr lang="en-ID" sz="1400" b="0" dirty="0"/>
              <a:t> </a:t>
            </a:r>
            <a:r>
              <a:rPr lang="en-ID" sz="1400" b="0" dirty="0" err="1"/>
              <a:t>terjadinya</a:t>
            </a:r>
            <a:r>
              <a:rPr lang="en-ID" sz="1400" b="0" dirty="0"/>
              <a:t> </a:t>
            </a:r>
            <a:r>
              <a:rPr lang="en-ID" sz="1400" b="0" dirty="0" err="1"/>
              <a:t>resiko-resiko</a:t>
            </a:r>
            <a:r>
              <a:rPr lang="en-ID" sz="1400" b="0" dirty="0"/>
              <a:t> </a:t>
            </a:r>
            <a:r>
              <a:rPr lang="en-ID" sz="1400" b="0" dirty="0" err="1"/>
              <a:t>berikut</a:t>
            </a:r>
            <a:r>
              <a:rPr lang="en-ID" sz="1400" b="0" dirty="0"/>
              <a:t> </a:t>
            </a:r>
            <a:r>
              <a:rPr lang="en-ID" sz="1400" b="0" dirty="0" err="1"/>
              <a:t>ini</a:t>
            </a:r>
            <a:r>
              <a:rPr lang="en-ID" sz="1400" b="0" dirty="0"/>
              <a:t>:</a:t>
            </a:r>
            <a:br>
              <a:rPr lang="en-ID" sz="1400" b="0" dirty="0"/>
            </a:br>
            <a:endParaRPr lang="en-ID" sz="1400" b="0" dirty="0"/>
          </a:p>
        </p:txBody>
      </p:sp>
    </p:spTree>
    <p:extLst>
      <p:ext uri="{BB962C8B-B14F-4D97-AF65-F5344CB8AC3E}">
        <p14:creationId xmlns:p14="http://schemas.microsoft.com/office/powerpoint/2010/main" val="1202466981"/>
      </p:ext>
    </p:extLst>
  </p:cSld>
  <p:clrMapOvr>
    <a:masterClrMapping/>
  </p:clrMapOvr>
</p:sld>
</file>

<file path=ppt/theme/theme1.xml><?xml version="1.0" encoding="utf-8"?>
<a:theme xmlns:a="http://schemas.openxmlformats.org/drawingml/2006/main" name="Google">
  <a:themeElements>
    <a:clrScheme name="Google">
      <a:dk1>
        <a:srgbClr val="4285F4"/>
      </a:dk1>
      <a:lt1>
        <a:srgbClr val="FFFFFF"/>
      </a:lt1>
      <a:dk2>
        <a:srgbClr val="666666"/>
      </a:dk2>
      <a:lt2>
        <a:srgbClr val="BDBDBD"/>
      </a:lt2>
      <a:accent1>
        <a:srgbClr val="0277BD"/>
      </a:accent1>
      <a:accent2>
        <a:srgbClr val="34A853"/>
      </a:accent2>
      <a:accent3>
        <a:srgbClr val="EA4335"/>
      </a:accent3>
      <a:accent4>
        <a:srgbClr val="FF9800"/>
      </a:accent4>
      <a:accent5>
        <a:srgbClr val="4FC3F7"/>
      </a:accent5>
      <a:accent6>
        <a:srgbClr val="FBBC05"/>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686</Words>
  <Application>Microsoft Office PowerPoint</Application>
  <PresentationFormat>On-screen Show (16:9)</PresentationFormat>
  <Paragraphs>40</Paragraphs>
  <Slides>80</Slides>
  <Notes>28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80</vt:i4>
      </vt:variant>
    </vt:vector>
  </HeadingPairs>
  <TitlesOfParts>
    <vt:vector size="82" baseType="lpstr">
      <vt:lpstr>Arial</vt:lpstr>
      <vt:lpstr>Google</vt:lpstr>
      <vt:lpstr>Machine Learning  with Tensorflow  Churn Customer Prediction Fintech/Banking and Finance 2</vt:lpstr>
      <vt:lpstr>Pengenalan Kelompok Fintech 2</vt:lpstr>
      <vt:lpstr>Executive Summary</vt:lpstr>
      <vt:lpstr>Penjelasan Dataset</vt:lpstr>
      <vt:lpstr>Project Schedule</vt:lpstr>
      <vt:lpstr>PowerPoint Presentation</vt:lpstr>
      <vt:lpstr>PowerPoint Presentation</vt:lpstr>
      <vt:lpstr>PowerPoint Presentation</vt:lpstr>
      <vt:lpstr>Risk and Issue Management Plan</vt:lpstr>
      <vt:lpstr>Risk and Issue Management Plan</vt:lpstr>
      <vt:lpstr>Risk and Issue Management Plan</vt:lpstr>
      <vt:lpstr>Project Reference</vt:lpstr>
      <vt:lpstr>Penjelasan Script</vt:lpstr>
      <vt:lpstr>Import Library</vt:lpstr>
      <vt:lpstr>Import Library</vt:lpstr>
      <vt:lpstr>Print dataframe</vt:lpstr>
      <vt:lpstr>Description dataset</vt:lpstr>
      <vt:lpstr>Describe data</vt:lpstr>
      <vt:lpstr>Describe data</vt:lpstr>
      <vt:lpstr>Check missing value</vt:lpstr>
      <vt:lpstr>Check konsistensi data</vt:lpstr>
      <vt:lpstr>PowerPoint Presentation</vt:lpstr>
      <vt:lpstr>Cleansing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vt:lpstr>
      <vt:lpstr>PowerPoint Presentation</vt:lpstr>
      <vt:lpstr>PowerPoint Presentation</vt:lpstr>
      <vt:lpstr>PowerPoint Presentation</vt:lpstr>
      <vt:lpstr>PowerPoint Presentation</vt:lpstr>
      <vt:lpstr>PowerPoint Presentation</vt:lpstr>
      <vt:lpstr>PowerPoint Presentation</vt:lpstr>
      <vt:lpstr>Korelasi antar Variabel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Preparation</vt:lpstr>
      <vt:lpstr>PowerPoint Presentation</vt:lpstr>
      <vt:lpstr>Membuat model dengan tensorflow keras</vt:lpstr>
      <vt:lpstr>PowerPoint Presentation</vt:lpstr>
      <vt:lpstr>PowerPoint Presentation</vt:lpstr>
      <vt:lpstr>PowerPoint Presentation</vt:lpstr>
      <vt:lpstr>PowerPoint Presentation</vt:lpstr>
      <vt:lpstr>PowerPoint Presentation</vt:lpstr>
      <vt:lpstr>PowerPoint Presentation</vt:lpstr>
      <vt:lpstr>Prediction</vt:lpstr>
      <vt:lpstr>PowerPoint Presentation</vt:lpstr>
      <vt:lpstr>PowerPoint Presentation</vt:lpstr>
      <vt:lpstr>Logistic regression</vt:lpstr>
      <vt:lpstr>Random Forest</vt:lpstr>
      <vt:lpstr>SVM</vt:lpstr>
      <vt:lpstr>Decission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Tensorflow  Churn Customer Prediction Fintech/Banking and Finance 2</dc:title>
  <dc:creator>lolcandra</dc:creator>
  <cp:lastModifiedBy>cinnamon_toast</cp:lastModifiedBy>
  <cp:revision>61</cp:revision>
  <dcterms:modified xsi:type="dcterms:W3CDTF">2022-07-27T08:29:14Z</dcterms:modified>
</cp:coreProperties>
</file>