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43" r:id="rId4"/>
    <p:sldId id="344" r:id="rId5"/>
    <p:sldId id="345" r:id="rId6"/>
    <p:sldId id="346" r:id="rId7"/>
    <p:sldId id="347" r:id="rId8"/>
    <p:sldId id="324" r:id="rId9"/>
    <p:sldId id="348" r:id="rId10"/>
    <p:sldId id="316" r:id="rId11"/>
    <p:sldId id="317" r:id="rId12"/>
    <p:sldId id="336" r:id="rId13"/>
    <p:sldId id="337" r:id="rId14"/>
    <p:sldId id="319" r:id="rId15"/>
    <p:sldId id="320" r:id="rId16"/>
    <p:sldId id="322" r:id="rId17"/>
    <p:sldId id="330" r:id="rId18"/>
    <p:sldId id="325" r:id="rId19"/>
    <p:sldId id="326" r:id="rId20"/>
    <p:sldId id="349" r:id="rId21"/>
    <p:sldId id="350" r:id="rId22"/>
    <p:sldId id="327" r:id="rId23"/>
    <p:sldId id="310" r:id="rId24"/>
    <p:sldId id="311" r:id="rId25"/>
    <p:sldId id="338" r:id="rId26"/>
    <p:sldId id="339" r:id="rId27"/>
    <p:sldId id="340" r:id="rId28"/>
    <p:sldId id="341" r:id="rId29"/>
    <p:sldId id="342" r:id="rId30"/>
    <p:sldId id="329" r:id="rId31"/>
    <p:sldId id="331" r:id="rId32"/>
    <p:sldId id="312" r:id="rId33"/>
    <p:sldId id="328" r:id="rId34"/>
    <p:sldId id="332" r:id="rId35"/>
    <p:sldId id="313" r:id="rId36"/>
    <p:sldId id="333" r:id="rId37"/>
    <p:sldId id="335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5596"/>
          </a:xfrm>
        </p:spPr>
        <p:txBody>
          <a:bodyPr>
            <a:normAutofit/>
          </a:bodyPr>
          <a:lstStyle/>
          <a:p>
            <a:r>
              <a:rPr lang="da-DK" sz="9600"/>
              <a:t>Objects </a:t>
            </a:r>
            <a:br>
              <a:rPr lang="da-DK" sz="9600"/>
            </a:br>
            <a:r>
              <a:rPr lang="da-DK" sz="9600"/>
              <a:t>and</a:t>
            </a:r>
            <a:br>
              <a:rPr lang="da-DK" sz="9600"/>
            </a:br>
            <a:r>
              <a:rPr lang="da-DK" sz="960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8018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17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Where do classes come from…?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54416" cy="4351338"/>
          </a:xfrm>
        </p:spPr>
        <p:txBody>
          <a:bodyPr/>
          <a:lstStyle/>
          <a:p>
            <a:r>
              <a:rPr lang="da-DK"/>
              <a:t>.NET class library</a:t>
            </a:r>
          </a:p>
          <a:p>
            <a:r>
              <a:rPr lang="da-DK"/>
              <a:t>Third-party suppliers (e.g. via NuGet)</a:t>
            </a:r>
          </a:p>
          <a:p>
            <a:r>
              <a:rPr lang="da-DK"/>
              <a:t>Open source (e.g. from GitHub)</a:t>
            </a:r>
          </a:p>
          <a:p>
            <a:r>
              <a:rPr lang="da-DK"/>
              <a:t>Own company</a:t>
            </a:r>
          </a:p>
          <a:p>
            <a:r>
              <a:rPr lang="da-DK"/>
              <a:t>Your own library</a:t>
            </a:r>
          </a:p>
          <a:p>
            <a:r>
              <a:rPr lang="da-DK"/>
              <a:t>Write it yourself…</a:t>
            </a:r>
          </a:p>
        </p:txBody>
      </p:sp>
      <p:pic>
        <p:nvPicPr>
          <p:cNvPr id="4" name="Picture 2" descr="Billedresultat for st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6334" y="1720856"/>
            <a:ext cx="3204928" cy="387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Construction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State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88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Behavior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Construction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/>
              <a:t>The keyword </a:t>
            </a:r>
            <a:r>
              <a:rPr lang="da-DK" sz="3200" b="1"/>
              <a:t>new</a:t>
            </a:r>
            <a:r>
              <a:rPr lang="da-DK" sz="3200"/>
              <a:t> is </a:t>
            </a:r>
            <a:r>
              <a:rPr lang="da-DK" sz="3200" u="sng"/>
              <a:t>always</a:t>
            </a:r>
            <a:r>
              <a:rPr lang="da-DK" sz="3200"/>
              <a:t> used when constructing a new object</a:t>
            </a:r>
          </a:p>
          <a:p>
            <a:r>
              <a:rPr lang="da-DK" sz="3200"/>
              <a:t>We also need a </a:t>
            </a:r>
            <a:r>
              <a:rPr lang="da-DK" sz="3200" u="sng"/>
              <a:t>variable</a:t>
            </a:r>
            <a:r>
              <a:rPr lang="da-DK" sz="3200"/>
              <a:t> to refer to the created object</a:t>
            </a:r>
          </a:p>
          <a:p>
            <a:r>
              <a:rPr lang="da-DK" sz="3200"/>
              <a:t>Type of variable must match type of object</a:t>
            </a:r>
          </a:p>
          <a:p>
            <a:r>
              <a:rPr lang="da-DK" sz="3200"/>
              <a:t>Declaring a variable does </a:t>
            </a:r>
            <a:r>
              <a:rPr lang="da-DK" sz="3200" u="sng"/>
              <a:t>not</a:t>
            </a:r>
            <a:r>
              <a:rPr lang="da-DK" sz="3200"/>
              <a:t> cause an object to be created!</a:t>
            </a:r>
          </a:p>
        </p:txBody>
      </p:sp>
      <p:pic>
        <p:nvPicPr>
          <p:cNvPr id="4098" name="Picture 2" descr="Billedresultat for 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6" y="2415430"/>
            <a:ext cx="4163302" cy="18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274534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1987126" y="44443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Car c = new Car(…);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6BEE32D-F122-6C50-9CE0-A8374D2A2F98}"/>
              </a:ext>
            </a:extLst>
          </p:cNvPr>
          <p:cNvSpPr/>
          <p:nvPr/>
        </p:nvSpPr>
        <p:spPr>
          <a:xfrm>
            <a:off x="9581322" y="2769995"/>
            <a:ext cx="2250219" cy="26636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Class Car</a:t>
            </a:r>
          </a:p>
        </p:txBody>
      </p:sp>
    </p:spTree>
    <p:extLst>
      <p:ext uri="{BB962C8B-B14F-4D97-AF65-F5344CB8AC3E}">
        <p14:creationId xmlns:p14="http://schemas.microsoft.com/office/powerpoint/2010/main" val="190922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Simple</a:t>
            </a:r>
            <a:r>
              <a:rPr lang="da-DK"/>
              <a:t> types (aka </a:t>
            </a:r>
            <a:r>
              <a:rPr lang="da-DK" b="1"/>
              <a:t>primitive</a:t>
            </a:r>
            <a:r>
              <a:rPr lang="da-DK"/>
              <a:t> types)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29556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2641985" y="2644101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987126" y="44443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Car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3" name="Pil: bøjet nedad 2">
            <a:extLst>
              <a:ext uri="{FF2B5EF4-FFF2-40B4-BE49-F238E27FC236}">
                <a16:creationId xmlns:a16="http://schemas.microsoft.com/office/drawing/2014/main" id="{BB4554BA-95E8-2AAC-9F18-3170CCAF8E0B}"/>
              </a:ext>
            </a:extLst>
          </p:cNvPr>
          <p:cNvSpPr/>
          <p:nvPr/>
        </p:nvSpPr>
        <p:spPr>
          <a:xfrm flipH="1">
            <a:off x="6400799" y="2325757"/>
            <a:ext cx="4210215" cy="813975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6BEE32D-F122-6C50-9CE0-A8374D2A2F98}"/>
              </a:ext>
            </a:extLst>
          </p:cNvPr>
          <p:cNvSpPr/>
          <p:nvPr/>
        </p:nvSpPr>
        <p:spPr>
          <a:xfrm>
            <a:off x="9581322" y="2769995"/>
            <a:ext cx="2250219" cy="26636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Class Car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FE05ECD0-D4A0-64E7-98FC-80821CE05FAA}"/>
              </a:ext>
            </a:extLst>
          </p:cNvPr>
          <p:cNvSpPr txBox="1"/>
          <p:nvPr/>
        </p:nvSpPr>
        <p:spPr>
          <a:xfrm>
            <a:off x="7932318" y="2422102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Created from</a:t>
            </a:r>
          </a:p>
        </p:txBody>
      </p:sp>
    </p:spTree>
    <p:extLst>
      <p:ext uri="{BB962C8B-B14F-4D97-AF65-F5344CB8AC3E}">
        <p14:creationId xmlns:p14="http://schemas.microsoft.com/office/powerpoint/2010/main" val="37513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2641985" y="2644101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419818" y="3594008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987126" y="44443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3" name="Pil: bøjet nedad 2">
            <a:extLst>
              <a:ext uri="{FF2B5EF4-FFF2-40B4-BE49-F238E27FC236}">
                <a16:creationId xmlns:a16="http://schemas.microsoft.com/office/drawing/2014/main" id="{BB4554BA-95E8-2AAC-9F18-3170CCAF8E0B}"/>
              </a:ext>
            </a:extLst>
          </p:cNvPr>
          <p:cNvSpPr/>
          <p:nvPr/>
        </p:nvSpPr>
        <p:spPr>
          <a:xfrm flipH="1">
            <a:off x="6400799" y="2325757"/>
            <a:ext cx="4210215" cy="813975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6BEE32D-F122-6C50-9CE0-A8374D2A2F98}"/>
              </a:ext>
            </a:extLst>
          </p:cNvPr>
          <p:cNvSpPr/>
          <p:nvPr/>
        </p:nvSpPr>
        <p:spPr>
          <a:xfrm>
            <a:off x="9581322" y="2769995"/>
            <a:ext cx="2250219" cy="26636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Class Car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FE05ECD0-D4A0-64E7-98FC-80821CE05FAA}"/>
              </a:ext>
            </a:extLst>
          </p:cNvPr>
          <p:cNvSpPr txBox="1"/>
          <p:nvPr/>
        </p:nvSpPr>
        <p:spPr>
          <a:xfrm>
            <a:off x="7932318" y="2422102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Created from</a:t>
            </a:r>
          </a:p>
        </p:txBody>
      </p:sp>
    </p:spTree>
    <p:extLst>
      <p:ext uri="{BB962C8B-B14F-4D97-AF65-F5344CB8AC3E}">
        <p14:creationId xmlns:p14="http://schemas.microsoft.com/office/powerpoint/2010/main" val="71191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59468" y="1513886"/>
            <a:ext cx="9386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/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 c = </a:t>
            </a:r>
            <a:r>
              <a:rPr lang="da-DK" sz="4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400" b="1">
                <a:latin typeface="Consolas" panose="020B0609020204030204" pitchFamily="49" charset="0"/>
              </a:rPr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(</a:t>
            </a:r>
            <a:r>
              <a:rPr lang="da-DK" sz="44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4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378117" y="3248527"/>
            <a:ext cx="3068051" cy="1455821"/>
          </a:xfrm>
          <a:prstGeom prst="wedgeRectCallout">
            <a:avLst>
              <a:gd name="adj1" fmla="val -33027"/>
              <a:gd name="adj2" fmla="val -127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May need to specify </a:t>
            </a:r>
            <a:r>
              <a:rPr lang="da-DK" sz="2400" b="1"/>
              <a:t>argument values </a:t>
            </a:r>
            <a:r>
              <a:rPr lang="da-DK" sz="2400"/>
              <a:t>when constructing an object</a:t>
            </a:r>
          </a:p>
        </p:txBody>
      </p:sp>
    </p:spTree>
    <p:extLst>
      <p:ext uri="{BB962C8B-B14F-4D97-AF65-F5344CB8AC3E}">
        <p14:creationId xmlns:p14="http://schemas.microsoft.com/office/powerpoint/2010/main" val="306495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65484" y="4768428"/>
            <a:ext cx="1127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"TX 48 093"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959947" y="85005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5059680" y="382796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959947" y="2809242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c2 =</a:t>
            </a:r>
          </a:p>
        </p:txBody>
      </p:sp>
      <p:sp>
        <p:nvSpPr>
          <p:cNvPr id="6" name="Sky 5"/>
          <p:cNvSpPr/>
          <p:nvPr/>
        </p:nvSpPr>
        <p:spPr>
          <a:xfrm>
            <a:off x="5059680" y="2341983"/>
            <a:ext cx="4455898" cy="176551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</p:spTree>
    <p:extLst>
      <p:ext uri="{BB962C8B-B14F-4D97-AF65-F5344CB8AC3E}">
        <p14:creationId xmlns:p14="http://schemas.microsoft.com/office/powerpoint/2010/main" val="206597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95562" y="4774444"/>
            <a:ext cx="10479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c1;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1557867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3657600" y="1080449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818880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= c2</a:t>
            </a:r>
          </a:p>
        </p:txBody>
      </p:sp>
    </p:spTree>
    <p:extLst>
      <p:ext uri="{BB962C8B-B14F-4D97-AF65-F5344CB8AC3E}">
        <p14:creationId xmlns:p14="http://schemas.microsoft.com/office/powerpoint/2010/main" val="18183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Interaction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You interact with an object by using its </a:t>
            </a:r>
            <a:r>
              <a:rPr lang="da-DK" b="1"/>
              <a:t>properties</a:t>
            </a:r>
            <a:r>
              <a:rPr lang="da-DK"/>
              <a:t> and </a:t>
            </a:r>
            <a:r>
              <a:rPr lang="da-DK" b="1"/>
              <a:t>methods</a:t>
            </a:r>
            <a:r>
              <a:rPr lang="da-DK"/>
              <a:t> </a:t>
            </a:r>
          </a:p>
          <a:p>
            <a:r>
              <a:rPr lang="da-DK"/>
              <a:t>More precisely; you interact with an object through a </a:t>
            </a:r>
            <a:r>
              <a:rPr lang="da-DK" u="sng"/>
              <a:t>variable</a:t>
            </a:r>
            <a:r>
              <a:rPr lang="da-DK"/>
              <a:t> referring to an object</a:t>
            </a:r>
          </a:p>
          <a:p>
            <a:r>
              <a:rPr lang="da-DK"/>
              <a:t>Syntax</a:t>
            </a:r>
          </a:p>
          <a:p>
            <a:pPr lvl="1"/>
            <a:r>
              <a:rPr lang="da-DK"/>
              <a:t>Name of variable</a:t>
            </a:r>
          </a:p>
          <a:p>
            <a:pPr lvl="1"/>
            <a:r>
              <a:rPr lang="da-DK"/>
              <a:t>”dot” (the . symbol)</a:t>
            </a:r>
          </a:p>
          <a:p>
            <a:pPr lvl="1"/>
            <a:r>
              <a:rPr lang="da-DK"/>
              <a:t>Name of property or method</a:t>
            </a:r>
          </a:p>
        </p:txBody>
      </p:sp>
      <p:pic>
        <p:nvPicPr>
          <p:cNvPr id="1026" name="Picture 2" descr="Billedresultat for interaction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32" y="1825624"/>
            <a:ext cx="3251367" cy="35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3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9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</a:t>
            </a:r>
            <a:r>
              <a:rPr lang="da-DK" sz="80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da-DK" sz="8000" b="1">
                <a:latin typeface="Consolas" panose="020B0609020204030204" pitchFamily="49" charset="0"/>
              </a:rPr>
              <a:t>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4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97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…the most important dot in your life!</a:t>
            </a:r>
          </a:p>
        </p:txBody>
      </p:sp>
    </p:spTree>
    <p:extLst>
      <p:ext uri="{BB962C8B-B14F-4D97-AF65-F5344CB8AC3E}">
        <p14:creationId xmlns:p14="http://schemas.microsoft.com/office/powerpoint/2010/main" val="258253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7001490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Name</a:t>
            </a:r>
            <a:r>
              <a:rPr lang="da-DK" sz="3200"/>
              <a:t> : ”John Smith” (</a:t>
            </a:r>
            <a:r>
              <a:rPr lang="da-DK" sz="3200">
                <a:solidFill>
                  <a:srgbClr val="FFFF00"/>
                </a:solidFill>
              </a:rPr>
              <a:t>string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Weight</a:t>
            </a:r>
            <a:r>
              <a:rPr lang="da-DK" sz="3200"/>
              <a:t>: 85.3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Height</a:t>
            </a:r>
            <a:r>
              <a:rPr lang="da-DK" sz="3200"/>
              <a:t>: 1.86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5305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The (external) state of an object is accessed through </a:t>
            </a:r>
            <a:r>
              <a:rPr lang="da-DK" b="1"/>
              <a:t>properties</a:t>
            </a:r>
          </a:p>
          <a:p>
            <a:r>
              <a:rPr lang="da-DK"/>
              <a:t>A property may contain a </a:t>
            </a:r>
            <a:r>
              <a:rPr lang="da-DK" b="1"/>
              <a:t>get</a:t>
            </a:r>
            <a:r>
              <a:rPr lang="da-DK"/>
              <a:t>-part and a </a:t>
            </a:r>
            <a:r>
              <a:rPr lang="da-DK" b="1"/>
              <a:t>set</a:t>
            </a:r>
            <a:r>
              <a:rPr lang="da-DK"/>
              <a:t>-part</a:t>
            </a:r>
          </a:p>
          <a:p>
            <a:r>
              <a:rPr lang="da-DK" b="1"/>
              <a:t>get</a:t>
            </a:r>
            <a:r>
              <a:rPr lang="da-DK"/>
              <a:t>-part: Get the current value of the property for the object</a:t>
            </a:r>
          </a:p>
          <a:p>
            <a:r>
              <a:rPr lang="da-DK" b="1"/>
              <a:t>set</a:t>
            </a:r>
            <a:r>
              <a:rPr lang="da-DK"/>
              <a:t>-part: Set the value of the property for the object to a new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3823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124786" cy="4351338"/>
          </a:xfrm>
        </p:spPr>
        <p:txBody>
          <a:bodyPr>
            <a:normAutofit/>
          </a:bodyPr>
          <a:lstStyle/>
          <a:p>
            <a:r>
              <a:rPr lang="da-DK" sz="3200" b="1"/>
              <a:t>get</a:t>
            </a:r>
            <a:r>
              <a:rPr lang="da-DK" sz="3200"/>
              <a:t>-part is usually always defined</a:t>
            </a:r>
          </a:p>
          <a:p>
            <a:r>
              <a:rPr lang="da-DK" sz="3200" b="1"/>
              <a:t>set-part</a:t>
            </a:r>
            <a:r>
              <a:rPr lang="da-DK" sz="3200"/>
              <a:t> may </a:t>
            </a:r>
            <a:r>
              <a:rPr lang="da-DK" sz="3200" u="sng"/>
              <a:t>not</a:t>
            </a:r>
            <a:r>
              <a:rPr lang="da-DK" sz="3200"/>
              <a:t> be defined for various reasons</a:t>
            </a:r>
          </a:p>
          <a:p>
            <a:pPr lvl="1"/>
            <a:r>
              <a:rPr lang="da-DK" sz="2800"/>
              <a:t>Value is </a:t>
            </a:r>
            <a:r>
              <a:rPr lang="da-DK" sz="2800" u="sng"/>
              <a:t>calculated</a:t>
            </a:r>
            <a:r>
              <a:rPr lang="da-DK" sz="2800"/>
              <a:t> from other parts of the state</a:t>
            </a:r>
          </a:p>
          <a:p>
            <a:pPr lvl="1"/>
            <a:r>
              <a:rPr lang="da-DK" sz="2800"/>
              <a:t>Business logic dictates that a value </a:t>
            </a:r>
            <a:r>
              <a:rPr lang="da-DK" sz="2800" u="sng"/>
              <a:t>cannot be changed</a:t>
            </a:r>
            <a:r>
              <a:rPr lang="da-DK" sz="2800"/>
              <a:t> after object creation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272884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218530" y="1320240"/>
            <a:ext cx="8071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da-DK" sz="4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800" b="1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dirty="0" err="1">
                <a:latin typeface="Consolas" panose="020B0609020204030204" pitchFamily="49" charset="0"/>
              </a:rPr>
              <a:t>price</a:t>
            </a:r>
            <a:r>
              <a:rPr lang="da-DK" sz="4800" b="1" dirty="0">
                <a:latin typeface="Consolas" panose="020B0609020204030204" pitchFamily="49" charset="0"/>
              </a:rPr>
              <a:t> = </a:t>
            </a:r>
            <a:r>
              <a:rPr lang="da-DK" sz="4800" b="1" dirty="0" err="1">
                <a:latin typeface="Consolas" panose="020B0609020204030204" pitchFamily="49" charset="0"/>
              </a:rPr>
              <a:t>c.Price</a:t>
            </a:r>
            <a:r>
              <a:rPr lang="da-DK" sz="4800" b="1" dirty="0">
                <a:latin typeface="Consolas" panose="020B0609020204030204" pitchFamily="49" charset="0"/>
              </a:rPr>
              <a:t>;</a:t>
            </a:r>
          </a:p>
          <a:p>
            <a:endParaRPr lang="da-DK" sz="4800" b="1" dirty="0">
              <a:latin typeface="Consolas" panose="020B0609020204030204" pitchFamily="49" charset="0"/>
            </a:endParaRPr>
          </a:p>
          <a:p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da-DK" sz="4800" b="1" dirty="0">
              <a:latin typeface="Consolas" panose="020B0609020204030204" pitchFamily="49" charset="0"/>
            </a:endParaRPr>
          </a:p>
          <a:p>
            <a:r>
              <a:rPr lang="da-DK" sz="4800" b="1" dirty="0" err="1">
                <a:latin typeface="Consolas" panose="020B0609020204030204" pitchFamily="49" charset="0"/>
              </a:rPr>
              <a:t>c.Price</a:t>
            </a:r>
            <a:r>
              <a:rPr lang="da-DK" sz="4800" b="1" dirty="0">
                <a:latin typeface="Consolas" panose="020B0609020204030204" pitchFamily="49" charset="0"/>
              </a:rPr>
              <a:t> = 85000;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20144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420589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udstavle 6"/>
          <p:cNvSpPr/>
          <p:nvPr/>
        </p:nvSpPr>
        <p:spPr>
          <a:xfrm>
            <a:off x="9916480" y="3968825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550422" y="1482799"/>
            <a:ext cx="82945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 value</a:t>
            </a:r>
            <a:endParaRPr lang="da-DK" sz="4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4000" b="1">
                <a:latin typeface="Consolas" panose="020B0609020204030204" pitchFamily="49" charset="0"/>
              </a:rPr>
              <a:t>lp = c.LicensePlate;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value (NB!)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latin typeface="Consolas" panose="020B0609020204030204" pitchFamily="49" charset="0"/>
              </a:rPr>
              <a:t>c.LicensePlate = </a:t>
            </a:r>
            <a:r>
              <a:rPr lang="da-DK" sz="4000" b="1">
                <a:solidFill>
                  <a:srgbClr val="C00000"/>
                </a:solidFill>
                <a:latin typeface="Consolas" panose="020B0609020204030204" pitchFamily="49" charset="0"/>
              </a:rPr>
              <a:t>"LP 22 118"</a:t>
            </a:r>
            <a:r>
              <a:rPr lang="da-DK" sz="4000" b="1">
                <a:latin typeface="Consolas" panose="020B0609020204030204" pitchFamily="49" charset="0"/>
              </a:rPr>
              <a:t>;</a:t>
            </a:r>
            <a:r>
              <a:rPr lang="da-DK" sz="4800" b="1">
                <a:latin typeface="Consolas" panose="020B0609020204030204" pitchFamily="49" charset="0"/>
              </a:rPr>
              <a:t>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80" y="217698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8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Behavior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084146" cy="4351338"/>
          </a:xfrm>
        </p:spPr>
        <p:txBody>
          <a:bodyPr>
            <a:normAutofit/>
          </a:bodyPr>
          <a:lstStyle/>
          <a:p>
            <a:r>
              <a:rPr lang="da-DK" sz="3200"/>
              <a:t>Behavior is defined by a set of </a:t>
            </a:r>
            <a:r>
              <a:rPr lang="da-DK" sz="3200" b="1"/>
              <a:t>methods</a:t>
            </a:r>
            <a:r>
              <a:rPr lang="da-DK" sz="3200"/>
              <a:t>, which can be invoked on an object</a:t>
            </a:r>
          </a:p>
          <a:p>
            <a:r>
              <a:rPr lang="da-DK" sz="3200"/>
              <a:t>Methods </a:t>
            </a:r>
          </a:p>
          <a:p>
            <a:pPr lvl="1"/>
            <a:r>
              <a:rPr lang="da-DK" sz="2800"/>
              <a:t>Have a </a:t>
            </a:r>
            <a:r>
              <a:rPr lang="da-DK" sz="2800" b="1"/>
              <a:t>name</a:t>
            </a:r>
            <a:r>
              <a:rPr lang="da-DK" sz="2800"/>
              <a:t> </a:t>
            </a:r>
          </a:p>
          <a:p>
            <a:pPr lvl="1"/>
            <a:r>
              <a:rPr lang="da-DK" sz="2800"/>
              <a:t>May require </a:t>
            </a:r>
            <a:r>
              <a:rPr lang="da-DK" sz="2800" b="1"/>
              <a:t>arguments</a:t>
            </a:r>
          </a:p>
          <a:p>
            <a:pPr lvl="1"/>
            <a:r>
              <a:rPr lang="da-DK" sz="2800"/>
              <a:t>May </a:t>
            </a:r>
            <a:r>
              <a:rPr lang="da-DK" sz="2800" b="1"/>
              <a:t>return</a:t>
            </a:r>
            <a:r>
              <a:rPr lang="da-DK" sz="2800"/>
              <a:t> a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110211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3183734" y="3756527"/>
            <a:ext cx="3068051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TurnOnEngine</a:t>
            </a:r>
          </a:p>
          <a:p>
            <a:r>
              <a:rPr lang="da-DK" sz="2400"/>
              <a:t>No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410161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c.TurnOnSignalLight(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"Left"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50);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183734" y="3756527"/>
            <a:ext cx="3528639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TurnOnSignalLight</a:t>
            </a:r>
          </a:p>
          <a:p>
            <a:r>
              <a:rPr lang="da-DK" sz="2400"/>
              <a:t>Two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311074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>
                <a:latin typeface="Consolas" panose="020B0609020204030204" pitchFamily="49" charset="0"/>
              </a:rPr>
              <a:t> aboveLimit = c.SpeedAboveLimit(80);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976214" y="3790394"/>
            <a:ext cx="3528639" cy="1455821"/>
          </a:xfrm>
          <a:prstGeom prst="wedgeRectCallout">
            <a:avLst>
              <a:gd name="adj1" fmla="val 62526"/>
              <a:gd name="adj2" fmla="val -141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SpeedAboveLimit</a:t>
            </a:r>
          </a:p>
          <a:p>
            <a:r>
              <a:rPr lang="da-DK" sz="2400"/>
              <a:t>One arguments</a:t>
            </a:r>
          </a:p>
          <a:p>
            <a:r>
              <a:rPr lang="da-DK" sz="2400"/>
              <a:t>Return value of type </a:t>
            </a:r>
            <a:r>
              <a:rPr lang="da-DK" sz="2400" b="1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7001490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Name</a:t>
            </a:r>
            <a:r>
              <a:rPr lang="da-DK" sz="3200"/>
              <a:t> : ”John Smith” (</a:t>
            </a:r>
            <a:r>
              <a:rPr lang="da-DK" sz="3200">
                <a:solidFill>
                  <a:srgbClr val="FFFF00"/>
                </a:solidFill>
              </a:rPr>
              <a:t>string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Weight</a:t>
            </a:r>
            <a:r>
              <a:rPr lang="da-DK" sz="3200"/>
              <a:t>: 85.3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Height</a:t>
            </a:r>
            <a:r>
              <a:rPr lang="da-DK" sz="3200"/>
              <a:t>: 1.86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  <p:sp>
        <p:nvSpPr>
          <p:cNvPr id="3" name="Smilende ansigt 2">
            <a:extLst>
              <a:ext uri="{FF2B5EF4-FFF2-40B4-BE49-F238E27FC236}">
                <a16:creationId xmlns:a16="http://schemas.microsoft.com/office/drawing/2014/main" id="{58615953-D777-BE81-30F2-9B388A6599EC}"/>
              </a:ext>
            </a:extLst>
          </p:cNvPr>
          <p:cNvSpPr/>
          <p:nvPr/>
        </p:nvSpPr>
        <p:spPr>
          <a:xfrm>
            <a:off x="353833" y="3510500"/>
            <a:ext cx="1280160" cy="1224501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il: venstre-højre 5">
            <a:extLst>
              <a:ext uri="{FF2B5EF4-FFF2-40B4-BE49-F238E27FC236}">
                <a16:creationId xmlns:a16="http://schemas.microsoft.com/office/drawing/2014/main" id="{ABBE5DA7-040F-5A3F-0F9D-DB5B7145B085}"/>
              </a:ext>
            </a:extLst>
          </p:cNvPr>
          <p:cNvSpPr/>
          <p:nvPr/>
        </p:nvSpPr>
        <p:spPr>
          <a:xfrm>
            <a:off x="1823979" y="3737111"/>
            <a:ext cx="1375575" cy="77127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20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7001490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Name</a:t>
            </a:r>
            <a:r>
              <a:rPr lang="da-DK" sz="3200"/>
              <a:t> : ”John Smith” (</a:t>
            </a:r>
            <a:r>
              <a:rPr lang="da-DK" sz="3200">
                <a:solidFill>
                  <a:srgbClr val="FFFF00"/>
                </a:solidFill>
              </a:rPr>
              <a:t>string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Weight</a:t>
            </a:r>
            <a:r>
              <a:rPr lang="da-DK" sz="3200"/>
              <a:t>: 85.3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Height</a:t>
            </a:r>
            <a:r>
              <a:rPr lang="da-DK" sz="3200"/>
              <a:t>: 1.86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BMI</a:t>
            </a:r>
            <a:r>
              <a:rPr lang="da-DK" sz="3200"/>
              <a:t>: …?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  <p:sp>
        <p:nvSpPr>
          <p:cNvPr id="3" name="Smilende ansigt 2">
            <a:extLst>
              <a:ext uri="{FF2B5EF4-FFF2-40B4-BE49-F238E27FC236}">
                <a16:creationId xmlns:a16="http://schemas.microsoft.com/office/drawing/2014/main" id="{58615953-D777-BE81-30F2-9B388A6599EC}"/>
              </a:ext>
            </a:extLst>
          </p:cNvPr>
          <p:cNvSpPr/>
          <p:nvPr/>
        </p:nvSpPr>
        <p:spPr>
          <a:xfrm>
            <a:off x="353833" y="3510500"/>
            <a:ext cx="1280160" cy="1224501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il: venstre-højre 5">
            <a:extLst>
              <a:ext uri="{FF2B5EF4-FFF2-40B4-BE49-F238E27FC236}">
                <a16:creationId xmlns:a16="http://schemas.microsoft.com/office/drawing/2014/main" id="{ABBE5DA7-040F-5A3F-0F9D-DB5B7145B085}"/>
              </a:ext>
            </a:extLst>
          </p:cNvPr>
          <p:cNvSpPr/>
          <p:nvPr/>
        </p:nvSpPr>
        <p:spPr>
          <a:xfrm>
            <a:off x="1823979" y="3737111"/>
            <a:ext cx="1375575" cy="77127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01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3">
            <a:extLst>
              <a:ext uri="{FF2B5EF4-FFF2-40B4-BE49-F238E27FC236}">
                <a16:creationId xmlns:a16="http://schemas.microsoft.com/office/drawing/2014/main" id="{54E17F75-244A-8C19-B1DF-9386368ECFCA}"/>
              </a:ext>
            </a:extLst>
          </p:cNvPr>
          <p:cNvSpPr/>
          <p:nvPr/>
        </p:nvSpPr>
        <p:spPr>
          <a:xfrm>
            <a:off x="3389540" y="2362573"/>
            <a:ext cx="7153890" cy="41008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4257354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Public</a:t>
            </a:r>
          </a:p>
          <a:p>
            <a:endParaRPr lang="da-DK" sz="240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Name</a:t>
            </a:r>
            <a:r>
              <a:rPr lang="da-DK" sz="2400"/>
              <a:t> : ”John Smith” </a:t>
            </a:r>
          </a:p>
          <a:p>
            <a:r>
              <a:rPr lang="da-DK" sz="2400">
                <a:solidFill>
                  <a:srgbClr val="FFFF00"/>
                </a:solidFill>
              </a:rPr>
              <a:t>Weight</a:t>
            </a:r>
            <a:r>
              <a:rPr lang="da-DK" sz="2400"/>
              <a:t>: 85.3 </a:t>
            </a:r>
          </a:p>
          <a:p>
            <a:r>
              <a:rPr lang="da-DK" sz="2400">
                <a:solidFill>
                  <a:srgbClr val="FFFF00"/>
                </a:solidFill>
              </a:rPr>
              <a:t>Height</a:t>
            </a:r>
            <a:r>
              <a:rPr lang="da-DK" sz="2400"/>
              <a:t>: 1.86</a:t>
            </a:r>
          </a:p>
          <a:p>
            <a:r>
              <a:rPr lang="da-DK" sz="2400">
                <a:solidFill>
                  <a:srgbClr val="FFFF00"/>
                </a:solidFill>
              </a:rPr>
              <a:t>BMI</a:t>
            </a:r>
            <a:r>
              <a:rPr lang="da-DK" sz="2400"/>
              <a:t>: 24.7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  <p:sp>
        <p:nvSpPr>
          <p:cNvPr id="3" name="Smilende ansigt 2">
            <a:extLst>
              <a:ext uri="{FF2B5EF4-FFF2-40B4-BE49-F238E27FC236}">
                <a16:creationId xmlns:a16="http://schemas.microsoft.com/office/drawing/2014/main" id="{58615953-D777-BE81-30F2-9B388A6599EC}"/>
              </a:ext>
            </a:extLst>
          </p:cNvPr>
          <p:cNvSpPr/>
          <p:nvPr/>
        </p:nvSpPr>
        <p:spPr>
          <a:xfrm>
            <a:off x="353833" y="3510500"/>
            <a:ext cx="1280160" cy="1224501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il: venstre-højre 5">
            <a:extLst>
              <a:ext uri="{FF2B5EF4-FFF2-40B4-BE49-F238E27FC236}">
                <a16:creationId xmlns:a16="http://schemas.microsoft.com/office/drawing/2014/main" id="{ABBE5DA7-040F-5A3F-0F9D-DB5B7145B085}"/>
              </a:ext>
            </a:extLst>
          </p:cNvPr>
          <p:cNvSpPr/>
          <p:nvPr/>
        </p:nvSpPr>
        <p:spPr>
          <a:xfrm>
            <a:off x="1823979" y="3737111"/>
            <a:ext cx="1375575" cy="77127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3">
            <a:extLst>
              <a:ext uri="{FF2B5EF4-FFF2-40B4-BE49-F238E27FC236}">
                <a16:creationId xmlns:a16="http://schemas.microsoft.com/office/drawing/2014/main" id="{F19FA94F-FE6B-77EC-F718-6081AF82649C}"/>
              </a:ext>
            </a:extLst>
          </p:cNvPr>
          <p:cNvSpPr/>
          <p:nvPr/>
        </p:nvSpPr>
        <p:spPr>
          <a:xfrm>
            <a:off x="6817660" y="2362573"/>
            <a:ext cx="2971800" cy="4093696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da-DK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Private</a:t>
            </a:r>
          </a:p>
          <a:p>
            <a:endParaRPr lang="da-DK" sz="240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Name</a:t>
            </a:r>
            <a:r>
              <a:rPr lang="da-DK" sz="2400"/>
              <a:t> : ”John Smith” </a:t>
            </a:r>
          </a:p>
          <a:p>
            <a:r>
              <a:rPr lang="da-DK" sz="2400">
                <a:solidFill>
                  <a:srgbClr val="FFFF00"/>
                </a:solidFill>
              </a:rPr>
              <a:t>Weight</a:t>
            </a:r>
            <a:r>
              <a:rPr lang="da-DK" sz="2400"/>
              <a:t>: 85.3 </a:t>
            </a:r>
          </a:p>
          <a:p>
            <a:r>
              <a:rPr lang="da-DK" sz="2400">
                <a:solidFill>
                  <a:srgbClr val="FFFF00"/>
                </a:solidFill>
              </a:rPr>
              <a:t>Height</a:t>
            </a:r>
            <a:r>
              <a:rPr lang="da-DK" sz="2400"/>
              <a:t>: 1.86</a:t>
            </a:r>
          </a:p>
          <a:p>
            <a:r>
              <a:rPr lang="da-DK" sz="2400">
                <a:solidFill>
                  <a:srgbClr val="FFFF00"/>
                </a:solidFill>
              </a:rPr>
              <a:t>BMI</a:t>
            </a:r>
            <a:r>
              <a:rPr lang="da-DK" sz="2400"/>
              <a:t>: (calculated)</a:t>
            </a:r>
          </a:p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2729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8470-5646-83A3-02C3-76FE0425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vs Object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28FBE7-ED3C-6D23-E8B8-32F3AC8D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2617" cy="4351338"/>
          </a:xfrm>
        </p:spPr>
        <p:txBody>
          <a:bodyPr/>
          <a:lstStyle/>
          <a:p>
            <a:r>
              <a:rPr lang="da-DK"/>
              <a:t>A </a:t>
            </a:r>
            <a:r>
              <a:rPr lang="da-DK" b="1"/>
              <a:t>class</a:t>
            </a:r>
            <a:r>
              <a:rPr lang="da-DK"/>
              <a:t> is a ”blueprint” for creating </a:t>
            </a:r>
            <a:r>
              <a:rPr lang="da-DK" b="1"/>
              <a:t>objects</a:t>
            </a:r>
          </a:p>
          <a:p>
            <a:r>
              <a:rPr lang="da-DK"/>
              <a:t>A </a:t>
            </a:r>
            <a:r>
              <a:rPr lang="da-DK" b="1"/>
              <a:t>class </a:t>
            </a:r>
            <a:r>
              <a:rPr lang="da-DK"/>
              <a:t>is a </a:t>
            </a:r>
            <a:r>
              <a:rPr lang="da-DK" b="1"/>
              <a:t>type</a:t>
            </a:r>
            <a:r>
              <a:rPr lang="da-DK"/>
              <a:t>, just like </a:t>
            </a:r>
            <a:r>
              <a:rPr lang="da-DK" b="1"/>
              <a:t>int</a:t>
            </a:r>
            <a:r>
              <a:rPr lang="da-DK"/>
              <a:t> is a type.</a:t>
            </a:r>
          </a:p>
          <a:p>
            <a:r>
              <a:rPr lang="da-DK"/>
              <a:t>A </a:t>
            </a:r>
            <a:r>
              <a:rPr lang="da-DK" b="1"/>
              <a:t>class definition </a:t>
            </a:r>
            <a:r>
              <a:rPr lang="da-DK"/>
              <a:t>is part of the code, i.e. created when </a:t>
            </a:r>
            <a:r>
              <a:rPr lang="da-DK" u="sng"/>
              <a:t>writing</a:t>
            </a:r>
            <a:r>
              <a:rPr lang="da-DK"/>
              <a:t> the code.</a:t>
            </a:r>
          </a:p>
          <a:p>
            <a:r>
              <a:rPr lang="da-DK"/>
              <a:t>An </a:t>
            </a:r>
            <a:r>
              <a:rPr lang="da-DK" b="1"/>
              <a:t>object</a:t>
            </a:r>
            <a:r>
              <a:rPr lang="da-DK"/>
              <a:t> is created from a class definition, when </a:t>
            </a:r>
            <a:r>
              <a:rPr lang="da-DK" u="sng"/>
              <a:t>running</a:t>
            </a:r>
            <a:r>
              <a:rPr lang="da-DK"/>
              <a:t> the code.</a:t>
            </a:r>
          </a:p>
          <a:p>
            <a:r>
              <a:rPr lang="da-DK"/>
              <a:t>Objects are created, used and disposed of at r</a:t>
            </a:r>
            <a:r>
              <a:rPr lang="da-DK" b="1"/>
              <a:t>un-time</a:t>
            </a:r>
            <a:r>
              <a:rPr lang="da-DK"/>
              <a:t>, i.e. when the application is running.</a:t>
            </a:r>
          </a:p>
        </p:txBody>
      </p:sp>
      <p:pic>
        <p:nvPicPr>
          <p:cNvPr id="1026" name="Picture 2" descr="12 Pieces Cookie Cutter Stainless Steel Cookie Cutter with Different Shape">
            <a:extLst>
              <a:ext uri="{FF2B5EF4-FFF2-40B4-BE49-F238E27FC236}">
                <a16:creationId xmlns:a16="http://schemas.microsoft.com/office/drawing/2014/main" id="{AD09567A-1270-6C22-9B99-9CD67BE6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1" y="1887071"/>
            <a:ext cx="3170144" cy="31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5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vs Object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447452" cy="4690322"/>
          </a:xfrm>
        </p:spPr>
        <p:txBody>
          <a:bodyPr>
            <a:normAutofit/>
          </a:bodyPr>
          <a:lstStyle/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(of the same class) </a:t>
            </a:r>
            <a:r>
              <a:rPr lang="da-DK" dirty="0" err="1"/>
              <a:t>obey</a:t>
            </a:r>
            <a:r>
              <a:rPr lang="da-DK" dirty="0"/>
              <a:t> the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b="1" dirty="0" err="1"/>
              <a:t>behavior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the class definition</a:t>
            </a:r>
          </a:p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the same set </a:t>
            </a:r>
            <a:r>
              <a:rPr lang="da-DK"/>
              <a:t>of values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b="1" dirty="0" err="1"/>
              <a:t>state</a:t>
            </a:r>
            <a:endParaRPr lang="da-DK" b="1" dirty="0"/>
          </a:p>
          <a:p>
            <a:r>
              <a:rPr lang="da-DK" dirty="0"/>
              <a:t>The </a:t>
            </a:r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indi-vidual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, i.e. set of </a:t>
            </a:r>
            <a:r>
              <a:rPr lang="da-DK" dirty="0" err="1"/>
              <a:t>values</a:t>
            </a:r>
            <a:r>
              <a:rPr lang="da-DK" dirty="0"/>
              <a:t> for the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parts of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inter-</a:t>
            </a:r>
            <a:r>
              <a:rPr lang="da-DK" dirty="0" err="1"/>
              <a:t>act</a:t>
            </a:r>
            <a:r>
              <a:rPr lang="da-DK" dirty="0"/>
              <a:t> with an </a:t>
            </a:r>
            <a:r>
              <a:rPr lang="da-DK" dirty="0" err="1"/>
              <a:t>object</a:t>
            </a:r>
            <a:endParaRPr lang="da-DK" dirty="0"/>
          </a:p>
        </p:txBody>
      </p:sp>
      <p:pic>
        <p:nvPicPr>
          <p:cNvPr id="3074" name="Picture 2" descr="Billedresultat for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80" y="2665828"/>
            <a:ext cx="4421650" cy="13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4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7DAA13-50F3-0BFC-E429-FC53F496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7200"/>
              <a:t>A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da-DK" sz="7200"/>
              <a:t> is to an </a:t>
            </a:r>
            <a:r>
              <a:rPr lang="da-DK" sz="7200" b="1"/>
              <a:t>Object</a:t>
            </a:r>
          </a:p>
          <a:p>
            <a:pPr marL="0" indent="0">
              <a:buNone/>
            </a:pPr>
            <a:r>
              <a:rPr lang="da-DK" sz="7200"/>
              <a:t>as </a:t>
            </a:r>
            <a:r>
              <a:rPr lang="da-DK" sz="7200" b="1">
                <a:solidFill>
                  <a:srgbClr val="0070C0"/>
                </a:solidFill>
              </a:rPr>
              <a:t>int</a:t>
            </a:r>
            <a:r>
              <a:rPr lang="da-DK" sz="7200"/>
              <a:t> is to </a:t>
            </a:r>
            <a:r>
              <a:rPr lang="da-DK" sz="7200" b="1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90353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828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Office-tema</vt:lpstr>
      <vt:lpstr>Objects  and Classes</vt:lpstr>
      <vt:lpstr>Simple types (aka primitive types)</vt:lpstr>
      <vt:lpstr>Object</vt:lpstr>
      <vt:lpstr>Object</vt:lpstr>
      <vt:lpstr>Object</vt:lpstr>
      <vt:lpstr>Object</vt:lpstr>
      <vt:lpstr>Class vs Object</vt:lpstr>
      <vt:lpstr>Class vs Object</vt:lpstr>
      <vt:lpstr>PowerPoint-præsentation</vt:lpstr>
      <vt:lpstr>Class types</vt:lpstr>
      <vt:lpstr>PowerPoint-præsentation</vt:lpstr>
      <vt:lpstr>PowerPoint-præsentation</vt:lpstr>
      <vt:lpstr>PowerPoint-præsentation</vt:lpstr>
      <vt:lpstr>Where do classes come from…?</vt:lpstr>
      <vt:lpstr>PowerPoint-præsentation</vt:lpstr>
      <vt:lpstr>PowerPoint-præsentation</vt:lpstr>
      <vt:lpstr>Object Construction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Object Interaction</vt:lpstr>
      <vt:lpstr>PowerPoint-præsentation</vt:lpstr>
      <vt:lpstr>PowerPoint-præsentation</vt:lpstr>
      <vt:lpstr>PowerPoint-præsentation</vt:lpstr>
      <vt:lpstr>PowerPoint-præsentation</vt:lpstr>
      <vt:lpstr>State</vt:lpstr>
      <vt:lpstr>State</vt:lpstr>
      <vt:lpstr>PowerPoint-præsentation</vt:lpstr>
      <vt:lpstr>PowerPoint-præsentation</vt:lpstr>
      <vt:lpstr>Behavior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74</cp:revision>
  <dcterms:created xsi:type="dcterms:W3CDTF">2017-09-05T14:00:27Z</dcterms:created>
  <dcterms:modified xsi:type="dcterms:W3CDTF">2024-08-24T10:48:22Z</dcterms:modified>
</cp:coreProperties>
</file>