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44" r:id="rId4"/>
    <p:sldId id="345" r:id="rId5"/>
    <p:sldId id="346" r:id="rId6"/>
    <p:sldId id="348" r:id="rId7"/>
    <p:sldId id="347" r:id="rId8"/>
    <p:sldId id="349" r:id="rId9"/>
    <p:sldId id="350" r:id="rId10"/>
    <p:sldId id="351" r:id="rId11"/>
    <p:sldId id="352" r:id="rId12"/>
    <p:sldId id="353" r:id="rId13"/>
    <p:sldId id="354" r:id="rId14"/>
    <p:sldId id="356" r:id="rId15"/>
    <p:sldId id="355" r:id="rId16"/>
    <p:sldId id="320" r:id="rId17"/>
    <p:sldId id="360" r:id="rId18"/>
    <p:sldId id="363" r:id="rId19"/>
    <p:sldId id="364" r:id="rId20"/>
    <p:sldId id="358" r:id="rId21"/>
    <p:sldId id="362" r:id="rId22"/>
    <p:sldId id="359" r:id="rId23"/>
    <p:sldId id="361" r:id="rId2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40A9E-F6A9-6346-8FE5-61542091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84DF524-1BD3-207C-5556-1F3822B6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CDC94A-AEF3-6939-1860-6F7AE766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970442C-D5F2-0B20-1BE5-22494C8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F78E31-57DD-F7B0-A087-982E5EA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6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AEBD9-959E-6269-8666-F43E27EB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448163A-FD8C-1E09-4997-F96783ABA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96BAC8-1EBF-6A6A-2C3E-D329EDBB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94BE11-312A-2DDD-7A96-C0993456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9020C9F-81A6-08B8-3A8C-30C61AF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64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F2CC77B-9F9A-0E0F-5ABF-3BADE91C8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A78669F-F4FD-99A6-3E6B-04162B7E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D155EA-23BD-FE35-DDB7-3ED7D962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5B6CD4-B49B-35B6-F6C0-FA3C4069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D41398-2484-31ED-F95C-7C5E6CF1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04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27BA9-7BFB-4204-E3A4-6DB19D7F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C8F67F-AF3E-B8A2-FE75-0F97F85B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42C2A7-0353-E578-4EEB-BDFE9A4A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70D8D8-F755-FA0C-1A24-8629D9B2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1B0EA3-5D1E-15DC-9B53-55FE20FF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45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37AB1-D1CE-B0DD-B2F0-FFCABF3E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87C616-2213-1DD0-60D3-BEB8CDE4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0D5CE5-232F-CEBB-8BCF-E67DC283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BA936F-7AD0-0086-AF8A-92E3F6E9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6E01DA-485E-5E7F-A4C0-2D30A465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18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B05C1-B94B-D6CD-5FA2-30FBBB13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B922C2-22F9-3653-E518-4ED0A2AC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26B4D76-AEF3-C588-0BF7-13B16CAFD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83D5BF3-ED55-A65C-6484-1F2CC0A0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9E2799-B89A-7BA9-CECC-8ED9538A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3F3278-9608-C95D-C5B9-37019312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7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8BA9-A6C7-9DF0-2B35-087D4EE9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3579C53-3F3D-8568-4FF6-5B62C50E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C83D47B-298E-080D-C000-07139A24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880B5D8-1E00-1367-97D5-BAA21E00E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A15BBB7-2CA8-A1CC-B73D-F6DA91A62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330E496-C175-5DA5-9B2C-236E27F0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AF2DC5A-F29F-8930-4A98-F9728044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6DD3CB1-D86B-2285-AF1C-42A16410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9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975C0-3433-7954-6469-3C7FF8FF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C644987-4960-1909-282A-6B84C1E0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AB3079C-80E5-6F6A-3CE6-E455ECCB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7341520-F15D-0B4A-CA63-11FE244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11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29AFA26-86D4-1DFD-EA73-0762FA25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2AC61F6-23B3-AA1A-44B9-D57A0CE6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B9E275-23F1-636B-DA49-4564552C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46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747DC-FB66-9F41-CA24-AE49629C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25B9A2-A80B-527C-3392-2C183652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8E8BF21-A7FF-E35F-D42C-891E1367F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655DAC-26A7-B2D7-36DE-3E21C4D1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EC984AC-C497-EC11-CA67-9671B4D2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45737E-D175-BECE-4A7D-652AE302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80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BE367-E282-CCDD-738B-2320A728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922B133-FA56-176C-F5BE-E4C934444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4A1BD60-2D82-1A22-8663-E83B81B1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9EFB134-BC86-97EE-2F72-C7AF1B5E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7136ACC-DD31-AA8B-EEE0-1B784AE5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C903C5B-0E7A-CD14-6777-1A670899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4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BE5DC55-279A-B417-2004-9BF07E33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039B393-A4DD-C281-B152-CCBCA481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FF704C-9DCC-94E3-A37D-050A0140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8C0AD6-3802-EFB6-AEAD-EBA3EB511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ABE2AA-028A-7935-53AC-FCCD8EFE1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826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7AECB-76A0-EA9D-07F4-ED88D3F40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dirty="0" err="1"/>
              <a:t>Razor</a:t>
            </a:r>
            <a:r>
              <a:rPr lang="da-DK" sz="9600" dirty="0"/>
              <a:t> Pages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C45C05-6107-08D4-B2F2-48A33A31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sz="6000" i="1"/>
              <a:t>Defining base classes</a:t>
            </a:r>
            <a:endParaRPr lang="da-DK" sz="6000" i="1" dirty="0"/>
          </a:p>
        </p:txBody>
      </p:sp>
    </p:spTree>
    <p:extLst>
      <p:ext uri="{BB962C8B-B14F-4D97-AF65-F5344CB8AC3E}">
        <p14:creationId xmlns:p14="http://schemas.microsoft.com/office/powerpoint/2010/main" val="41948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1379DBF-1FA2-003C-B4E7-580B03A8F2C2}"/>
              </a:ext>
            </a:extLst>
          </p:cNvPr>
          <p:cNvSpPr/>
          <p:nvPr/>
        </p:nvSpPr>
        <p:spPr>
          <a:xfrm>
            <a:off x="7675340" y="282049"/>
            <a:ext cx="1632103" cy="99288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PageModel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2F782A3-CC9C-5E9A-D391-F7BA2AB0CFF5}"/>
              </a:ext>
            </a:extLst>
          </p:cNvPr>
          <p:cNvSpPr/>
          <p:nvPr/>
        </p:nvSpPr>
        <p:spPr>
          <a:xfrm>
            <a:off x="4980627" y="1685234"/>
            <a:ext cx="1632104" cy="9928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PageModel</a:t>
            </a:r>
          </a:p>
          <a:p>
            <a:pPr algn="ctr"/>
            <a:r>
              <a:rPr lang="da-DK" sz="2400"/>
              <a:t>AppBase</a:t>
            </a:r>
          </a:p>
        </p:txBody>
      </p:sp>
      <p:cxnSp>
        <p:nvCxnSpPr>
          <p:cNvPr id="7" name="Forbindelse: vinklet 6">
            <a:extLst>
              <a:ext uri="{FF2B5EF4-FFF2-40B4-BE49-F238E27FC236}">
                <a16:creationId xmlns:a16="http://schemas.microsoft.com/office/drawing/2014/main" id="{E4D778F8-8E8B-35C3-07EB-130E0BAA5CFB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6282639" y="292534"/>
            <a:ext cx="906740" cy="1878661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FEF73F4B-C311-7CF5-D6FF-8152ABA81986}"/>
              </a:ext>
            </a:extLst>
          </p:cNvPr>
          <p:cNvSpPr/>
          <p:nvPr/>
        </p:nvSpPr>
        <p:spPr>
          <a:xfrm>
            <a:off x="10407676" y="4644885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AllPM</a:t>
            </a:r>
          </a:p>
        </p:txBody>
      </p:sp>
      <p:cxnSp>
        <p:nvCxnSpPr>
          <p:cNvPr id="17" name="Forbindelse: vinklet 16">
            <a:extLst>
              <a:ext uri="{FF2B5EF4-FFF2-40B4-BE49-F238E27FC236}">
                <a16:creationId xmlns:a16="http://schemas.microsoft.com/office/drawing/2014/main" id="{C1942EFE-324C-CA45-F927-A2FB3DE7FDA8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8320736" y="1765202"/>
            <a:ext cx="3866391" cy="1892976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6A0AC572-EA3C-1EFD-16D2-542E05DCC03E}"/>
              </a:ext>
            </a:extLst>
          </p:cNvPr>
          <p:cNvSpPr/>
          <p:nvPr/>
        </p:nvSpPr>
        <p:spPr>
          <a:xfrm>
            <a:off x="4552377" y="3148404"/>
            <a:ext cx="2060353" cy="9928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PageModel</a:t>
            </a:r>
          </a:p>
          <a:p>
            <a:pPr algn="ctr"/>
            <a:r>
              <a:rPr lang="da-DK" sz="2400"/>
              <a:t>ExistingData</a:t>
            </a:r>
          </a:p>
        </p:txBody>
      </p:sp>
      <p:cxnSp>
        <p:nvCxnSpPr>
          <p:cNvPr id="3" name="Forbindelse: vinklet 2">
            <a:extLst>
              <a:ext uri="{FF2B5EF4-FFF2-40B4-BE49-F238E27FC236}">
                <a16:creationId xmlns:a16="http://schemas.microsoft.com/office/drawing/2014/main" id="{829CE40B-DEE5-0BDD-CB25-C2C38911A375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5454476" y="2806202"/>
            <a:ext cx="470281" cy="21412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FB95A735-9845-2089-E90D-D9DF93F8F83D}"/>
              </a:ext>
            </a:extLst>
          </p:cNvPr>
          <p:cNvSpPr/>
          <p:nvPr/>
        </p:nvSpPr>
        <p:spPr>
          <a:xfrm>
            <a:off x="2369324" y="4644887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DeletePM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6419271-DDD8-FE21-714A-04BDA1E6DF42}"/>
              </a:ext>
            </a:extLst>
          </p:cNvPr>
          <p:cNvSpPr/>
          <p:nvPr/>
        </p:nvSpPr>
        <p:spPr>
          <a:xfrm>
            <a:off x="6612730" y="4644886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ReadPM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342B2D4-8289-0043-1F80-F350E8C33E5E}"/>
              </a:ext>
            </a:extLst>
          </p:cNvPr>
          <p:cNvSpPr/>
          <p:nvPr/>
        </p:nvSpPr>
        <p:spPr>
          <a:xfrm>
            <a:off x="4552377" y="4644887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UpdatePM</a:t>
            </a:r>
          </a:p>
        </p:txBody>
      </p:sp>
      <p:cxnSp>
        <p:nvCxnSpPr>
          <p:cNvPr id="21" name="Forbindelse: vinklet 20">
            <a:extLst>
              <a:ext uri="{FF2B5EF4-FFF2-40B4-BE49-F238E27FC236}">
                <a16:creationId xmlns:a16="http://schemas.microsoft.com/office/drawing/2014/main" id="{BF52D8FE-9178-C515-5556-D6377C7FB49A}"/>
              </a:ext>
            </a:extLst>
          </p:cNvPr>
          <p:cNvCxnSpPr>
            <a:cxnSpLocks/>
            <a:stCxn id="15" idx="0"/>
            <a:endCxn id="2" idx="1"/>
          </p:cNvCxnSpPr>
          <p:nvPr/>
        </p:nvCxnSpPr>
        <p:spPr>
          <a:xfrm rot="5400000" flipH="1" flipV="1">
            <a:off x="3357203" y="3449713"/>
            <a:ext cx="1000038" cy="1390310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Forbindelse: vinklet 23">
            <a:extLst>
              <a:ext uri="{FF2B5EF4-FFF2-40B4-BE49-F238E27FC236}">
                <a16:creationId xmlns:a16="http://schemas.microsoft.com/office/drawing/2014/main" id="{A4816D17-0915-1F5C-1DF1-CE886D876A3E}"/>
              </a:ext>
            </a:extLst>
          </p:cNvPr>
          <p:cNvCxnSpPr>
            <a:cxnSpLocks/>
            <a:stCxn id="16" idx="0"/>
            <a:endCxn id="2" idx="3"/>
          </p:cNvCxnSpPr>
          <p:nvPr/>
        </p:nvCxnSpPr>
        <p:spPr>
          <a:xfrm rot="16200000" flipV="1">
            <a:off x="6509084" y="3748496"/>
            <a:ext cx="1000037" cy="792743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Forbindelse: vinklet 26">
            <a:extLst>
              <a:ext uri="{FF2B5EF4-FFF2-40B4-BE49-F238E27FC236}">
                <a16:creationId xmlns:a16="http://schemas.microsoft.com/office/drawing/2014/main" id="{176D3C41-18E5-DB3A-F042-AF82C66A4E3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5400000" flipH="1" flipV="1">
            <a:off x="5212040" y="4274373"/>
            <a:ext cx="503594" cy="23743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90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865136D-34EF-3DA4-9442-0C28C26B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011429"/>
              </p:ext>
            </p:extLst>
          </p:nvPr>
        </p:nvGraphicFramePr>
        <p:xfrm>
          <a:off x="510180" y="719666"/>
          <a:ext cx="3463442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465">
                  <a:extLst>
                    <a:ext uri="{9D8B030D-6E8A-4147-A177-3AD203B41FA5}">
                      <a16:colId xmlns:a16="http://schemas.microsoft.com/office/drawing/2014/main" val="2921084361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09139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CreatePM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9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OnPost()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53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93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1F4D9-8531-3803-E054-0F8137E1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PageModel base classes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594E34-3531-C63B-946A-BEAB6FE5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00578" cy="4351338"/>
          </a:xfrm>
        </p:spPr>
        <p:txBody>
          <a:bodyPr/>
          <a:lstStyle/>
          <a:p>
            <a:r>
              <a:rPr lang="da-DK" b="1"/>
              <a:t>CreatePM</a:t>
            </a:r>
            <a:r>
              <a:rPr lang="da-DK"/>
              <a:t>: Base class for all page model classes that create </a:t>
            </a:r>
            <a:r>
              <a:rPr lang="da-DK" u="sng"/>
              <a:t>new</a:t>
            </a:r>
            <a:r>
              <a:rPr lang="da-DK"/>
              <a:t> data. Inherits from </a:t>
            </a:r>
            <a:r>
              <a:rPr lang="da-DK" b="1"/>
              <a:t>PageModelAppBase</a:t>
            </a:r>
          </a:p>
          <a:p>
            <a:r>
              <a:rPr lang="da-DK"/>
              <a:t>Implements </a:t>
            </a:r>
            <a:r>
              <a:rPr lang="da-DK" b="1"/>
              <a:t>OnPost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493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1379DBF-1FA2-003C-B4E7-580B03A8F2C2}"/>
              </a:ext>
            </a:extLst>
          </p:cNvPr>
          <p:cNvSpPr/>
          <p:nvPr/>
        </p:nvSpPr>
        <p:spPr>
          <a:xfrm>
            <a:off x="7675340" y="282049"/>
            <a:ext cx="1632103" cy="99288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PageModel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2F782A3-CC9C-5E9A-D391-F7BA2AB0CFF5}"/>
              </a:ext>
            </a:extLst>
          </p:cNvPr>
          <p:cNvSpPr/>
          <p:nvPr/>
        </p:nvSpPr>
        <p:spPr>
          <a:xfrm>
            <a:off x="4980627" y="1685234"/>
            <a:ext cx="1632104" cy="9928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PageModel</a:t>
            </a:r>
          </a:p>
          <a:p>
            <a:pPr algn="ctr"/>
            <a:r>
              <a:rPr lang="da-DK" sz="2400"/>
              <a:t>AppBase</a:t>
            </a:r>
          </a:p>
        </p:txBody>
      </p:sp>
      <p:cxnSp>
        <p:nvCxnSpPr>
          <p:cNvPr id="7" name="Forbindelse: vinklet 6">
            <a:extLst>
              <a:ext uri="{FF2B5EF4-FFF2-40B4-BE49-F238E27FC236}">
                <a16:creationId xmlns:a16="http://schemas.microsoft.com/office/drawing/2014/main" id="{E4D778F8-8E8B-35C3-07EB-130E0BAA5CFB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6282639" y="292534"/>
            <a:ext cx="906740" cy="1878661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FEF73F4B-C311-7CF5-D6FF-8152ABA81986}"/>
              </a:ext>
            </a:extLst>
          </p:cNvPr>
          <p:cNvSpPr/>
          <p:nvPr/>
        </p:nvSpPr>
        <p:spPr>
          <a:xfrm>
            <a:off x="10481916" y="4644884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AllPM</a:t>
            </a:r>
          </a:p>
        </p:txBody>
      </p:sp>
      <p:cxnSp>
        <p:nvCxnSpPr>
          <p:cNvPr id="17" name="Forbindelse: vinklet 16">
            <a:extLst>
              <a:ext uri="{FF2B5EF4-FFF2-40B4-BE49-F238E27FC236}">
                <a16:creationId xmlns:a16="http://schemas.microsoft.com/office/drawing/2014/main" id="{C1942EFE-324C-CA45-F927-A2FB3DE7FDA8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8357856" y="1728081"/>
            <a:ext cx="3866390" cy="1967216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6A0AC572-EA3C-1EFD-16D2-542E05DCC03E}"/>
              </a:ext>
            </a:extLst>
          </p:cNvPr>
          <p:cNvSpPr/>
          <p:nvPr/>
        </p:nvSpPr>
        <p:spPr>
          <a:xfrm>
            <a:off x="4552377" y="3148404"/>
            <a:ext cx="2060353" cy="9928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PageModel</a:t>
            </a:r>
          </a:p>
          <a:p>
            <a:pPr algn="ctr"/>
            <a:r>
              <a:rPr lang="da-DK" sz="2400"/>
              <a:t>ExistingData</a:t>
            </a:r>
          </a:p>
        </p:txBody>
      </p:sp>
      <p:cxnSp>
        <p:nvCxnSpPr>
          <p:cNvPr id="3" name="Forbindelse: vinklet 2">
            <a:extLst>
              <a:ext uri="{FF2B5EF4-FFF2-40B4-BE49-F238E27FC236}">
                <a16:creationId xmlns:a16="http://schemas.microsoft.com/office/drawing/2014/main" id="{829CE40B-DEE5-0BDD-CB25-C2C38911A375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5454476" y="2806202"/>
            <a:ext cx="470281" cy="21412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FB95A735-9845-2089-E90D-D9DF93F8F83D}"/>
              </a:ext>
            </a:extLst>
          </p:cNvPr>
          <p:cNvSpPr/>
          <p:nvPr/>
        </p:nvSpPr>
        <p:spPr>
          <a:xfrm>
            <a:off x="2369324" y="4644887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DeletePM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6419271-DDD8-FE21-714A-04BDA1E6DF42}"/>
              </a:ext>
            </a:extLst>
          </p:cNvPr>
          <p:cNvSpPr/>
          <p:nvPr/>
        </p:nvSpPr>
        <p:spPr>
          <a:xfrm>
            <a:off x="6612730" y="4644886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ReadPM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342B2D4-8289-0043-1F80-F350E8C33E5E}"/>
              </a:ext>
            </a:extLst>
          </p:cNvPr>
          <p:cNvSpPr/>
          <p:nvPr/>
        </p:nvSpPr>
        <p:spPr>
          <a:xfrm>
            <a:off x="4552377" y="4644887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UpdatePM</a:t>
            </a:r>
          </a:p>
        </p:txBody>
      </p:sp>
      <p:cxnSp>
        <p:nvCxnSpPr>
          <p:cNvPr id="21" name="Forbindelse: vinklet 20">
            <a:extLst>
              <a:ext uri="{FF2B5EF4-FFF2-40B4-BE49-F238E27FC236}">
                <a16:creationId xmlns:a16="http://schemas.microsoft.com/office/drawing/2014/main" id="{BF52D8FE-9178-C515-5556-D6377C7FB49A}"/>
              </a:ext>
            </a:extLst>
          </p:cNvPr>
          <p:cNvCxnSpPr>
            <a:cxnSpLocks/>
            <a:stCxn id="15" idx="0"/>
            <a:endCxn id="2" idx="1"/>
          </p:cNvCxnSpPr>
          <p:nvPr/>
        </p:nvCxnSpPr>
        <p:spPr>
          <a:xfrm rot="5400000" flipH="1" flipV="1">
            <a:off x="3357203" y="3449713"/>
            <a:ext cx="1000038" cy="1390310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Forbindelse: vinklet 23">
            <a:extLst>
              <a:ext uri="{FF2B5EF4-FFF2-40B4-BE49-F238E27FC236}">
                <a16:creationId xmlns:a16="http://schemas.microsoft.com/office/drawing/2014/main" id="{A4816D17-0915-1F5C-1DF1-CE886D876A3E}"/>
              </a:ext>
            </a:extLst>
          </p:cNvPr>
          <p:cNvCxnSpPr>
            <a:cxnSpLocks/>
            <a:stCxn id="16" idx="0"/>
            <a:endCxn id="2" idx="3"/>
          </p:cNvCxnSpPr>
          <p:nvPr/>
        </p:nvCxnSpPr>
        <p:spPr>
          <a:xfrm rot="16200000" flipV="1">
            <a:off x="6509084" y="3748496"/>
            <a:ext cx="1000037" cy="792743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Forbindelse: vinklet 26">
            <a:extLst>
              <a:ext uri="{FF2B5EF4-FFF2-40B4-BE49-F238E27FC236}">
                <a16:creationId xmlns:a16="http://schemas.microsoft.com/office/drawing/2014/main" id="{176D3C41-18E5-DB3A-F042-AF82C66A4E3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5400000" flipH="1" flipV="1">
            <a:off x="5212040" y="4274373"/>
            <a:ext cx="503594" cy="23743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ktangel 5">
            <a:extLst>
              <a:ext uri="{FF2B5EF4-FFF2-40B4-BE49-F238E27FC236}">
                <a16:creationId xmlns:a16="http://schemas.microsoft.com/office/drawing/2014/main" id="{EB9F187D-8213-26FC-B764-67ED56B92191}"/>
              </a:ext>
            </a:extLst>
          </p:cNvPr>
          <p:cNvSpPr/>
          <p:nvPr/>
        </p:nvSpPr>
        <p:spPr>
          <a:xfrm>
            <a:off x="8581416" y="4644884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CreatePM</a:t>
            </a:r>
          </a:p>
        </p:txBody>
      </p:sp>
      <p:cxnSp>
        <p:nvCxnSpPr>
          <p:cNvPr id="8" name="Forbindelse: vinklet 7">
            <a:extLst>
              <a:ext uri="{FF2B5EF4-FFF2-40B4-BE49-F238E27FC236}">
                <a16:creationId xmlns:a16="http://schemas.microsoft.com/office/drawing/2014/main" id="{6BA5262D-5ADD-752C-405D-CC7C2404DA6A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6761843" y="2032568"/>
            <a:ext cx="2463205" cy="2761428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54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1379DBF-1FA2-003C-B4E7-580B03A8F2C2}"/>
              </a:ext>
            </a:extLst>
          </p:cNvPr>
          <p:cNvSpPr/>
          <p:nvPr/>
        </p:nvSpPr>
        <p:spPr>
          <a:xfrm>
            <a:off x="7675340" y="282049"/>
            <a:ext cx="1632103" cy="99288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PageModel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2F782A3-CC9C-5E9A-D391-F7BA2AB0CFF5}"/>
              </a:ext>
            </a:extLst>
          </p:cNvPr>
          <p:cNvSpPr/>
          <p:nvPr/>
        </p:nvSpPr>
        <p:spPr>
          <a:xfrm>
            <a:off x="4980627" y="1685234"/>
            <a:ext cx="1632104" cy="9928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PageModel</a:t>
            </a:r>
          </a:p>
          <a:p>
            <a:pPr algn="ctr"/>
            <a:r>
              <a:rPr lang="da-DK" sz="2400"/>
              <a:t>AppBase</a:t>
            </a:r>
          </a:p>
        </p:txBody>
      </p:sp>
      <p:cxnSp>
        <p:nvCxnSpPr>
          <p:cNvPr id="7" name="Forbindelse: vinklet 6">
            <a:extLst>
              <a:ext uri="{FF2B5EF4-FFF2-40B4-BE49-F238E27FC236}">
                <a16:creationId xmlns:a16="http://schemas.microsoft.com/office/drawing/2014/main" id="{E4D778F8-8E8B-35C3-07EB-130E0BAA5CFB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6282639" y="292534"/>
            <a:ext cx="906740" cy="1878661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FEF73F4B-C311-7CF5-D6FF-8152ABA81986}"/>
              </a:ext>
            </a:extLst>
          </p:cNvPr>
          <p:cNvSpPr/>
          <p:nvPr/>
        </p:nvSpPr>
        <p:spPr>
          <a:xfrm>
            <a:off x="10494669" y="4644602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AllPM</a:t>
            </a:r>
          </a:p>
        </p:txBody>
      </p:sp>
      <p:cxnSp>
        <p:nvCxnSpPr>
          <p:cNvPr id="17" name="Forbindelse: vinklet 16">
            <a:extLst>
              <a:ext uri="{FF2B5EF4-FFF2-40B4-BE49-F238E27FC236}">
                <a16:creationId xmlns:a16="http://schemas.microsoft.com/office/drawing/2014/main" id="{C1942EFE-324C-CA45-F927-A2FB3DE7FDA8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8364374" y="1721563"/>
            <a:ext cx="3866108" cy="1979969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ktangel 1">
            <a:extLst>
              <a:ext uri="{FF2B5EF4-FFF2-40B4-BE49-F238E27FC236}">
                <a16:creationId xmlns:a16="http://schemas.microsoft.com/office/drawing/2014/main" id="{6A0AC572-EA3C-1EFD-16D2-542E05DCC03E}"/>
              </a:ext>
            </a:extLst>
          </p:cNvPr>
          <p:cNvSpPr/>
          <p:nvPr/>
        </p:nvSpPr>
        <p:spPr>
          <a:xfrm>
            <a:off x="4552377" y="3148404"/>
            <a:ext cx="2060353" cy="99288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PageModel</a:t>
            </a:r>
          </a:p>
          <a:p>
            <a:pPr algn="ctr"/>
            <a:r>
              <a:rPr lang="da-DK" sz="2400"/>
              <a:t>ExistingData</a:t>
            </a:r>
          </a:p>
        </p:txBody>
      </p:sp>
      <p:cxnSp>
        <p:nvCxnSpPr>
          <p:cNvPr id="3" name="Forbindelse: vinklet 2">
            <a:extLst>
              <a:ext uri="{FF2B5EF4-FFF2-40B4-BE49-F238E27FC236}">
                <a16:creationId xmlns:a16="http://schemas.microsoft.com/office/drawing/2014/main" id="{829CE40B-DEE5-0BDD-CB25-C2C38911A375}"/>
              </a:ext>
            </a:extLst>
          </p:cNvPr>
          <p:cNvCxnSpPr>
            <a:cxnSpLocks/>
            <a:stCxn id="2" idx="0"/>
            <a:endCxn id="5" idx="2"/>
          </p:cNvCxnSpPr>
          <p:nvPr/>
        </p:nvCxnSpPr>
        <p:spPr>
          <a:xfrm rot="5400000" flipH="1" flipV="1">
            <a:off x="5454476" y="2806202"/>
            <a:ext cx="470281" cy="21412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ktangel 14">
            <a:extLst>
              <a:ext uri="{FF2B5EF4-FFF2-40B4-BE49-F238E27FC236}">
                <a16:creationId xmlns:a16="http://schemas.microsoft.com/office/drawing/2014/main" id="{FB95A735-9845-2089-E90D-D9DF93F8F83D}"/>
              </a:ext>
            </a:extLst>
          </p:cNvPr>
          <p:cNvSpPr/>
          <p:nvPr/>
        </p:nvSpPr>
        <p:spPr>
          <a:xfrm>
            <a:off x="2369324" y="4644887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DeletePM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36419271-DDD8-FE21-714A-04BDA1E6DF42}"/>
              </a:ext>
            </a:extLst>
          </p:cNvPr>
          <p:cNvSpPr/>
          <p:nvPr/>
        </p:nvSpPr>
        <p:spPr>
          <a:xfrm>
            <a:off x="6612730" y="4644886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ReadPM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E342B2D4-8289-0043-1F80-F350E8C33E5E}"/>
              </a:ext>
            </a:extLst>
          </p:cNvPr>
          <p:cNvSpPr/>
          <p:nvPr/>
        </p:nvSpPr>
        <p:spPr>
          <a:xfrm>
            <a:off x="4552377" y="4644887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UpdatePM</a:t>
            </a:r>
          </a:p>
        </p:txBody>
      </p:sp>
      <p:cxnSp>
        <p:nvCxnSpPr>
          <p:cNvPr id="21" name="Forbindelse: vinklet 20">
            <a:extLst>
              <a:ext uri="{FF2B5EF4-FFF2-40B4-BE49-F238E27FC236}">
                <a16:creationId xmlns:a16="http://schemas.microsoft.com/office/drawing/2014/main" id="{BF52D8FE-9178-C515-5556-D6377C7FB49A}"/>
              </a:ext>
            </a:extLst>
          </p:cNvPr>
          <p:cNvCxnSpPr>
            <a:cxnSpLocks/>
            <a:stCxn id="15" idx="0"/>
            <a:endCxn id="2" idx="1"/>
          </p:cNvCxnSpPr>
          <p:nvPr/>
        </p:nvCxnSpPr>
        <p:spPr>
          <a:xfrm rot="5400000" flipH="1" flipV="1">
            <a:off x="3357203" y="3449713"/>
            <a:ext cx="1000038" cy="1390310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Forbindelse: vinklet 23">
            <a:extLst>
              <a:ext uri="{FF2B5EF4-FFF2-40B4-BE49-F238E27FC236}">
                <a16:creationId xmlns:a16="http://schemas.microsoft.com/office/drawing/2014/main" id="{A4816D17-0915-1F5C-1DF1-CE886D876A3E}"/>
              </a:ext>
            </a:extLst>
          </p:cNvPr>
          <p:cNvCxnSpPr>
            <a:cxnSpLocks/>
            <a:stCxn id="16" idx="0"/>
            <a:endCxn id="2" idx="3"/>
          </p:cNvCxnSpPr>
          <p:nvPr/>
        </p:nvCxnSpPr>
        <p:spPr>
          <a:xfrm rot="16200000" flipV="1">
            <a:off x="6509084" y="3748496"/>
            <a:ext cx="1000037" cy="792743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Forbindelse: vinklet 26">
            <a:extLst>
              <a:ext uri="{FF2B5EF4-FFF2-40B4-BE49-F238E27FC236}">
                <a16:creationId xmlns:a16="http://schemas.microsoft.com/office/drawing/2014/main" id="{176D3C41-18E5-DB3A-F042-AF82C66A4E38}"/>
              </a:ext>
            </a:extLst>
          </p:cNvPr>
          <p:cNvCxnSpPr>
            <a:cxnSpLocks/>
            <a:stCxn id="20" idx="0"/>
            <a:endCxn id="2" idx="2"/>
          </p:cNvCxnSpPr>
          <p:nvPr/>
        </p:nvCxnSpPr>
        <p:spPr>
          <a:xfrm rot="5400000" flipH="1" flipV="1">
            <a:off x="5212040" y="4274373"/>
            <a:ext cx="503594" cy="23743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ktangel 5">
            <a:extLst>
              <a:ext uri="{FF2B5EF4-FFF2-40B4-BE49-F238E27FC236}">
                <a16:creationId xmlns:a16="http://schemas.microsoft.com/office/drawing/2014/main" id="{EB9F187D-8213-26FC-B764-67ED56B92191}"/>
              </a:ext>
            </a:extLst>
          </p:cNvPr>
          <p:cNvSpPr/>
          <p:nvPr/>
        </p:nvSpPr>
        <p:spPr>
          <a:xfrm>
            <a:off x="8593931" y="4644886"/>
            <a:ext cx="1585485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CreatePM</a:t>
            </a:r>
          </a:p>
        </p:txBody>
      </p:sp>
      <p:cxnSp>
        <p:nvCxnSpPr>
          <p:cNvPr id="8" name="Forbindelse: vinklet 7">
            <a:extLst>
              <a:ext uri="{FF2B5EF4-FFF2-40B4-BE49-F238E27FC236}">
                <a16:creationId xmlns:a16="http://schemas.microsoft.com/office/drawing/2014/main" id="{6BA5262D-5ADD-752C-405D-CC7C2404DA6A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6768100" y="2026311"/>
            <a:ext cx="2463207" cy="2773943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ktangel 8">
            <a:extLst>
              <a:ext uri="{FF2B5EF4-FFF2-40B4-BE49-F238E27FC236}">
                <a16:creationId xmlns:a16="http://schemas.microsoft.com/office/drawing/2014/main" id="{6E3A890C-78AD-1F52-22F0-54751330CE99}"/>
              </a:ext>
            </a:extLst>
          </p:cNvPr>
          <p:cNvSpPr/>
          <p:nvPr/>
        </p:nvSpPr>
        <p:spPr>
          <a:xfrm>
            <a:off x="1212660" y="5554708"/>
            <a:ext cx="969342" cy="5278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/>
              <a:t>Product</a:t>
            </a:r>
          </a:p>
          <a:p>
            <a:pPr algn="ctr"/>
            <a:r>
              <a:rPr lang="da-DK" sz="1400"/>
              <a:t>DeletePM</a:t>
            </a:r>
          </a:p>
        </p:txBody>
      </p:sp>
      <p:cxnSp>
        <p:nvCxnSpPr>
          <p:cNvPr id="11" name="Forbindelse: vinklet 10">
            <a:extLst>
              <a:ext uri="{FF2B5EF4-FFF2-40B4-BE49-F238E27FC236}">
                <a16:creationId xmlns:a16="http://schemas.microsoft.com/office/drawing/2014/main" id="{140B52F9-8EA7-125E-AB8A-536C92E4FE66}"/>
              </a:ext>
            </a:extLst>
          </p:cNvPr>
          <p:cNvCxnSpPr>
            <a:cxnSpLocks/>
            <a:stCxn id="9" idx="0"/>
            <a:endCxn id="15" idx="1"/>
          </p:cNvCxnSpPr>
          <p:nvPr/>
        </p:nvCxnSpPr>
        <p:spPr>
          <a:xfrm rot="5400000" flipH="1" flipV="1">
            <a:off x="1710387" y="4895772"/>
            <a:ext cx="645881" cy="671993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ktangel 17">
            <a:extLst>
              <a:ext uri="{FF2B5EF4-FFF2-40B4-BE49-F238E27FC236}">
                <a16:creationId xmlns:a16="http://schemas.microsoft.com/office/drawing/2014/main" id="{6769D671-71B4-3A04-57AD-106AF3D8D8F4}"/>
              </a:ext>
            </a:extLst>
          </p:cNvPr>
          <p:cNvSpPr/>
          <p:nvPr/>
        </p:nvSpPr>
        <p:spPr>
          <a:xfrm>
            <a:off x="2448212" y="5554707"/>
            <a:ext cx="969342" cy="5278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/>
              <a:t>Customer</a:t>
            </a:r>
          </a:p>
          <a:p>
            <a:pPr algn="ctr"/>
            <a:r>
              <a:rPr lang="da-DK" sz="1400"/>
              <a:t>DeletePM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7CC0447-69D4-C9C5-C9D2-09F38D1A0566}"/>
              </a:ext>
            </a:extLst>
          </p:cNvPr>
          <p:cNvSpPr/>
          <p:nvPr/>
        </p:nvSpPr>
        <p:spPr>
          <a:xfrm>
            <a:off x="3688872" y="5554707"/>
            <a:ext cx="969342" cy="5278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/>
              <a:t>Order</a:t>
            </a:r>
          </a:p>
          <a:p>
            <a:pPr algn="ctr"/>
            <a:r>
              <a:rPr lang="da-DK" sz="1400"/>
              <a:t>DeletePM</a:t>
            </a:r>
          </a:p>
        </p:txBody>
      </p:sp>
      <p:cxnSp>
        <p:nvCxnSpPr>
          <p:cNvPr id="22" name="Forbindelse: vinklet 21">
            <a:extLst>
              <a:ext uri="{FF2B5EF4-FFF2-40B4-BE49-F238E27FC236}">
                <a16:creationId xmlns:a16="http://schemas.microsoft.com/office/drawing/2014/main" id="{E7CD613E-A25C-2F48-8094-0086A47276AC}"/>
              </a:ext>
            </a:extLst>
          </p:cNvPr>
          <p:cNvCxnSpPr>
            <a:cxnSpLocks/>
            <a:stCxn id="19" idx="0"/>
            <a:endCxn id="15" idx="3"/>
          </p:cNvCxnSpPr>
          <p:nvPr/>
        </p:nvCxnSpPr>
        <p:spPr>
          <a:xfrm rot="16200000" flipV="1">
            <a:off x="3741236" y="5122400"/>
            <a:ext cx="645880" cy="218734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Forbindelse: vinklet 25">
            <a:extLst>
              <a:ext uri="{FF2B5EF4-FFF2-40B4-BE49-F238E27FC236}">
                <a16:creationId xmlns:a16="http://schemas.microsoft.com/office/drawing/2014/main" id="{274D6980-1B10-FF61-B34E-0A87E21ED3BB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2856505" y="5249145"/>
            <a:ext cx="381941" cy="22918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865136D-34EF-3DA4-9442-0C28C26B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36111"/>
              </p:ext>
            </p:extLst>
          </p:nvPr>
        </p:nvGraphicFramePr>
        <p:xfrm>
          <a:off x="514105" y="719666"/>
          <a:ext cx="10847425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540">
                  <a:extLst>
                    <a:ext uri="{9D8B030D-6E8A-4147-A177-3AD203B41FA5}">
                      <a16:colId xmlns:a16="http://schemas.microsoft.com/office/drawing/2014/main" val="2921084361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09139476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95882976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67928263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1413290764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522099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/>
                        <a:t>Data Service Base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Create(…)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Read(…)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Update(…)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Delete(…)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All(…)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9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/>
                        <a:t>DBContext 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(X) – specific 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(X) – specific 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(X) – specific 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(X) – specific DBC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(X) – specific DBC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8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/>
                        <a:t>Base class impl.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(X) - includes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(X) – update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/>
                        <a:t>(X) - includes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64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8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A8184-2B64-7B7E-E67A-3E717DA9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Data Service base 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88275C-355F-5D77-4144-857D76AC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032564" cy="4524157"/>
          </a:xfrm>
        </p:spPr>
        <p:txBody>
          <a:bodyPr/>
          <a:lstStyle/>
          <a:p>
            <a:r>
              <a:rPr lang="da-DK"/>
              <a:t>Implements </a:t>
            </a:r>
            <a:r>
              <a:rPr lang="da-DK" b="1"/>
              <a:t>IDataService&lt;T&gt;</a:t>
            </a:r>
            <a:r>
              <a:rPr lang="da-DK"/>
              <a:t>, by use of </a:t>
            </a:r>
            <a:r>
              <a:rPr lang="da-DK" b="1"/>
              <a:t>EFCore</a:t>
            </a:r>
          </a:p>
          <a:p>
            <a:r>
              <a:rPr lang="da-DK"/>
              <a:t>Can specify general, </a:t>
            </a:r>
            <a:r>
              <a:rPr lang="da-DK" b="1"/>
              <a:t>EFCore</a:t>
            </a:r>
            <a:r>
              <a:rPr lang="da-DK"/>
              <a:t>-based logic for all CRUDA-methods</a:t>
            </a:r>
          </a:p>
          <a:p>
            <a:r>
              <a:rPr lang="da-DK"/>
              <a:t>Cannot</a:t>
            </a:r>
          </a:p>
          <a:p>
            <a:pPr lvl="1"/>
            <a:r>
              <a:rPr lang="da-DK"/>
              <a:t>Create specific </a:t>
            </a:r>
            <a:r>
              <a:rPr lang="da-DK" b="1"/>
              <a:t>DBContext</a:t>
            </a:r>
            <a:r>
              <a:rPr lang="da-DK"/>
              <a:t>-object</a:t>
            </a:r>
          </a:p>
          <a:p>
            <a:pPr lvl="1"/>
            <a:r>
              <a:rPr lang="da-DK"/>
              <a:t>Implement specific update logic</a:t>
            </a:r>
          </a:p>
          <a:p>
            <a:pPr lvl="1"/>
            <a:r>
              <a:rPr lang="da-DK"/>
              <a:t>Setup specific object references with </a:t>
            </a:r>
            <a:r>
              <a:rPr lang="da-DK" b="1"/>
              <a:t>Include-statements</a:t>
            </a:r>
          </a:p>
          <a:p>
            <a:r>
              <a:rPr lang="da-DK"/>
              <a:t>Is an example of </a:t>
            </a:r>
            <a:r>
              <a:rPr lang="da-DK" b="1"/>
              <a:t>Template Method </a:t>
            </a:r>
            <a:r>
              <a:rPr lang="da-DK"/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26783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A8184-2B64-7B7E-E67A-3E717DA9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Data Service base 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88275C-355F-5D77-4144-857D76AC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196653" cy="4524157"/>
          </a:xfrm>
        </p:spPr>
        <p:txBody>
          <a:bodyPr/>
          <a:lstStyle/>
          <a:p>
            <a:r>
              <a:rPr lang="da-DK"/>
              <a:t>Is an example of </a:t>
            </a:r>
            <a:r>
              <a:rPr lang="da-DK" b="1"/>
              <a:t>Template Method </a:t>
            </a:r>
            <a:r>
              <a:rPr lang="da-DK"/>
              <a:t>pattern</a:t>
            </a:r>
          </a:p>
          <a:p>
            <a:r>
              <a:rPr lang="da-DK"/>
              <a:t>Implement as </a:t>
            </a:r>
            <a:r>
              <a:rPr lang="da-DK" b="1"/>
              <a:t>virtual/abstract </a:t>
            </a:r>
            <a:r>
              <a:rPr lang="da-DK"/>
              <a:t>in base class, provide actual implementation in subclasses</a:t>
            </a:r>
          </a:p>
          <a:p>
            <a:r>
              <a:rPr lang="da-DK"/>
              <a:t>Defer actual update logic to domain classes, by requiring they implement a specific interface</a:t>
            </a:r>
          </a:p>
        </p:txBody>
      </p:sp>
    </p:spTree>
    <p:extLst>
      <p:ext uri="{BB962C8B-B14F-4D97-AF65-F5344CB8AC3E}">
        <p14:creationId xmlns:p14="http://schemas.microsoft.com/office/powerpoint/2010/main" val="131780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A8184-2B64-7B7E-E67A-3E717DA9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Data Service base 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88275C-355F-5D77-4144-857D76AC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196653" cy="4524157"/>
          </a:xfrm>
        </p:spPr>
        <p:txBody>
          <a:bodyPr/>
          <a:lstStyle/>
          <a:p>
            <a:r>
              <a:rPr lang="da-DK" b="1"/>
              <a:t>EFCDataServiceBase</a:t>
            </a:r>
            <a:r>
              <a:rPr lang="da-DK"/>
              <a:t>: Base class containing all CRUDA logic, abstract method for </a:t>
            </a:r>
            <a:r>
              <a:rPr lang="da-DK" b="1"/>
              <a:t>DBContext</a:t>
            </a:r>
            <a:r>
              <a:rPr lang="da-DK"/>
              <a:t> creation, virtual method for object reference includes</a:t>
            </a:r>
          </a:p>
          <a:p>
            <a:r>
              <a:rPr lang="da-DK" b="1"/>
              <a:t>EFCDataServiceAppBase</a:t>
            </a:r>
            <a:r>
              <a:rPr lang="da-DK"/>
              <a:t>: Implements abstract method for </a:t>
            </a:r>
            <a:r>
              <a:rPr lang="da-DK" b="1"/>
              <a:t>DBContext</a:t>
            </a:r>
            <a:r>
              <a:rPr lang="da-DK"/>
              <a:t> creation, since this is the same for all subclasses</a:t>
            </a:r>
          </a:p>
          <a:p>
            <a:r>
              <a:rPr lang="da-DK" b="1"/>
              <a:t>EFCOrderDataService</a:t>
            </a:r>
            <a:r>
              <a:rPr lang="da-DK"/>
              <a:t>: Overrides virtual virtual method for object reference includes, as it is specific for </a:t>
            </a:r>
            <a:r>
              <a:rPr lang="da-DK" b="1"/>
              <a:t>Order</a:t>
            </a:r>
          </a:p>
          <a:p>
            <a:r>
              <a:rPr lang="da-DK" b="1"/>
              <a:t>Order</a:t>
            </a:r>
            <a:r>
              <a:rPr lang="da-DK"/>
              <a:t>: Implements </a:t>
            </a:r>
            <a:r>
              <a:rPr lang="da-DK" b="1"/>
              <a:t>UpdateFromOther </a:t>
            </a:r>
            <a:r>
              <a:rPr lang="da-DK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33786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1379DBF-1FA2-003C-B4E7-580B03A8F2C2}"/>
              </a:ext>
            </a:extLst>
          </p:cNvPr>
          <p:cNvSpPr/>
          <p:nvPr/>
        </p:nvSpPr>
        <p:spPr>
          <a:xfrm>
            <a:off x="4951333" y="1955205"/>
            <a:ext cx="1632103" cy="84595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EFCDS</a:t>
            </a:r>
          </a:p>
          <a:p>
            <a:pPr algn="ctr"/>
            <a:r>
              <a:rPr lang="da-DK" sz="2400"/>
              <a:t>Base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2F782A3-CC9C-5E9A-D391-F7BA2AB0CFF5}"/>
              </a:ext>
            </a:extLst>
          </p:cNvPr>
          <p:cNvSpPr/>
          <p:nvPr/>
        </p:nvSpPr>
        <p:spPr>
          <a:xfrm>
            <a:off x="4186298" y="3466938"/>
            <a:ext cx="1632104" cy="84595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EFCDS</a:t>
            </a:r>
          </a:p>
          <a:p>
            <a:pPr algn="ctr"/>
            <a:r>
              <a:rPr lang="da-DK" sz="2400"/>
              <a:t>AppBase</a:t>
            </a:r>
          </a:p>
        </p:txBody>
      </p:sp>
      <p:cxnSp>
        <p:nvCxnSpPr>
          <p:cNvPr id="7" name="Forbindelse: vinklet 6">
            <a:extLst>
              <a:ext uri="{FF2B5EF4-FFF2-40B4-BE49-F238E27FC236}">
                <a16:creationId xmlns:a16="http://schemas.microsoft.com/office/drawing/2014/main" id="{E4D778F8-8E8B-35C3-07EB-130E0BAA5CFB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5400000" flipH="1" flipV="1">
            <a:off x="5051980" y="2751534"/>
            <a:ext cx="665774" cy="76503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ktangel 8">
            <a:extLst>
              <a:ext uri="{FF2B5EF4-FFF2-40B4-BE49-F238E27FC236}">
                <a16:creationId xmlns:a16="http://schemas.microsoft.com/office/drawing/2014/main" id="{6E3A890C-78AD-1F52-22F0-54751330CE99}"/>
              </a:ext>
            </a:extLst>
          </p:cNvPr>
          <p:cNvSpPr/>
          <p:nvPr/>
        </p:nvSpPr>
        <p:spPr>
          <a:xfrm>
            <a:off x="2757311" y="5197579"/>
            <a:ext cx="969342" cy="5278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/>
              <a:t>EFCDS</a:t>
            </a:r>
          </a:p>
          <a:p>
            <a:pPr algn="ctr"/>
            <a:r>
              <a:rPr lang="da-DK" sz="1400"/>
              <a:t>Product</a:t>
            </a:r>
          </a:p>
        </p:txBody>
      </p:sp>
      <p:cxnSp>
        <p:nvCxnSpPr>
          <p:cNvPr id="11" name="Forbindelse: vinklet 10">
            <a:extLst>
              <a:ext uri="{FF2B5EF4-FFF2-40B4-BE49-F238E27FC236}">
                <a16:creationId xmlns:a16="http://schemas.microsoft.com/office/drawing/2014/main" id="{140B52F9-8EA7-125E-AB8A-536C92E4FE66}"/>
              </a:ext>
            </a:extLst>
          </p:cNvPr>
          <p:cNvCxnSpPr>
            <a:cxnSpLocks/>
            <a:stCxn id="9" idx="0"/>
            <a:endCxn id="5" idx="1"/>
          </p:cNvCxnSpPr>
          <p:nvPr/>
        </p:nvCxnSpPr>
        <p:spPr>
          <a:xfrm rot="5400000" flipH="1" flipV="1">
            <a:off x="3060310" y="4071591"/>
            <a:ext cx="1307661" cy="944316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ktangel 17">
            <a:extLst>
              <a:ext uri="{FF2B5EF4-FFF2-40B4-BE49-F238E27FC236}">
                <a16:creationId xmlns:a16="http://schemas.microsoft.com/office/drawing/2014/main" id="{6769D671-71B4-3A04-57AD-106AF3D8D8F4}"/>
              </a:ext>
            </a:extLst>
          </p:cNvPr>
          <p:cNvSpPr/>
          <p:nvPr/>
        </p:nvSpPr>
        <p:spPr>
          <a:xfrm>
            <a:off x="4287856" y="5183468"/>
            <a:ext cx="969342" cy="5278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/>
              <a:t>EFCDS</a:t>
            </a:r>
          </a:p>
          <a:p>
            <a:pPr algn="ctr"/>
            <a:r>
              <a:rPr lang="da-DK" sz="1400"/>
              <a:t>Customer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A7CC0447-69D4-C9C5-C9D2-09F38D1A0566}"/>
              </a:ext>
            </a:extLst>
          </p:cNvPr>
          <p:cNvSpPr/>
          <p:nvPr/>
        </p:nvSpPr>
        <p:spPr>
          <a:xfrm>
            <a:off x="5818402" y="5197578"/>
            <a:ext cx="969342" cy="52787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/>
              <a:t>EFCDS</a:t>
            </a:r>
          </a:p>
          <a:p>
            <a:pPr algn="ctr"/>
            <a:r>
              <a:rPr lang="da-DK" sz="1400"/>
              <a:t>Order</a:t>
            </a:r>
          </a:p>
        </p:txBody>
      </p:sp>
      <p:cxnSp>
        <p:nvCxnSpPr>
          <p:cNvPr id="22" name="Forbindelse: vinklet 21">
            <a:extLst>
              <a:ext uri="{FF2B5EF4-FFF2-40B4-BE49-F238E27FC236}">
                <a16:creationId xmlns:a16="http://schemas.microsoft.com/office/drawing/2014/main" id="{E7CD613E-A25C-2F48-8094-0086A47276AC}"/>
              </a:ext>
            </a:extLst>
          </p:cNvPr>
          <p:cNvCxnSpPr>
            <a:cxnSpLocks/>
            <a:stCxn id="19" idx="0"/>
            <a:endCxn id="5" idx="3"/>
          </p:cNvCxnSpPr>
          <p:nvPr/>
        </p:nvCxnSpPr>
        <p:spPr>
          <a:xfrm rot="16200000" flipV="1">
            <a:off x="5406908" y="4301412"/>
            <a:ext cx="1307660" cy="484671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Forbindelse: vinklet 25">
            <a:extLst>
              <a:ext uri="{FF2B5EF4-FFF2-40B4-BE49-F238E27FC236}">
                <a16:creationId xmlns:a16="http://schemas.microsoft.com/office/drawing/2014/main" id="{274D6980-1B10-FF61-B34E-0A87E21ED3BB}"/>
              </a:ext>
            </a:extLst>
          </p:cNvPr>
          <p:cNvCxnSpPr>
            <a:cxnSpLocks/>
            <a:stCxn id="18" idx="0"/>
            <a:endCxn id="5" idx="2"/>
          </p:cNvCxnSpPr>
          <p:nvPr/>
        </p:nvCxnSpPr>
        <p:spPr>
          <a:xfrm rot="5400000" flipH="1" flipV="1">
            <a:off x="4452153" y="4633272"/>
            <a:ext cx="870571" cy="229823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ektangel 36">
            <a:extLst>
              <a:ext uri="{FF2B5EF4-FFF2-40B4-BE49-F238E27FC236}">
                <a16:creationId xmlns:a16="http://schemas.microsoft.com/office/drawing/2014/main" id="{6F1F9838-A2D8-A80A-1D1B-EAEC7ED7A3D4}"/>
              </a:ext>
            </a:extLst>
          </p:cNvPr>
          <p:cNvSpPr/>
          <p:nvPr/>
        </p:nvSpPr>
        <p:spPr>
          <a:xfrm>
            <a:off x="5279948" y="623990"/>
            <a:ext cx="1632103" cy="8293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i="1"/>
              <a:t>IData</a:t>
            </a:r>
          </a:p>
          <a:p>
            <a:pPr algn="ctr"/>
            <a:r>
              <a:rPr lang="da-DK" sz="2400" i="1"/>
              <a:t>Service</a:t>
            </a:r>
          </a:p>
        </p:txBody>
      </p:sp>
      <p:cxnSp>
        <p:nvCxnSpPr>
          <p:cNvPr id="38" name="Forbindelse: vinklet 37">
            <a:extLst>
              <a:ext uri="{FF2B5EF4-FFF2-40B4-BE49-F238E27FC236}">
                <a16:creationId xmlns:a16="http://schemas.microsoft.com/office/drawing/2014/main" id="{377EB17A-B342-5DF5-8B78-A64AA340FD6B}"/>
              </a:ext>
            </a:extLst>
          </p:cNvPr>
          <p:cNvCxnSpPr>
            <a:cxnSpLocks/>
            <a:stCxn id="4" idx="0"/>
            <a:endCxn id="37" idx="2"/>
          </p:cNvCxnSpPr>
          <p:nvPr/>
        </p:nvCxnSpPr>
        <p:spPr>
          <a:xfrm rot="5400000" flipH="1" flipV="1">
            <a:off x="5680745" y="1539951"/>
            <a:ext cx="501894" cy="328615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89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C0F46503-2F14-3EE6-4937-D7C7A106D9F1}"/>
              </a:ext>
            </a:extLst>
          </p:cNvPr>
          <p:cNvCxnSpPr>
            <a:cxnSpLocks/>
          </p:cNvCxnSpPr>
          <p:nvPr/>
        </p:nvCxnSpPr>
        <p:spPr>
          <a:xfrm flipV="1">
            <a:off x="1773858" y="549425"/>
            <a:ext cx="0" cy="578465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3A24E829-FB11-4430-FFC0-F49D5A6A7A3F}"/>
              </a:ext>
            </a:extLst>
          </p:cNvPr>
          <p:cNvCxnSpPr>
            <a:cxnSpLocks/>
          </p:cNvCxnSpPr>
          <p:nvPr/>
        </p:nvCxnSpPr>
        <p:spPr>
          <a:xfrm>
            <a:off x="1032134" y="5580587"/>
            <a:ext cx="937554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6DC79C29-0C2C-B59A-47E6-CB72BC8D1519}"/>
              </a:ext>
            </a:extLst>
          </p:cNvPr>
          <p:cNvSpPr txBox="1"/>
          <p:nvPr/>
        </p:nvSpPr>
        <p:spPr>
          <a:xfrm>
            <a:off x="632633" y="1047832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</a:rPr>
              <a:t>Create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06182FBD-0848-B326-32E7-4B50CB4F67B1}"/>
              </a:ext>
            </a:extLst>
          </p:cNvPr>
          <p:cNvSpPr txBox="1"/>
          <p:nvPr/>
        </p:nvSpPr>
        <p:spPr>
          <a:xfrm>
            <a:off x="632632" y="1781053"/>
            <a:ext cx="66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A56B50F9-8C51-28FA-B3F1-02E59CF1D81F}"/>
              </a:ext>
            </a:extLst>
          </p:cNvPr>
          <p:cNvSpPr txBox="1"/>
          <p:nvPr/>
        </p:nvSpPr>
        <p:spPr>
          <a:xfrm>
            <a:off x="603995" y="2514274"/>
            <a:ext cx="88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3799B4DE-6DA3-67A1-35E2-7E154B72B6AC}"/>
              </a:ext>
            </a:extLst>
          </p:cNvPr>
          <p:cNvSpPr txBox="1"/>
          <p:nvPr/>
        </p:nvSpPr>
        <p:spPr>
          <a:xfrm>
            <a:off x="603995" y="3244334"/>
            <a:ext cx="8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3532B78-66D5-B9ED-F313-DDAEEBBB2676}"/>
              </a:ext>
            </a:extLst>
          </p:cNvPr>
          <p:cNvSpPr txBox="1"/>
          <p:nvPr/>
        </p:nvSpPr>
        <p:spPr>
          <a:xfrm>
            <a:off x="829313" y="397723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</a:rPr>
              <a:t>All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1697928-8A95-E29A-5042-1EAA304ACAF0}"/>
              </a:ext>
            </a:extLst>
          </p:cNvPr>
          <p:cNvSpPr txBox="1"/>
          <p:nvPr/>
        </p:nvSpPr>
        <p:spPr>
          <a:xfrm>
            <a:off x="375471" y="4662700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i="1">
                <a:solidFill>
                  <a:srgbClr val="FF0000"/>
                </a:solidFill>
              </a:rPr>
              <a:t>Data</a:t>
            </a:r>
            <a:r>
              <a:rPr lang="da-DK" b="1" i="1"/>
              <a:t> </a:t>
            </a:r>
            <a:r>
              <a:rPr lang="da-DK" b="1" i="1">
                <a:solidFill>
                  <a:srgbClr val="FF0000"/>
                </a:solidFill>
              </a:rPr>
              <a:t>service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8CC4FCA0-AAA7-B6D7-9BDB-918025AC757A}"/>
              </a:ext>
            </a:extLst>
          </p:cNvPr>
          <p:cNvSpPr txBox="1"/>
          <p:nvPr/>
        </p:nvSpPr>
        <p:spPr>
          <a:xfrm>
            <a:off x="2798283" y="5693742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</a:rPr>
              <a:t>Product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726E5271-9127-02F7-0DD8-780F8C0EBAE0}"/>
              </a:ext>
            </a:extLst>
          </p:cNvPr>
          <p:cNvSpPr txBox="1"/>
          <p:nvPr/>
        </p:nvSpPr>
        <p:spPr>
          <a:xfrm>
            <a:off x="4289534" y="569374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</a:rPr>
              <a:t>Customer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D3A88B16-EBE8-CA00-D984-480EF6A41AE5}"/>
              </a:ext>
            </a:extLst>
          </p:cNvPr>
          <p:cNvSpPr txBox="1"/>
          <p:nvPr/>
        </p:nvSpPr>
        <p:spPr>
          <a:xfrm>
            <a:off x="5719905" y="5693742"/>
            <a:ext cx="7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</a:rPr>
              <a:t>Order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DA86C70A-0477-5ACB-2A25-4BB3326D3BD4}"/>
              </a:ext>
            </a:extLst>
          </p:cNvPr>
          <p:cNvSpPr txBox="1"/>
          <p:nvPr/>
        </p:nvSpPr>
        <p:spPr>
          <a:xfrm>
            <a:off x="7222321" y="569374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</a:rPr>
              <a:t>User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C1BD450B-0BE6-AB69-C7FE-DEF7EAB976CC}"/>
              </a:ext>
            </a:extLst>
          </p:cNvPr>
          <p:cNvSpPr txBox="1"/>
          <p:nvPr/>
        </p:nvSpPr>
        <p:spPr>
          <a:xfrm>
            <a:off x="8807426" y="5693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408672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941DE9D2-0088-4ACE-E1D0-7B601563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88" y="412560"/>
            <a:ext cx="5302747" cy="149996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E5C52D8-2537-9E6C-35DE-2CB01DD0D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8" y="2530225"/>
            <a:ext cx="7323455" cy="36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4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1A19E3B4-8558-1A46-55D0-BB93F2F3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42" y="1215626"/>
            <a:ext cx="9770606" cy="265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9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9BB902A6-4DD6-E0BD-DA0E-37028CA81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2" y="372558"/>
            <a:ext cx="5066988" cy="2594337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5F80FBDA-7EB6-4C28-FC38-48E16234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2" y="3558097"/>
            <a:ext cx="8499080" cy="25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9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A8184-2B64-7B7E-E67A-3E717DA9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Data Service base class - reflections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88275C-355F-5D77-4144-857D76AC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765700" cy="4524157"/>
          </a:xfrm>
        </p:spPr>
        <p:txBody>
          <a:bodyPr/>
          <a:lstStyle/>
          <a:p>
            <a:r>
              <a:rPr lang="da-DK"/>
              <a:t>Overkill not to let Data Service base class know application-specific </a:t>
            </a:r>
            <a:r>
              <a:rPr lang="da-DK" b="1"/>
              <a:t>DBContext</a:t>
            </a:r>
            <a:r>
              <a:rPr lang="da-DK"/>
              <a:t> subclass…? </a:t>
            </a:r>
          </a:p>
          <a:p>
            <a:pPr lvl="1"/>
            <a:r>
              <a:rPr lang="da-DK"/>
              <a:t>Could use directly or perhaps as additional type parameter</a:t>
            </a:r>
          </a:p>
          <a:p>
            <a:r>
              <a:rPr lang="da-DK"/>
              <a:t>Ok to ”pollute” domain classes like </a:t>
            </a:r>
            <a:r>
              <a:rPr lang="da-DK" b="1"/>
              <a:t>Order</a:t>
            </a:r>
            <a:r>
              <a:rPr lang="da-DK"/>
              <a:t> with interface implementations required for data service…? </a:t>
            </a:r>
          </a:p>
          <a:p>
            <a:pPr lvl="1"/>
            <a:r>
              <a:rPr lang="da-DK"/>
              <a:t>Could make update step in </a:t>
            </a:r>
            <a:r>
              <a:rPr lang="da-DK" b="1"/>
              <a:t>Update</a:t>
            </a:r>
            <a:r>
              <a:rPr lang="da-DK"/>
              <a:t> method abstract instead</a:t>
            </a:r>
          </a:p>
        </p:txBody>
      </p:sp>
    </p:spTree>
    <p:extLst>
      <p:ext uri="{BB962C8B-B14F-4D97-AF65-F5344CB8AC3E}">
        <p14:creationId xmlns:p14="http://schemas.microsoft.com/office/powerpoint/2010/main" val="346639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l: opadgående 3">
            <a:extLst>
              <a:ext uri="{FF2B5EF4-FFF2-40B4-BE49-F238E27FC236}">
                <a16:creationId xmlns:a16="http://schemas.microsoft.com/office/drawing/2014/main" id="{A559CB1B-9399-E413-FBE9-FD3E2872D795}"/>
              </a:ext>
            </a:extLst>
          </p:cNvPr>
          <p:cNvSpPr/>
          <p:nvPr/>
        </p:nvSpPr>
        <p:spPr>
          <a:xfrm>
            <a:off x="4841929" y="847050"/>
            <a:ext cx="2181585" cy="4312650"/>
          </a:xfrm>
          <a:prstGeom prst="upArrow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/>
              <a:t>Inheritance</a:t>
            </a:r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C0F46503-2F14-3EE6-4937-D7C7A106D9F1}"/>
              </a:ext>
            </a:extLst>
          </p:cNvPr>
          <p:cNvCxnSpPr>
            <a:cxnSpLocks/>
          </p:cNvCxnSpPr>
          <p:nvPr/>
        </p:nvCxnSpPr>
        <p:spPr>
          <a:xfrm flipV="1">
            <a:off x="1773858" y="549425"/>
            <a:ext cx="0" cy="578465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3A24E829-FB11-4430-FFC0-F49D5A6A7A3F}"/>
              </a:ext>
            </a:extLst>
          </p:cNvPr>
          <p:cNvCxnSpPr>
            <a:cxnSpLocks/>
          </p:cNvCxnSpPr>
          <p:nvPr/>
        </p:nvCxnSpPr>
        <p:spPr>
          <a:xfrm>
            <a:off x="1032134" y="5580587"/>
            <a:ext cx="9375543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kstfelt 13">
            <a:extLst>
              <a:ext uri="{FF2B5EF4-FFF2-40B4-BE49-F238E27FC236}">
                <a16:creationId xmlns:a16="http://schemas.microsoft.com/office/drawing/2014/main" id="{6DC79C29-0C2C-B59A-47E6-CB72BC8D1519}"/>
              </a:ext>
            </a:extLst>
          </p:cNvPr>
          <p:cNvSpPr txBox="1"/>
          <p:nvPr/>
        </p:nvSpPr>
        <p:spPr>
          <a:xfrm>
            <a:off x="632633" y="1047832"/>
            <a:ext cx="79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</a:rPr>
              <a:t>Create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06182FBD-0848-B326-32E7-4B50CB4F67B1}"/>
              </a:ext>
            </a:extLst>
          </p:cNvPr>
          <p:cNvSpPr txBox="1"/>
          <p:nvPr/>
        </p:nvSpPr>
        <p:spPr>
          <a:xfrm>
            <a:off x="632632" y="1781053"/>
            <a:ext cx="663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</a:rPr>
              <a:t>Read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A56B50F9-8C51-28FA-B3F1-02E59CF1D81F}"/>
              </a:ext>
            </a:extLst>
          </p:cNvPr>
          <p:cNvSpPr txBox="1"/>
          <p:nvPr/>
        </p:nvSpPr>
        <p:spPr>
          <a:xfrm>
            <a:off x="603995" y="2514274"/>
            <a:ext cx="886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3799B4DE-6DA3-67A1-35E2-7E154B72B6AC}"/>
              </a:ext>
            </a:extLst>
          </p:cNvPr>
          <p:cNvSpPr txBox="1"/>
          <p:nvPr/>
        </p:nvSpPr>
        <p:spPr>
          <a:xfrm>
            <a:off x="603995" y="3244334"/>
            <a:ext cx="80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13532B78-66D5-B9ED-F313-DDAEEBBB2676}"/>
              </a:ext>
            </a:extLst>
          </p:cNvPr>
          <p:cNvSpPr txBox="1"/>
          <p:nvPr/>
        </p:nvSpPr>
        <p:spPr>
          <a:xfrm>
            <a:off x="829313" y="3977231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FF0000"/>
                </a:solidFill>
              </a:rPr>
              <a:t>All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81697928-8A95-E29A-5042-1EAA304ACAF0}"/>
              </a:ext>
            </a:extLst>
          </p:cNvPr>
          <p:cNvSpPr txBox="1"/>
          <p:nvPr/>
        </p:nvSpPr>
        <p:spPr>
          <a:xfrm>
            <a:off x="375471" y="4662700"/>
            <a:ext cx="1365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i="1">
                <a:solidFill>
                  <a:srgbClr val="FF0000"/>
                </a:solidFill>
              </a:rPr>
              <a:t>Data</a:t>
            </a:r>
            <a:r>
              <a:rPr lang="da-DK" b="1" i="1"/>
              <a:t> </a:t>
            </a:r>
            <a:r>
              <a:rPr lang="da-DK" b="1" i="1">
                <a:solidFill>
                  <a:srgbClr val="FF0000"/>
                </a:solidFill>
              </a:rPr>
              <a:t>service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8CC4FCA0-AAA7-B6D7-9BDB-918025AC757A}"/>
              </a:ext>
            </a:extLst>
          </p:cNvPr>
          <p:cNvSpPr txBox="1"/>
          <p:nvPr/>
        </p:nvSpPr>
        <p:spPr>
          <a:xfrm>
            <a:off x="2798283" y="5693742"/>
            <a:ext cx="933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</a:rPr>
              <a:t>Product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726E5271-9127-02F7-0DD8-780F8C0EBAE0}"/>
              </a:ext>
            </a:extLst>
          </p:cNvPr>
          <p:cNvSpPr txBox="1"/>
          <p:nvPr/>
        </p:nvSpPr>
        <p:spPr>
          <a:xfrm>
            <a:off x="4289534" y="569374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</a:rPr>
              <a:t>Customer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D3A88B16-EBE8-CA00-D984-480EF6A41AE5}"/>
              </a:ext>
            </a:extLst>
          </p:cNvPr>
          <p:cNvSpPr txBox="1"/>
          <p:nvPr/>
        </p:nvSpPr>
        <p:spPr>
          <a:xfrm>
            <a:off x="5719905" y="5693742"/>
            <a:ext cx="739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</a:rPr>
              <a:t>Order</a:t>
            </a:r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DA86C70A-0477-5ACB-2A25-4BB3326D3BD4}"/>
              </a:ext>
            </a:extLst>
          </p:cNvPr>
          <p:cNvSpPr txBox="1"/>
          <p:nvPr/>
        </p:nvSpPr>
        <p:spPr>
          <a:xfrm>
            <a:off x="7222321" y="569374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</a:rPr>
              <a:t>User</a:t>
            </a: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C1BD450B-0BE6-AB69-C7FE-DEF7EAB976CC}"/>
              </a:ext>
            </a:extLst>
          </p:cNvPr>
          <p:cNvSpPr txBox="1"/>
          <p:nvPr/>
        </p:nvSpPr>
        <p:spPr>
          <a:xfrm>
            <a:off x="8807426" y="56937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</a:rPr>
              <a:t>…</a:t>
            </a:r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DC5F4666-50CE-A2D8-A86B-2D2F3ED38D1B}"/>
              </a:ext>
            </a:extLst>
          </p:cNvPr>
          <p:cNvSpPr/>
          <p:nvPr/>
        </p:nvSpPr>
        <p:spPr>
          <a:xfrm>
            <a:off x="2482569" y="3441754"/>
            <a:ext cx="7440783" cy="1348381"/>
          </a:xfrm>
          <a:prstGeom prst="rightArrow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b="1"/>
              <a:t>Type-parameterization</a:t>
            </a:r>
          </a:p>
        </p:txBody>
      </p:sp>
    </p:spTree>
    <p:extLst>
      <p:ext uri="{BB962C8B-B14F-4D97-AF65-F5344CB8AC3E}">
        <p14:creationId xmlns:p14="http://schemas.microsoft.com/office/powerpoint/2010/main" val="11560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865136D-34EF-3DA4-9442-0C28C26B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495337"/>
              </p:ext>
            </p:extLst>
          </p:nvPr>
        </p:nvGraphicFramePr>
        <p:xfrm>
          <a:off x="518029" y="719666"/>
          <a:ext cx="10843501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616">
                  <a:extLst>
                    <a:ext uri="{9D8B030D-6E8A-4147-A177-3AD203B41FA5}">
                      <a16:colId xmlns:a16="http://schemas.microsoft.com/office/drawing/2014/main" val="2921084361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09139476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95882976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67928263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1413290764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522099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b="1"/>
                        <a:t>Page Model</a:t>
                      </a:r>
                    </a:p>
                    <a:p>
                      <a:r>
                        <a:rPr lang="da-DK" b="1"/>
                        <a:t>Base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CreatePM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ReadPM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UpdatePM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DeletePM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AllPM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9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/>
                        <a:t>OnPostRedirPage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8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/>
                        <a:t>OnErrorRedirPage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6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/>
                        <a:t>Data service ref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34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4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4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13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OnGet(int 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7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53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29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865136D-34EF-3DA4-9442-0C28C26B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92788"/>
              </p:ext>
            </p:extLst>
          </p:nvPr>
        </p:nvGraphicFramePr>
        <p:xfrm>
          <a:off x="518029" y="719666"/>
          <a:ext cx="10843501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616">
                  <a:extLst>
                    <a:ext uri="{9D8B030D-6E8A-4147-A177-3AD203B41FA5}">
                      <a16:colId xmlns:a16="http://schemas.microsoft.com/office/drawing/2014/main" val="2921084361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09139476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95882976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67928263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1413290764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522099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CreatePM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ReadPM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UpdatePM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DeletePM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AllPM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9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/>
                        <a:t>OnPostRedirPage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48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/>
                        <a:t>OnErrorRedirPage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(X)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6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/>
                        <a:t>Data service ref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34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property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249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List property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642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OnGet()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130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OnGet(int 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7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OnPost()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53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0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1F4D9-8531-3803-E054-0F8137E1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PageModel base classes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594E34-3531-C63B-946A-BEAB6FE5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/>
              <a:t>PageModel</a:t>
            </a:r>
            <a:r>
              <a:rPr lang="da-DK"/>
              <a:t>: Given by framework</a:t>
            </a:r>
          </a:p>
          <a:p>
            <a:r>
              <a:rPr lang="da-DK" b="1"/>
              <a:t>PageModelAppBase</a:t>
            </a:r>
            <a:r>
              <a:rPr lang="da-DK"/>
              <a:t>: Base class for all page model classes in this app</a:t>
            </a:r>
          </a:p>
          <a:p>
            <a:pPr lvl="1"/>
            <a:r>
              <a:rPr lang="da-DK"/>
              <a:t>Data service reference, init by dependency injection</a:t>
            </a:r>
          </a:p>
          <a:p>
            <a:pPr lvl="1"/>
            <a:r>
              <a:rPr lang="da-DK"/>
              <a:t>Data property</a:t>
            </a:r>
          </a:p>
          <a:p>
            <a:pPr lvl="1"/>
            <a:r>
              <a:rPr lang="da-DK"/>
              <a:t>Redirect page for Error</a:t>
            </a:r>
          </a:p>
          <a:p>
            <a:pPr lvl="1"/>
            <a:r>
              <a:rPr lang="da-DK"/>
              <a:t>Redirect page for </a:t>
            </a:r>
            <a:r>
              <a:rPr lang="da-DK" b="1"/>
              <a:t>OnPost</a:t>
            </a:r>
            <a:r>
              <a:rPr lang="da-DK"/>
              <a:t> (even if </a:t>
            </a:r>
            <a:r>
              <a:rPr lang="da-DK" b="1"/>
              <a:t>Read</a:t>
            </a:r>
            <a:r>
              <a:rPr lang="da-DK"/>
              <a:t> doesn’t need it)</a:t>
            </a:r>
          </a:p>
          <a:p>
            <a:r>
              <a:rPr lang="da-DK" b="1"/>
              <a:t>AllPM</a:t>
            </a:r>
            <a:r>
              <a:rPr lang="da-DK"/>
              <a:t>: Inherits from </a:t>
            </a:r>
            <a:r>
              <a:rPr lang="da-DK" b="1"/>
              <a:t>PageModel</a:t>
            </a:r>
            <a:r>
              <a:rPr lang="da-DK"/>
              <a:t>, little in common with others</a:t>
            </a:r>
          </a:p>
        </p:txBody>
      </p:sp>
    </p:spTree>
    <p:extLst>
      <p:ext uri="{BB962C8B-B14F-4D97-AF65-F5344CB8AC3E}">
        <p14:creationId xmlns:p14="http://schemas.microsoft.com/office/powerpoint/2010/main" val="37364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91379DBF-1FA2-003C-B4E7-580B03A8F2C2}"/>
              </a:ext>
            </a:extLst>
          </p:cNvPr>
          <p:cNvSpPr/>
          <p:nvPr/>
        </p:nvSpPr>
        <p:spPr>
          <a:xfrm>
            <a:off x="7675340" y="282049"/>
            <a:ext cx="1632103" cy="99288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PageModel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D2F782A3-CC9C-5E9A-D391-F7BA2AB0CFF5}"/>
              </a:ext>
            </a:extLst>
          </p:cNvPr>
          <p:cNvSpPr/>
          <p:nvPr/>
        </p:nvSpPr>
        <p:spPr>
          <a:xfrm>
            <a:off x="4980627" y="1685234"/>
            <a:ext cx="1632104" cy="99288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PageModel</a:t>
            </a:r>
          </a:p>
          <a:p>
            <a:pPr algn="ctr"/>
            <a:r>
              <a:rPr lang="da-DK" sz="2400"/>
              <a:t>AppBase</a:t>
            </a:r>
          </a:p>
        </p:txBody>
      </p:sp>
      <p:cxnSp>
        <p:nvCxnSpPr>
          <p:cNvPr id="7" name="Forbindelse: vinklet 6">
            <a:extLst>
              <a:ext uri="{FF2B5EF4-FFF2-40B4-BE49-F238E27FC236}">
                <a16:creationId xmlns:a16="http://schemas.microsoft.com/office/drawing/2014/main" id="{E4D778F8-8E8B-35C3-07EB-130E0BAA5CFB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 rot="5400000" flipH="1" flipV="1">
            <a:off x="6282639" y="292534"/>
            <a:ext cx="906740" cy="1878661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ktangel 9">
            <a:extLst>
              <a:ext uri="{FF2B5EF4-FFF2-40B4-BE49-F238E27FC236}">
                <a16:creationId xmlns:a16="http://schemas.microsoft.com/office/drawing/2014/main" id="{FEF73F4B-C311-7CF5-D6FF-8152ABA81986}"/>
              </a:ext>
            </a:extLst>
          </p:cNvPr>
          <p:cNvSpPr/>
          <p:nvPr/>
        </p:nvSpPr>
        <p:spPr>
          <a:xfrm>
            <a:off x="9814685" y="1685234"/>
            <a:ext cx="1981854" cy="52787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AllPM</a:t>
            </a:r>
          </a:p>
        </p:txBody>
      </p:sp>
      <p:cxnSp>
        <p:nvCxnSpPr>
          <p:cNvPr id="17" name="Forbindelse: vinklet 16">
            <a:extLst>
              <a:ext uri="{FF2B5EF4-FFF2-40B4-BE49-F238E27FC236}">
                <a16:creationId xmlns:a16="http://schemas.microsoft.com/office/drawing/2014/main" id="{C1942EFE-324C-CA45-F927-A2FB3DE7FDA8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9603158" y="482779"/>
            <a:ext cx="906740" cy="1498169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31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865136D-34EF-3DA4-9442-0C28C26B7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62941"/>
              </p:ext>
            </p:extLst>
          </p:nvPr>
        </p:nvGraphicFramePr>
        <p:xfrm>
          <a:off x="510180" y="719666"/>
          <a:ext cx="900437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465">
                  <a:extLst>
                    <a:ext uri="{9D8B030D-6E8A-4147-A177-3AD203B41FA5}">
                      <a16:colId xmlns:a16="http://schemas.microsoft.com/office/drawing/2014/main" val="2921084361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09139476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95882976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367928263"/>
                    </a:ext>
                  </a:extLst>
                </a:gridCol>
                <a:gridCol w="1846977">
                  <a:extLst>
                    <a:ext uri="{9D8B030D-6E8A-4147-A177-3AD203B41FA5}">
                      <a16:colId xmlns:a16="http://schemas.microsoft.com/office/drawing/2014/main" val="14132907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CreatePM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ReadPM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UpdatePM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="1">
                          <a:solidFill>
                            <a:srgbClr val="FF0000"/>
                          </a:solidFill>
                        </a:rPr>
                        <a:t>DeletePM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97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OnGet(int id)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27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14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OnPost()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453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63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1F4D9-8531-3803-E054-0F8137E1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PageModel base classes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8594E34-3531-C63B-946A-BEAB6FE5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00578" cy="4351338"/>
          </a:xfrm>
        </p:spPr>
        <p:txBody>
          <a:bodyPr/>
          <a:lstStyle/>
          <a:p>
            <a:r>
              <a:rPr lang="da-DK" b="1"/>
              <a:t>PageModelExistingData</a:t>
            </a:r>
            <a:r>
              <a:rPr lang="da-DK"/>
              <a:t>: Base class for all page model classes that operate on </a:t>
            </a:r>
            <a:r>
              <a:rPr lang="da-DK" u="sng"/>
              <a:t>existing</a:t>
            </a:r>
            <a:r>
              <a:rPr lang="da-DK"/>
              <a:t> data</a:t>
            </a:r>
          </a:p>
          <a:p>
            <a:pPr lvl="1"/>
            <a:r>
              <a:rPr lang="da-DK" b="1"/>
              <a:t>OnGet</a:t>
            </a:r>
            <a:r>
              <a:rPr lang="da-DK"/>
              <a:t> with </a:t>
            </a:r>
            <a:r>
              <a:rPr lang="da-DK" b="1"/>
              <a:t>id</a:t>
            </a:r>
            <a:r>
              <a:rPr lang="da-DK"/>
              <a:t> parameter</a:t>
            </a:r>
          </a:p>
          <a:p>
            <a:r>
              <a:rPr lang="da-DK" b="1"/>
              <a:t>ReadPM</a:t>
            </a:r>
            <a:r>
              <a:rPr lang="da-DK"/>
              <a:t>,</a:t>
            </a:r>
            <a:r>
              <a:rPr lang="da-DK" b="1"/>
              <a:t> UpdatePM </a:t>
            </a:r>
            <a:r>
              <a:rPr lang="da-DK"/>
              <a:t>and</a:t>
            </a:r>
            <a:r>
              <a:rPr lang="da-DK" b="1"/>
              <a:t> DeletePM </a:t>
            </a:r>
            <a:r>
              <a:rPr lang="da-DK"/>
              <a:t>inherit</a:t>
            </a:r>
            <a:r>
              <a:rPr lang="da-DK" b="1"/>
              <a:t> </a:t>
            </a:r>
            <a:r>
              <a:rPr lang="da-DK"/>
              <a:t>from</a:t>
            </a:r>
            <a:r>
              <a:rPr lang="da-DK" b="1"/>
              <a:t> PageModelExistingData</a:t>
            </a:r>
          </a:p>
          <a:p>
            <a:r>
              <a:rPr lang="da-DK" b="1"/>
              <a:t>UpdatePM </a:t>
            </a:r>
            <a:r>
              <a:rPr lang="da-DK"/>
              <a:t>and</a:t>
            </a:r>
            <a:r>
              <a:rPr lang="da-DK" b="1"/>
              <a:t> DeletePM </a:t>
            </a:r>
            <a:r>
              <a:rPr lang="da-DK"/>
              <a:t>implement</a:t>
            </a:r>
            <a:r>
              <a:rPr lang="da-DK" b="1"/>
              <a:t> OnPost()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9712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620</Words>
  <Application>Microsoft Office PowerPoint</Application>
  <PresentationFormat>Widescreen</PresentationFormat>
  <Paragraphs>259</Paragraphs>
  <Slides>23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Office-tema</vt:lpstr>
      <vt:lpstr>Razor Pages </vt:lpstr>
      <vt:lpstr>PowerPoint-præsentation</vt:lpstr>
      <vt:lpstr>PowerPoint-præsentation</vt:lpstr>
      <vt:lpstr>PowerPoint-præsentation</vt:lpstr>
      <vt:lpstr>PowerPoint-præsentation</vt:lpstr>
      <vt:lpstr>PageModel base classes</vt:lpstr>
      <vt:lpstr>PowerPoint-præsentation</vt:lpstr>
      <vt:lpstr>PowerPoint-præsentation</vt:lpstr>
      <vt:lpstr>PageModel base classes</vt:lpstr>
      <vt:lpstr>PowerPoint-præsentation</vt:lpstr>
      <vt:lpstr>PowerPoint-præsentation</vt:lpstr>
      <vt:lpstr>PageModel base classes</vt:lpstr>
      <vt:lpstr>PowerPoint-præsentation</vt:lpstr>
      <vt:lpstr>PowerPoint-præsentation</vt:lpstr>
      <vt:lpstr>PowerPoint-præsentation</vt:lpstr>
      <vt:lpstr>Data Service base class</vt:lpstr>
      <vt:lpstr>Data Service base class</vt:lpstr>
      <vt:lpstr>Data Service base class</vt:lpstr>
      <vt:lpstr>PowerPoint-præsentation</vt:lpstr>
      <vt:lpstr>PowerPoint-præsentation</vt:lpstr>
      <vt:lpstr>PowerPoint-præsentation</vt:lpstr>
      <vt:lpstr>PowerPoint-præsentation</vt:lpstr>
      <vt:lpstr>Data Service base class - 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 </dc:title>
  <dc:creator>per</dc:creator>
  <cp:lastModifiedBy>Per Laursen</cp:lastModifiedBy>
  <cp:revision>69</cp:revision>
  <dcterms:created xsi:type="dcterms:W3CDTF">2023-05-01T13:26:44Z</dcterms:created>
  <dcterms:modified xsi:type="dcterms:W3CDTF">2024-04-21T17:31:57Z</dcterms:modified>
</cp:coreProperties>
</file>