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0" r:id="rId3"/>
    <p:sldId id="319" r:id="rId4"/>
    <p:sldId id="321" r:id="rId5"/>
    <p:sldId id="322" r:id="rId6"/>
    <p:sldId id="323" r:id="rId7"/>
    <p:sldId id="324" r:id="rId8"/>
    <p:sldId id="332" r:id="rId9"/>
    <p:sldId id="326" r:id="rId10"/>
    <p:sldId id="325" r:id="rId11"/>
    <p:sldId id="327" r:id="rId12"/>
    <p:sldId id="328" r:id="rId13"/>
    <p:sldId id="329" r:id="rId14"/>
    <p:sldId id="330" r:id="rId15"/>
    <p:sldId id="331" r:id="rId16"/>
    <p:sldId id="333" r:id="rId17"/>
    <p:sldId id="334" r:id="rId18"/>
    <p:sldId id="336" r:id="rId19"/>
    <p:sldId id="337" r:id="rId20"/>
    <p:sldId id="338" r:id="rId21"/>
    <p:sldId id="335" r:id="rId22"/>
    <p:sldId id="339" r:id="rId23"/>
    <p:sldId id="340" r:id="rId24"/>
    <p:sldId id="341" r:id="rId25"/>
    <p:sldId id="342" r:id="rId2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640A9E-F6A9-6346-8FE5-61542091C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84DF524-1BD3-207C-5556-1F3822B6E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9CDC94A-AEF3-6939-1860-6F7AE7669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61CD-0693-4F79-82AD-7B93EDBB9C36}" type="datetimeFigureOut">
              <a:rPr lang="da-DK" smtClean="0"/>
              <a:t>21-04-2024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970442C-D5F2-0B20-1BE5-22494C8D9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FF78E31-57DD-F7B0-A087-982E5EAA5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20A0-17ED-4B9F-B540-632EC9F79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569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FAEBD9-959E-6269-8666-F43E27EB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F448163A-FD8C-1E09-4997-F96783ABA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496BAC8-1EBF-6A6A-2C3E-D329EDBB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61CD-0693-4F79-82AD-7B93EDBB9C36}" type="datetimeFigureOut">
              <a:rPr lang="da-DK" smtClean="0"/>
              <a:t>21-04-2024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094BE11-312A-2DDD-7A96-C09934569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9020C9F-81A6-08B8-3A8C-30C61AFC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20A0-17ED-4B9F-B540-632EC9F79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646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BF2CC77B-9F9A-0E0F-5ABF-3BADE91C8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0A78669F-F4FD-99A6-3E6B-04162B7E3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2D155EA-23BD-FE35-DDB7-3ED7D9620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61CD-0693-4F79-82AD-7B93EDBB9C36}" type="datetimeFigureOut">
              <a:rPr lang="da-DK" smtClean="0"/>
              <a:t>21-04-2024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55B6CD4-B49B-35B6-F6C0-FA3C4069B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AD41398-2484-31ED-F95C-7C5E6CF18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20A0-17ED-4B9F-B540-632EC9F79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040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B27BA9-7BFB-4204-E3A4-6DB19D7F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EC8F67F-AF3E-B8A2-FE75-0F97F85B9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342C2A7-0353-E578-4EEB-BDFE9A4A0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61CD-0693-4F79-82AD-7B93EDBB9C36}" type="datetimeFigureOut">
              <a:rPr lang="da-DK" smtClean="0"/>
              <a:t>21-04-2024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470D8D8-F755-FA0C-1A24-8629D9B2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41B0EA3-5D1E-15DC-9B53-55FE20FF3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20A0-17ED-4B9F-B540-632EC9F79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4587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437AB1-D1CE-B0DD-B2F0-FFCABF3E1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C87C616-2213-1DD0-60D3-BEB8CDE43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60D5CE5-232F-CEBB-8BCF-E67DC283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61CD-0693-4F79-82AD-7B93EDBB9C36}" type="datetimeFigureOut">
              <a:rPr lang="da-DK" smtClean="0"/>
              <a:t>21-04-2024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8BA936F-7AD0-0086-AF8A-92E3F6E94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16E01DA-485E-5E7F-A4C0-2D30A4652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20A0-17ED-4B9F-B540-632EC9F79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184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2B05C1-B94B-D6CD-5FA2-30FBBB132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FB922C2-22F9-3653-E518-4ED0A2ACA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26B4D76-AEF3-C588-0BF7-13B16CAFD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83D5BF3-ED55-A65C-6484-1F2CC0A05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61CD-0693-4F79-82AD-7B93EDBB9C36}" type="datetimeFigureOut">
              <a:rPr lang="da-DK" smtClean="0"/>
              <a:t>21-04-2024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49E2799-B89A-7BA9-CECC-8ED9538A7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23F3278-9608-C95D-C5B9-37019312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20A0-17ED-4B9F-B540-632EC9F79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178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D58BA9-A6C7-9DF0-2B35-087D4EE90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3579C53-3F3D-8568-4FF6-5B62C50EB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C83D47B-298E-080D-C000-07139A245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6880B5D8-1E00-1367-97D5-BAA21E00E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6A15BBB7-2CA8-A1CC-B73D-F6DA91A62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330E496-C175-5DA5-9B2C-236E27F04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61CD-0693-4F79-82AD-7B93EDBB9C36}" type="datetimeFigureOut">
              <a:rPr lang="da-DK" smtClean="0"/>
              <a:t>21-04-2024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CAF2DC5A-F29F-8930-4A98-F97280440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56DD3CB1-D86B-2285-AF1C-42A16410C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20A0-17ED-4B9F-B540-632EC9F79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098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975C0-3433-7954-6469-3C7FF8FF2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EC644987-4960-1909-282A-6B84C1E0E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61CD-0693-4F79-82AD-7B93EDBB9C36}" type="datetimeFigureOut">
              <a:rPr lang="da-DK" smtClean="0"/>
              <a:t>21-04-2024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AB3079C-80E5-6F6A-3CE6-E455ECCB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F7341520-F15D-0B4A-CA63-11FE2447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20A0-17ED-4B9F-B540-632EC9F79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0911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829AFA26-86D4-1DFD-EA73-0762FA257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61CD-0693-4F79-82AD-7B93EDBB9C36}" type="datetimeFigureOut">
              <a:rPr lang="da-DK" smtClean="0"/>
              <a:t>21-04-2024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32AC61F6-23B3-AA1A-44B9-D57A0CE6D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1B9E275-23F1-636B-DA49-4564552C5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20A0-17ED-4B9F-B540-632EC9F79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4468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4747DC-FB66-9F41-CA24-AE49629CC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025B9A2-A80B-527C-3392-2C1836521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F8E8BF21-A7FF-E35F-D42C-891E1367F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F655DAC-26A7-B2D7-36DE-3E21C4D1E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61CD-0693-4F79-82AD-7B93EDBB9C36}" type="datetimeFigureOut">
              <a:rPr lang="da-DK" smtClean="0"/>
              <a:t>21-04-2024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EC984AC-C497-EC11-CA67-9671B4D2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D45737E-D175-BECE-4A7D-652AE3029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20A0-17ED-4B9F-B540-632EC9F79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5807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FBE367-E282-CCDD-738B-2320A7280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A922B133-FA56-176C-F5BE-E4C934444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4A1BD60-2D82-1A22-8663-E83B81B13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9EFB134-BC86-97EE-2F72-C7AF1B5E0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61CD-0693-4F79-82AD-7B93EDBB9C36}" type="datetimeFigureOut">
              <a:rPr lang="da-DK" smtClean="0"/>
              <a:t>21-04-2024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7136ACC-DD31-AA8B-EEE0-1B784AE5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C903C5B-0E7A-CD14-6777-1A6708992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20A0-17ED-4B9F-B540-632EC9F79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4541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5BE5DC55-279A-B417-2004-9BF07E336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039B393-A4DD-C281-B152-CCBCA4817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BFF704C-9DCC-94E3-A37D-050A0140C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061CD-0693-4F79-82AD-7B93EDBB9C36}" type="datetimeFigureOut">
              <a:rPr lang="da-DK" smtClean="0"/>
              <a:t>21-04-2024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28C0AD6-3802-EFB6-AEAD-EBA3EB511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1ABE2AA-028A-7935-53AC-FCCD8EFE1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D20A0-17ED-4B9F-B540-632EC9F7924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0826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07AECB-76A0-EA9D-07F4-ED88D3F40D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9600" dirty="0" err="1"/>
              <a:t>Razor</a:t>
            </a:r>
            <a:r>
              <a:rPr lang="da-DK" sz="9600" dirty="0"/>
              <a:t> Pages 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1C45C05-6107-08D4-B2F2-48A33A313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sz="6000" i="1"/>
              <a:t>user/admin concept</a:t>
            </a:r>
            <a:endParaRPr lang="da-DK" sz="6000" i="1" dirty="0"/>
          </a:p>
        </p:txBody>
      </p:sp>
    </p:spTree>
    <p:extLst>
      <p:ext uri="{BB962C8B-B14F-4D97-AF65-F5344CB8AC3E}">
        <p14:creationId xmlns:p14="http://schemas.microsoft.com/office/powerpoint/2010/main" val="419482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95434-01DD-9DCA-1925-2AEDAD03A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User Log-in</a:t>
            </a: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46092E5C-7518-2D9E-40DC-4E0931BC5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347" y="1624288"/>
            <a:ext cx="7907305" cy="494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A0CB97-7F6D-1D07-6895-9ED2C646D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User Log-in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DEDA9F7-42B3-08C3-AB02-C09B88FC3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307510" cy="4351338"/>
          </a:xfrm>
        </p:spPr>
        <p:txBody>
          <a:bodyPr/>
          <a:lstStyle/>
          <a:p>
            <a:r>
              <a:rPr lang="da-DK"/>
              <a:t>The log-in page and log-out page can e.g. be placed in a separate folder uner </a:t>
            </a:r>
            <a:r>
              <a:rPr lang="da-DK" b="1"/>
              <a:t>Pages</a:t>
            </a:r>
            <a:r>
              <a:rPr lang="da-DK"/>
              <a:t>.</a:t>
            </a:r>
          </a:p>
          <a:p>
            <a:r>
              <a:rPr lang="da-DK" b="1"/>
              <a:t>NB</a:t>
            </a:r>
            <a:r>
              <a:rPr lang="da-DK"/>
              <a:t>: The path to the log-in page is important, since we need it later for configuration purposes (see next slide).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C0015FBF-A560-A00C-09E9-7C99045F7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629" y="2582992"/>
            <a:ext cx="5082685" cy="212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24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A0CB97-7F6D-1D07-6895-9ED2C646D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User Log-in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DEDA9F7-42B3-08C3-AB02-C09B88FC3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45765" cy="4351338"/>
          </a:xfrm>
        </p:spPr>
        <p:txBody>
          <a:bodyPr/>
          <a:lstStyle/>
          <a:p>
            <a:r>
              <a:rPr lang="da-DK"/>
              <a:t>A couple of additions to </a:t>
            </a:r>
            <a:r>
              <a:rPr lang="da-DK" b="1"/>
              <a:t>Program.cs </a:t>
            </a:r>
            <a:r>
              <a:rPr lang="da-DK"/>
              <a:t>are needed</a:t>
            </a:r>
          </a:p>
          <a:p>
            <a:pPr marL="971550" lvl="1" indent="-514350">
              <a:buFont typeface="+mj-lt"/>
              <a:buAutoNum type="arabicPeriod"/>
            </a:pPr>
            <a:r>
              <a:rPr lang="da-DK"/>
              <a:t>Cookie-based authentication </a:t>
            </a:r>
            <a:r>
              <a:rPr lang="da-DK" u="sng"/>
              <a:t>definitions</a:t>
            </a:r>
            <a:r>
              <a:rPr lang="da-DK"/>
              <a:t>, just before </a:t>
            </a:r>
            <a:r>
              <a:rPr lang="da-DK" b="1"/>
              <a:t>builder.Build()</a:t>
            </a:r>
          </a:p>
          <a:p>
            <a:pPr marL="971550" lvl="1" indent="-514350">
              <a:buFont typeface="+mj-lt"/>
              <a:buAutoNum type="arabicPeriod"/>
            </a:pPr>
            <a:r>
              <a:rPr lang="da-DK"/>
              <a:t>Cookie-based authentication </a:t>
            </a:r>
            <a:r>
              <a:rPr lang="da-DK" u="sng"/>
              <a:t>enabled</a:t>
            </a:r>
            <a:r>
              <a:rPr lang="da-DK"/>
              <a:t>, just before </a:t>
            </a:r>
            <a:r>
              <a:rPr lang="da-DK" b="1"/>
              <a:t>app.UseAuthorization()</a:t>
            </a:r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269BE564-85DA-252F-EE81-6823F0ACE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391" y="1158941"/>
            <a:ext cx="5393048" cy="2310285"/>
          </a:xfrm>
          <a:prstGeom prst="rect">
            <a:avLst/>
          </a:prstGeom>
        </p:spPr>
      </p:pic>
      <p:pic>
        <p:nvPicPr>
          <p:cNvPr id="12" name="Billede 11">
            <a:extLst>
              <a:ext uri="{FF2B5EF4-FFF2-40B4-BE49-F238E27FC236}">
                <a16:creationId xmlns:a16="http://schemas.microsoft.com/office/drawing/2014/main" id="{C331E486-01BE-98D6-D522-6025E5514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389" y="4001294"/>
            <a:ext cx="5393049" cy="5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A0CB97-7F6D-1D07-6895-9ED2C646D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User Log-out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DEDA9F7-42B3-08C3-AB02-C09B88FC3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87297" cy="4351338"/>
          </a:xfrm>
        </p:spPr>
        <p:txBody>
          <a:bodyPr/>
          <a:lstStyle/>
          <a:p>
            <a:r>
              <a:rPr lang="da-DK"/>
              <a:t>No UI needed (perhaps an ”are you sure” warning)</a:t>
            </a:r>
          </a:p>
          <a:p>
            <a:r>
              <a:rPr lang="da-DK"/>
              <a:t>Still need a Page for log-out, but only for executing the programmatic log-out logic</a:t>
            </a:r>
          </a:p>
          <a:p>
            <a:r>
              <a:rPr lang="da-DK"/>
              <a:t>No code added to </a:t>
            </a:r>
            <a:r>
              <a:rPr lang="da-DK" b="1"/>
              <a:t>.cshtml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2841AA1A-BFF0-D2B9-B861-27A9D5EA2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510" y="2139877"/>
            <a:ext cx="6363081" cy="234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1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7A18CD6-FB2B-6635-4D86-0A24713FF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016" y="1525013"/>
            <a:ext cx="4759967" cy="380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09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EC5AD8-C925-5B95-206F-945A1897B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User Log-out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11962FB-C8B0-5336-D0A6-F80557D36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11465" cy="1961482"/>
          </a:xfrm>
        </p:spPr>
        <p:txBody>
          <a:bodyPr/>
          <a:lstStyle/>
          <a:p>
            <a:r>
              <a:rPr lang="da-DK"/>
              <a:t>If we ”shut down” the app by closing the browser, the ”session cookie” may remain…</a:t>
            </a:r>
          </a:p>
          <a:p>
            <a:r>
              <a:rPr lang="da-DK"/>
              <a:t>We can force a Log-out at startup, by adding code to </a:t>
            </a:r>
            <a:r>
              <a:rPr lang="da-DK" b="1"/>
              <a:t>OnGet</a:t>
            </a:r>
            <a:r>
              <a:rPr lang="da-DK"/>
              <a:t> in </a:t>
            </a:r>
            <a:r>
              <a:rPr lang="da-DK" b="1"/>
              <a:t>Index.cshtml.cs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71D9911E-03FC-A94A-22A8-C683B69B5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55121"/>
            <a:ext cx="8813037" cy="180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79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2D999D-4E79-726C-E3B0-E28ED17A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Navigating to Login/Logout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9A6BD4B-0648-E931-6B9E-D63B79965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03057" cy="1047082"/>
          </a:xfrm>
        </p:spPr>
        <p:txBody>
          <a:bodyPr>
            <a:normAutofit/>
          </a:bodyPr>
          <a:lstStyle/>
          <a:p>
            <a:r>
              <a:rPr lang="da-DK"/>
              <a:t>Typical approach is to add Login/Logout buttons to navigation bar (in </a:t>
            </a:r>
            <a:r>
              <a:rPr lang="da-DK" b="1"/>
              <a:t>Pages/Shared/_Layout.cshtml</a:t>
            </a:r>
            <a:r>
              <a:rPr lang="da-DK"/>
              <a:t>)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C1819DE9-64A2-6FB5-0A29-D2FA0AF63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563" y="3209167"/>
            <a:ext cx="7262874" cy="328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0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2D999D-4E79-726C-E3B0-E28ED17A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Navigating to Login/Logout</a:t>
            </a:r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8FF6AAA3-406B-E5B8-020C-E36B6A5F4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39" y="1777725"/>
            <a:ext cx="10908265" cy="893388"/>
          </a:xfrm>
          <a:prstGeom prst="rect">
            <a:avLst/>
          </a:prstGeom>
        </p:spPr>
      </p:pic>
      <p:pic>
        <p:nvPicPr>
          <p:cNvPr id="12" name="Billede 11">
            <a:extLst>
              <a:ext uri="{FF2B5EF4-FFF2-40B4-BE49-F238E27FC236}">
                <a16:creationId xmlns:a16="http://schemas.microsoft.com/office/drawing/2014/main" id="{60E8B097-02AE-FF6B-B64E-AB9D0F6BB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39" y="3024187"/>
            <a:ext cx="10908265" cy="77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6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10D89E-BFDB-A504-B4FA-162BD3D7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Restricting Page Access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6C3B12B-DCBB-7CF6-64BF-29108B5F8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/>
              <a:t>Levels of page access restriction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da-DK" b="1"/>
              <a:t>None</a:t>
            </a:r>
            <a:r>
              <a:rPr lang="da-DK"/>
              <a:t>, can be accessed without even logging in (default)</a:t>
            </a:r>
          </a:p>
          <a:p>
            <a:pPr marL="914400" lvl="1" indent="-457200">
              <a:buFont typeface="+mj-lt"/>
              <a:buAutoNum type="arabicPeriod"/>
            </a:pPr>
            <a:r>
              <a:rPr lang="da-DK"/>
              <a:t>Require that a </a:t>
            </a:r>
            <a:r>
              <a:rPr lang="da-DK" b="1"/>
              <a:t>user is logged in</a:t>
            </a:r>
          </a:p>
          <a:p>
            <a:pPr marL="914400" lvl="1" indent="-457200">
              <a:buFont typeface="+mj-lt"/>
              <a:buAutoNum type="arabicPeriod"/>
            </a:pPr>
            <a:r>
              <a:rPr lang="da-DK"/>
              <a:t>Require that a </a:t>
            </a:r>
            <a:r>
              <a:rPr lang="da-DK" b="1"/>
              <a:t>user with a certain role is logged in</a:t>
            </a:r>
          </a:p>
          <a:p>
            <a:r>
              <a:rPr lang="da-DK" b="1"/>
              <a:t>Level </a:t>
            </a:r>
            <a:r>
              <a:rPr lang="da-DK"/>
              <a:t>1: default, no action required</a:t>
            </a:r>
          </a:p>
          <a:p>
            <a:r>
              <a:rPr lang="da-DK" b="1"/>
              <a:t>Level 2</a:t>
            </a:r>
            <a:r>
              <a:rPr lang="da-DK"/>
              <a:t>: typically managed by options configuration (in </a:t>
            </a:r>
            <a:r>
              <a:rPr lang="da-DK" b="1"/>
              <a:t>Program.cs</a:t>
            </a:r>
            <a:r>
              <a:rPr lang="da-DK"/>
              <a:t>)</a:t>
            </a:r>
          </a:p>
          <a:p>
            <a:r>
              <a:rPr lang="da-DK" b="1"/>
              <a:t>Level 3</a:t>
            </a:r>
            <a:r>
              <a:rPr lang="da-DK"/>
              <a:t>: typically managed with </a:t>
            </a:r>
            <a:r>
              <a:rPr lang="da-DK" i="1"/>
              <a:t>per-page</a:t>
            </a:r>
            <a:r>
              <a:rPr lang="da-DK"/>
              <a:t> </a:t>
            </a:r>
            <a:r>
              <a:rPr lang="da-DK" b="1"/>
              <a:t>Authorize</a:t>
            </a:r>
            <a:r>
              <a:rPr lang="da-DK"/>
              <a:t> annotation on specific </a:t>
            </a:r>
            <a:r>
              <a:rPr lang="da-DK" b="1"/>
              <a:t>PageModel</a:t>
            </a:r>
            <a:r>
              <a:rPr lang="da-DK"/>
              <a:t> classes </a:t>
            </a:r>
          </a:p>
        </p:txBody>
      </p:sp>
    </p:spTree>
    <p:extLst>
      <p:ext uri="{BB962C8B-B14F-4D97-AF65-F5344CB8AC3E}">
        <p14:creationId xmlns:p14="http://schemas.microsoft.com/office/powerpoint/2010/main" val="225605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6F13CD-1CCF-98F5-6499-660EB46C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Restricting Page Access – level 2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933D8752-34AA-FC63-E169-97662B250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975" y="1831497"/>
            <a:ext cx="5170049" cy="758649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774DB5E5-786C-7B00-51BC-A6BFF08C0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499" y="3636997"/>
            <a:ext cx="7239001" cy="2516562"/>
          </a:xfrm>
          <a:prstGeom prst="rect">
            <a:avLst/>
          </a:prstGeom>
        </p:spPr>
      </p:pic>
      <p:sp>
        <p:nvSpPr>
          <p:cNvPr id="8" name="Pil: nedad 7">
            <a:extLst>
              <a:ext uri="{FF2B5EF4-FFF2-40B4-BE49-F238E27FC236}">
                <a16:creationId xmlns:a16="http://schemas.microsoft.com/office/drawing/2014/main" id="{E1B5C3EB-D2FC-CA4F-3288-F1F075EAA627}"/>
              </a:ext>
            </a:extLst>
          </p:cNvPr>
          <p:cNvSpPr/>
          <p:nvPr/>
        </p:nvSpPr>
        <p:spPr>
          <a:xfrm>
            <a:off x="5793815" y="2739276"/>
            <a:ext cx="604367" cy="6897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399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BA8184-2B64-7B7E-E67A-3E717DA9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Goals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788275C-355F-5D77-4144-857D76AC1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96653" cy="4351338"/>
          </a:xfrm>
        </p:spPr>
        <p:txBody>
          <a:bodyPr/>
          <a:lstStyle/>
          <a:p>
            <a:r>
              <a:rPr lang="da-DK"/>
              <a:t>Access to certain parts (i.e. Pages) is restricted based on the privileges of the current user</a:t>
            </a:r>
          </a:p>
          <a:p>
            <a:r>
              <a:rPr lang="da-DK"/>
              <a:t>Current user identifies by </a:t>
            </a:r>
            <a:r>
              <a:rPr lang="da-DK" b="1"/>
              <a:t>logging in</a:t>
            </a:r>
            <a:r>
              <a:rPr lang="da-DK"/>
              <a:t> to the App, with a</a:t>
            </a:r>
          </a:p>
          <a:p>
            <a:pPr lvl="1"/>
            <a:r>
              <a:rPr lang="da-DK"/>
              <a:t>User name</a:t>
            </a:r>
          </a:p>
          <a:p>
            <a:pPr lvl="1"/>
            <a:r>
              <a:rPr lang="da-DK"/>
              <a:t>Password</a:t>
            </a:r>
          </a:p>
          <a:p>
            <a:r>
              <a:rPr lang="da-DK"/>
              <a:t>Users can be </a:t>
            </a:r>
            <a:r>
              <a:rPr lang="da-DK" b="1"/>
              <a:t>created</a:t>
            </a:r>
            <a:r>
              <a:rPr lang="da-DK"/>
              <a:t> by a user with such privileges</a:t>
            </a:r>
          </a:p>
          <a:p>
            <a:r>
              <a:rPr lang="da-DK"/>
              <a:t>Privileges can be </a:t>
            </a:r>
            <a:r>
              <a:rPr lang="da-DK" b="1"/>
              <a:t>role-based</a:t>
            </a:r>
            <a:r>
              <a:rPr lang="da-DK"/>
              <a:t>, i.e. user is also assigned a role.</a:t>
            </a:r>
          </a:p>
        </p:txBody>
      </p:sp>
    </p:spTree>
    <p:extLst>
      <p:ext uri="{BB962C8B-B14F-4D97-AF65-F5344CB8AC3E}">
        <p14:creationId xmlns:p14="http://schemas.microsoft.com/office/powerpoint/2010/main" val="2678360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6F13CD-1CCF-98F5-6499-660EB46C4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Restricting Page Access – level 3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C11F8159-1C18-A1C2-89CC-9E5751176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018" y="2355127"/>
            <a:ext cx="8019964" cy="227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1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BAD33E-6390-FA87-0B30-9731526B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Restricting Page Access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2309C5D-2E43-1278-C82F-7C399637E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da-DK"/>
              <a:t>Can also use </a:t>
            </a:r>
            <a:r>
              <a:rPr lang="da-DK" b="1"/>
              <a:t>User</a:t>
            </a:r>
            <a:r>
              <a:rPr lang="da-DK"/>
              <a:t> information to show/hide UI navigation elements based on roles </a:t>
            </a:r>
          </a:p>
          <a:p>
            <a:r>
              <a:rPr lang="da-DK" b="1"/>
              <a:t>NB</a:t>
            </a:r>
            <a:r>
              <a:rPr lang="da-DK"/>
              <a:t>: possible to circumvent if full Page URL is known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9D88B7B-3A1F-D855-5837-59A90CF0E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48" y="3910976"/>
            <a:ext cx="9115504" cy="181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40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7A18CD6-FB2B-6635-4D86-0A24713FF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016" y="1525013"/>
            <a:ext cx="4759967" cy="3807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65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BAD33E-6390-FA87-0B30-9731526B8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Restricting Page Access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2309C5D-2E43-1278-C82F-7C399637E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da-DK"/>
              <a:t>Need to add a Page for handling ”access denied”</a:t>
            </a:r>
          </a:p>
          <a:p>
            <a:r>
              <a:rPr lang="da-DK" b="1"/>
              <a:t>NB</a:t>
            </a:r>
            <a:r>
              <a:rPr lang="da-DK"/>
              <a:t>: Page name (</a:t>
            </a:r>
            <a:r>
              <a:rPr lang="da-DK" b="1"/>
              <a:t>AccessDenied</a:t>
            </a:r>
            <a:r>
              <a:rPr lang="da-DK"/>
              <a:t>) and placement (</a:t>
            </a:r>
            <a:r>
              <a:rPr lang="da-DK" b="1"/>
              <a:t>Pages/Account</a:t>
            </a:r>
            <a:r>
              <a:rPr lang="da-DK"/>
              <a:t>) is important (is assumed by framework)</a:t>
            </a: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37A1ACAE-8D8C-869E-4319-9C7596139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455" y="3752311"/>
            <a:ext cx="8253089" cy="245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3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67769A-D863-E626-15B8-004F97CA1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Password encryption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1AE1015-3422-76D6-C1A7-31E9B93EB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/>
              <a:t>Storing password as plain text in a DB/file is a potential security risk</a:t>
            </a:r>
          </a:p>
          <a:p>
            <a:r>
              <a:rPr lang="da-DK"/>
              <a:t>Passwords can be </a:t>
            </a:r>
            <a:r>
              <a:rPr lang="da-DK" u="sng"/>
              <a:t>encrypted</a:t>
            </a:r>
            <a:r>
              <a:rPr lang="da-DK"/>
              <a:t> using the class </a:t>
            </a:r>
            <a:r>
              <a:rPr lang="da-DK" b="1"/>
              <a:t>PasswordHasher</a:t>
            </a:r>
            <a:r>
              <a:rPr lang="da-DK"/>
              <a:t> (found in </a:t>
            </a:r>
            <a:r>
              <a:rPr lang="da-DK" b="1"/>
              <a:t>Microsoft.AspNetCore.Identity</a:t>
            </a:r>
            <a:r>
              <a:rPr lang="da-DK"/>
              <a:t>)</a:t>
            </a:r>
          </a:p>
          <a:p>
            <a:pPr lvl="1"/>
            <a:r>
              <a:rPr lang="da-DK"/>
              <a:t>When </a:t>
            </a:r>
            <a:r>
              <a:rPr lang="da-DK" u="sng"/>
              <a:t>creating</a:t>
            </a:r>
            <a:r>
              <a:rPr lang="da-DK"/>
              <a:t> a new </a:t>
            </a:r>
            <a:r>
              <a:rPr lang="da-DK" b="1"/>
              <a:t>User</a:t>
            </a:r>
            <a:r>
              <a:rPr lang="da-DK"/>
              <a:t>, use </a:t>
            </a:r>
            <a:r>
              <a:rPr lang="da-DK" b="1"/>
              <a:t>HashPassword</a:t>
            </a:r>
            <a:r>
              <a:rPr lang="da-DK"/>
              <a:t> to encrypt password</a:t>
            </a:r>
          </a:p>
          <a:p>
            <a:pPr lvl="1"/>
            <a:r>
              <a:rPr lang="da-DK"/>
              <a:t>When </a:t>
            </a:r>
            <a:r>
              <a:rPr lang="da-DK" u="sng"/>
              <a:t>verifying</a:t>
            </a:r>
            <a:r>
              <a:rPr lang="da-DK"/>
              <a:t> an entered password, use </a:t>
            </a:r>
            <a:r>
              <a:rPr lang="da-DK" b="1"/>
              <a:t>VerifyHashedPassword</a:t>
            </a:r>
            <a:r>
              <a:rPr lang="da-DK"/>
              <a:t> to see if entered password encrypts to stored encrypted password</a:t>
            </a:r>
          </a:p>
          <a:p>
            <a:r>
              <a:rPr lang="da-DK"/>
              <a:t>Can e.g. be implemented by updating </a:t>
            </a:r>
            <a:r>
              <a:rPr lang="da-DK" b="1"/>
              <a:t>UserDataService</a:t>
            </a:r>
          </a:p>
        </p:txBody>
      </p:sp>
    </p:spTree>
    <p:extLst>
      <p:ext uri="{BB962C8B-B14F-4D97-AF65-F5344CB8AC3E}">
        <p14:creationId xmlns:p14="http://schemas.microsoft.com/office/powerpoint/2010/main" val="218519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BB6337-765A-CECF-42F4-060E13412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Password encryption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6DCF1EAA-C7F7-42F4-4BF8-F434B8092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89" y="2402244"/>
            <a:ext cx="5184218" cy="2408294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136BCBBF-103F-6794-8029-906B60ABD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418" y="1891530"/>
            <a:ext cx="5176937" cy="3429721"/>
          </a:xfrm>
          <a:prstGeom prst="rect">
            <a:avLst/>
          </a:prstGeom>
        </p:spPr>
      </p:pic>
      <p:sp>
        <p:nvSpPr>
          <p:cNvPr id="8" name="Pil: højre 7">
            <a:extLst>
              <a:ext uri="{FF2B5EF4-FFF2-40B4-BE49-F238E27FC236}">
                <a16:creationId xmlns:a16="http://schemas.microsoft.com/office/drawing/2014/main" id="{D88A3A87-8484-EAB9-E0FF-F76F15B5C158}"/>
              </a:ext>
            </a:extLst>
          </p:cNvPr>
          <p:cNvSpPr/>
          <p:nvPr/>
        </p:nvSpPr>
        <p:spPr>
          <a:xfrm>
            <a:off x="5655152" y="3374846"/>
            <a:ext cx="867306" cy="4630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57590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04DFA3-9E47-B2A9-57E4-41237702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User class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C0C74B75-1C0A-931D-080A-8543A1CE8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2" y="1801123"/>
            <a:ext cx="86772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777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82F13B-48C2-2489-3B1A-04F167F51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User class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0202EA2-2AAB-1DA0-C96E-CDED45DEF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/>
              <a:t>A </a:t>
            </a:r>
            <a:r>
              <a:rPr lang="da-DK" b="1"/>
              <a:t>User</a:t>
            </a:r>
            <a:r>
              <a:rPr lang="da-DK"/>
              <a:t> is ”just another class”, so we can use typical structures for CRUD (CRUD pages, User data service)</a:t>
            </a:r>
          </a:p>
          <a:p>
            <a:r>
              <a:rPr lang="da-DK"/>
              <a:t>Access to CRUD-functionality for </a:t>
            </a:r>
            <a:r>
              <a:rPr lang="da-DK" b="1"/>
              <a:t>User</a:t>
            </a:r>
            <a:r>
              <a:rPr lang="da-DK"/>
              <a:t> should be restricted, e.g. only allowed for </a:t>
            </a:r>
            <a:r>
              <a:rPr lang="da-DK" b="1"/>
              <a:t>Users</a:t>
            </a:r>
            <a:r>
              <a:rPr lang="da-DK"/>
              <a:t> with the role </a:t>
            </a:r>
            <a:r>
              <a:rPr lang="da-DK" b="1" i="1"/>
              <a:t>admin</a:t>
            </a:r>
            <a:r>
              <a:rPr lang="da-DK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533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95434-01DD-9DCA-1925-2AEDAD03A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User Log-in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B879E5A-2105-11B6-B051-02F7D546A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8168444" cy="4351338"/>
          </a:xfrm>
        </p:spPr>
        <p:txBody>
          <a:bodyPr/>
          <a:lstStyle/>
          <a:p>
            <a:r>
              <a:rPr lang="da-DK"/>
              <a:t>The </a:t>
            </a:r>
            <a:r>
              <a:rPr lang="da-DK" b="1"/>
              <a:t>Log-in</a:t>
            </a:r>
            <a:r>
              <a:rPr lang="da-DK"/>
              <a:t> process should</a:t>
            </a:r>
          </a:p>
          <a:p>
            <a:pPr lvl="1"/>
            <a:r>
              <a:rPr lang="da-DK"/>
              <a:t>Allow entering of a user name and password</a:t>
            </a:r>
          </a:p>
          <a:p>
            <a:pPr lvl="1"/>
            <a:r>
              <a:rPr lang="da-DK"/>
              <a:t>Verify that the entered user name and password match an existing user</a:t>
            </a:r>
          </a:p>
          <a:p>
            <a:pPr lvl="1"/>
            <a:r>
              <a:rPr lang="da-DK"/>
              <a:t>Perform the ”programmatic” log-in logic</a:t>
            </a:r>
          </a:p>
        </p:txBody>
      </p:sp>
    </p:spTree>
    <p:extLst>
      <p:ext uri="{BB962C8B-B14F-4D97-AF65-F5344CB8AC3E}">
        <p14:creationId xmlns:p14="http://schemas.microsoft.com/office/powerpoint/2010/main" val="395314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95434-01DD-9DCA-1925-2AEDAD03A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User Log-in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B879E5A-2105-11B6-B051-02F7D546A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28935" cy="4351338"/>
          </a:xfrm>
        </p:spPr>
        <p:txBody>
          <a:bodyPr/>
          <a:lstStyle/>
          <a:p>
            <a:r>
              <a:rPr lang="da-DK"/>
              <a:t>Programmatic log-in uses the </a:t>
            </a:r>
            <a:r>
              <a:rPr lang="da-DK" b="1"/>
              <a:t>Microsoft.AspNetCore.Authentication </a:t>
            </a:r>
            <a:r>
              <a:rPr lang="da-DK"/>
              <a:t>class library</a:t>
            </a:r>
          </a:p>
          <a:p>
            <a:r>
              <a:rPr lang="da-DK"/>
              <a:t>We call </a:t>
            </a:r>
            <a:r>
              <a:rPr lang="da-DK" b="1"/>
              <a:t>SignInAsync</a:t>
            </a:r>
            <a:r>
              <a:rPr lang="da-DK"/>
              <a:t> on the </a:t>
            </a:r>
            <a:r>
              <a:rPr lang="da-DK" b="1"/>
              <a:t>HTTPContext</a:t>
            </a:r>
            <a:r>
              <a:rPr lang="da-DK"/>
              <a:t> property (defined in the </a:t>
            </a:r>
            <a:r>
              <a:rPr lang="da-DK" b="1"/>
              <a:t>PageModel</a:t>
            </a:r>
            <a:r>
              <a:rPr lang="da-DK"/>
              <a:t> base class)</a:t>
            </a:r>
          </a:p>
          <a:p>
            <a:r>
              <a:rPr lang="da-DK"/>
              <a:t>Parameters</a:t>
            </a:r>
          </a:p>
          <a:p>
            <a:pPr lvl="1"/>
            <a:r>
              <a:rPr lang="da-DK"/>
              <a:t>Authentication scheme (</a:t>
            </a:r>
            <a:r>
              <a:rPr lang="da-DK" b="1"/>
              <a:t>string</a:t>
            </a:r>
            <a:r>
              <a:rPr lang="da-DK"/>
              <a:t>)</a:t>
            </a:r>
          </a:p>
          <a:p>
            <a:pPr lvl="1"/>
            <a:r>
              <a:rPr lang="da-DK"/>
              <a:t>Claims principal (</a:t>
            </a:r>
            <a:r>
              <a:rPr lang="da-DK" b="1"/>
              <a:t>ClaimsPrincipal</a:t>
            </a:r>
            <a:r>
              <a:rPr lang="da-DK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557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95434-01DD-9DCA-1925-2AEDAD03A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User Log-in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B879E5A-2105-11B6-B051-02F7D546A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56258" cy="4351338"/>
          </a:xfrm>
        </p:spPr>
        <p:txBody>
          <a:bodyPr/>
          <a:lstStyle/>
          <a:p>
            <a:r>
              <a:rPr lang="da-DK"/>
              <a:t>A ”claims principal” is a list of </a:t>
            </a:r>
            <a:r>
              <a:rPr lang="da-DK" b="1"/>
              <a:t>Claim</a:t>
            </a:r>
            <a:r>
              <a:rPr lang="da-DK"/>
              <a:t> objects</a:t>
            </a:r>
          </a:p>
          <a:p>
            <a:r>
              <a:rPr lang="da-DK"/>
              <a:t>Each </a:t>
            </a:r>
            <a:r>
              <a:rPr lang="da-DK" b="1"/>
              <a:t>Claim</a:t>
            </a:r>
            <a:r>
              <a:rPr lang="da-DK"/>
              <a:t> object is essentially a statement about a User, e.g.</a:t>
            </a:r>
          </a:p>
          <a:p>
            <a:pPr lvl="1"/>
            <a:r>
              <a:rPr lang="da-DK"/>
              <a:t>The name of the User</a:t>
            </a:r>
          </a:p>
          <a:p>
            <a:pPr lvl="1"/>
            <a:r>
              <a:rPr lang="da-DK"/>
              <a:t>The role of the User</a:t>
            </a:r>
          </a:p>
          <a:p>
            <a:r>
              <a:rPr lang="da-DK" b="1"/>
              <a:t>NB</a:t>
            </a:r>
            <a:r>
              <a:rPr lang="da-DK"/>
              <a:t>: A </a:t>
            </a:r>
            <a:r>
              <a:rPr lang="da-DK" b="1"/>
              <a:t>Claim</a:t>
            </a:r>
            <a:r>
              <a:rPr lang="da-DK"/>
              <a:t> is in practice just a (</a:t>
            </a:r>
            <a:r>
              <a:rPr lang="da-DK" b="1"/>
              <a:t>string, string</a:t>
            </a:r>
            <a:r>
              <a:rPr lang="da-DK"/>
              <a:t>)</a:t>
            </a:r>
            <a:r>
              <a:rPr lang="da-DK" b="1"/>
              <a:t> </a:t>
            </a:r>
            <a:r>
              <a:rPr lang="da-DK"/>
              <a:t>pair, so any sort of claim can be made. However, a number of predefined ”claim types” exist, such as </a:t>
            </a:r>
            <a:r>
              <a:rPr lang="da-DK" b="1"/>
              <a:t>Name</a:t>
            </a:r>
            <a:r>
              <a:rPr lang="da-DK"/>
              <a:t>, </a:t>
            </a:r>
            <a:r>
              <a:rPr lang="da-DK" b="1"/>
              <a:t>Role</a:t>
            </a:r>
            <a:r>
              <a:rPr lang="da-DK"/>
              <a:t>, </a:t>
            </a:r>
            <a:r>
              <a:rPr lang="da-DK" b="1"/>
              <a:t>Country</a:t>
            </a:r>
            <a:r>
              <a:rPr lang="da-DK"/>
              <a:t>, etc..</a:t>
            </a:r>
          </a:p>
          <a:p>
            <a:r>
              <a:rPr lang="da-DK"/>
              <a:t>We only use </a:t>
            </a:r>
            <a:r>
              <a:rPr lang="da-DK" b="1"/>
              <a:t>Name</a:t>
            </a:r>
            <a:r>
              <a:rPr lang="da-DK"/>
              <a:t> and </a:t>
            </a:r>
            <a:r>
              <a:rPr lang="da-DK" b="1"/>
              <a:t>Role</a:t>
            </a:r>
            <a:r>
              <a:rPr lang="da-DK"/>
              <a:t> here </a:t>
            </a:r>
          </a:p>
        </p:txBody>
      </p:sp>
    </p:spTree>
    <p:extLst>
      <p:ext uri="{BB962C8B-B14F-4D97-AF65-F5344CB8AC3E}">
        <p14:creationId xmlns:p14="http://schemas.microsoft.com/office/powerpoint/2010/main" val="248837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95434-01DD-9DCA-1925-2AEDAD03A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User Log-in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AC18AD9-E9FB-1315-22B1-EB6ACEE3B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949" y="1573709"/>
            <a:ext cx="4982102" cy="473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62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595434-01DD-9DCA-1925-2AEDAD03A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User Log-in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367F5947-6BF8-94CC-707B-4DF744B6A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772" y="1690688"/>
            <a:ext cx="8130456" cy="468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702</Words>
  <Application>Microsoft Office PowerPoint</Application>
  <PresentationFormat>Widescreen</PresentationFormat>
  <Paragraphs>75</Paragraphs>
  <Slides>25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Office-tema</vt:lpstr>
      <vt:lpstr>Razor Pages </vt:lpstr>
      <vt:lpstr>Goals</vt:lpstr>
      <vt:lpstr>User class</vt:lpstr>
      <vt:lpstr>User class</vt:lpstr>
      <vt:lpstr>User Log-in</vt:lpstr>
      <vt:lpstr>User Log-in</vt:lpstr>
      <vt:lpstr>User Log-in</vt:lpstr>
      <vt:lpstr>User Log-in</vt:lpstr>
      <vt:lpstr>User Log-in</vt:lpstr>
      <vt:lpstr>User Log-in</vt:lpstr>
      <vt:lpstr>User Log-in</vt:lpstr>
      <vt:lpstr>User Log-in</vt:lpstr>
      <vt:lpstr>User Log-out</vt:lpstr>
      <vt:lpstr>PowerPoint-præsentation</vt:lpstr>
      <vt:lpstr>User Log-out</vt:lpstr>
      <vt:lpstr>Navigating to Login/Logout</vt:lpstr>
      <vt:lpstr>Navigating to Login/Logout</vt:lpstr>
      <vt:lpstr>Restricting Page Access</vt:lpstr>
      <vt:lpstr>Restricting Page Access – level 2</vt:lpstr>
      <vt:lpstr>Restricting Page Access – level 3</vt:lpstr>
      <vt:lpstr>Restricting Page Access</vt:lpstr>
      <vt:lpstr>PowerPoint-præsentation</vt:lpstr>
      <vt:lpstr>Restricting Page Access</vt:lpstr>
      <vt:lpstr>Password encryption</vt:lpstr>
      <vt:lpstr>Password encryption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Razor Pages </dc:title>
  <dc:creator>per</dc:creator>
  <cp:lastModifiedBy>Per Laursen</cp:lastModifiedBy>
  <cp:revision>56</cp:revision>
  <dcterms:created xsi:type="dcterms:W3CDTF">2023-05-01T13:26:44Z</dcterms:created>
  <dcterms:modified xsi:type="dcterms:W3CDTF">2024-04-21T15:39:31Z</dcterms:modified>
</cp:coreProperties>
</file>