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5" r:id="rId3"/>
    <p:sldId id="432" r:id="rId4"/>
    <p:sldId id="259" r:id="rId5"/>
    <p:sldId id="433" r:id="rId6"/>
    <p:sldId id="396" r:id="rId7"/>
    <p:sldId id="258" r:id="rId8"/>
    <p:sldId id="434" r:id="rId9"/>
    <p:sldId id="397" r:id="rId10"/>
    <p:sldId id="398" r:id="rId11"/>
    <p:sldId id="399" r:id="rId12"/>
    <p:sldId id="421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31" r:id="rId24"/>
    <p:sldId id="411" r:id="rId25"/>
    <p:sldId id="412" r:id="rId26"/>
    <p:sldId id="413" r:id="rId27"/>
    <p:sldId id="414" r:id="rId28"/>
    <p:sldId id="415" r:id="rId29"/>
    <p:sldId id="416" r:id="rId30"/>
    <p:sldId id="422" r:id="rId31"/>
    <p:sldId id="417" r:id="rId32"/>
    <p:sldId id="423" r:id="rId33"/>
    <p:sldId id="418" r:id="rId34"/>
    <p:sldId id="424" r:id="rId35"/>
    <p:sldId id="419" r:id="rId36"/>
    <p:sldId id="425" r:id="rId37"/>
    <p:sldId id="420" r:id="rId38"/>
    <p:sldId id="426" r:id="rId39"/>
    <p:sldId id="427" r:id="rId40"/>
    <p:sldId id="428" r:id="rId41"/>
    <p:sldId id="429" r:id="rId4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1064D-BB71-4B91-A31B-7C7331785B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B3D9989-3843-4B8E-8C2C-4F7BAF56B13A}">
      <dgm:prSet phldrT="[Tekst]" custT="1"/>
      <dgm:spPr>
        <a:solidFill>
          <a:srgbClr val="C00000"/>
        </a:solidFill>
      </dgm:spPr>
      <dgm:t>
        <a:bodyPr/>
        <a:lstStyle/>
        <a:p>
          <a:pPr algn="ctr"/>
          <a:r>
            <a:rPr lang="da-DK" sz="3200" dirty="0"/>
            <a:t>Domain Info</a:t>
          </a:r>
        </a:p>
      </dgm:t>
    </dgm:pt>
    <dgm:pt modelId="{49B7D566-D6B9-4147-B916-5C9ED005E23F}" type="parTrans" cxnId="{A2A68C26-509E-41FF-B9CF-D76EAD3BF741}">
      <dgm:prSet/>
      <dgm:spPr/>
      <dgm:t>
        <a:bodyPr/>
        <a:lstStyle/>
        <a:p>
          <a:endParaRPr lang="da-DK"/>
        </a:p>
      </dgm:t>
    </dgm:pt>
    <dgm:pt modelId="{0FA2E714-C7CD-4940-BB4B-EBC1AD98A445}" type="sibTrans" cxnId="{A2A68C26-509E-41FF-B9CF-D76EAD3BF741}">
      <dgm:prSet/>
      <dgm:spPr/>
      <dgm:t>
        <a:bodyPr/>
        <a:lstStyle/>
        <a:p>
          <a:endParaRPr lang="da-DK"/>
        </a:p>
      </dgm:t>
    </dgm:pt>
    <dgm:pt modelId="{6BD10B1D-65DD-4569-B773-22F4EBB26269}">
      <dgm:prSet phldrT="[Tekst]" custT="1"/>
      <dgm:spPr>
        <a:solidFill>
          <a:srgbClr val="C00000"/>
        </a:solidFill>
      </dgm:spPr>
      <dgm:t>
        <a:bodyPr/>
        <a:lstStyle/>
        <a:p>
          <a:r>
            <a:rPr lang="da-DK" sz="3200"/>
            <a:t>ER-model</a:t>
          </a:r>
        </a:p>
      </dgm:t>
    </dgm:pt>
    <dgm:pt modelId="{3DBFBFBE-1832-4F5B-8871-3420848D0C2C}" type="parTrans" cxnId="{64EFE118-8DE8-42EA-A642-6D8FC9753233}">
      <dgm:prSet/>
      <dgm:spPr/>
      <dgm:t>
        <a:bodyPr/>
        <a:lstStyle/>
        <a:p>
          <a:endParaRPr lang="da-DK"/>
        </a:p>
      </dgm:t>
    </dgm:pt>
    <dgm:pt modelId="{E455DFC3-1DE5-4896-864D-E9429FBFA2ED}" type="sibTrans" cxnId="{64EFE118-8DE8-42EA-A642-6D8FC9753233}">
      <dgm:prSet/>
      <dgm:spPr/>
      <dgm:t>
        <a:bodyPr/>
        <a:lstStyle/>
        <a:p>
          <a:endParaRPr lang="da-DK"/>
        </a:p>
      </dgm:t>
    </dgm:pt>
    <dgm:pt modelId="{91C03CD3-DB29-4FCE-B074-4B319653C763}">
      <dgm:prSet phldrT="[Tekst]" custT="1"/>
      <dgm:spPr>
        <a:solidFill>
          <a:srgbClr val="C00000"/>
        </a:solidFill>
      </dgm:spPr>
      <dgm:t>
        <a:bodyPr/>
        <a:lstStyle/>
        <a:p>
          <a:r>
            <a:rPr lang="da-DK" sz="3200" dirty="0" err="1"/>
            <a:t>Relational</a:t>
          </a:r>
          <a:r>
            <a:rPr lang="da-DK" sz="3200" dirty="0"/>
            <a:t> model</a:t>
          </a:r>
        </a:p>
      </dgm:t>
    </dgm:pt>
    <dgm:pt modelId="{E94DCE05-B9F6-4134-90A1-5BDABCC2F58C}" type="parTrans" cxnId="{538DB552-4626-410B-A9D1-A265B040A906}">
      <dgm:prSet/>
      <dgm:spPr/>
      <dgm:t>
        <a:bodyPr/>
        <a:lstStyle/>
        <a:p>
          <a:endParaRPr lang="da-DK"/>
        </a:p>
      </dgm:t>
    </dgm:pt>
    <dgm:pt modelId="{97391A7A-1649-43B9-8F91-600B5158DBEA}" type="sibTrans" cxnId="{538DB552-4626-410B-A9D1-A265B040A906}">
      <dgm:prSet/>
      <dgm:spPr/>
      <dgm:t>
        <a:bodyPr/>
        <a:lstStyle/>
        <a:p>
          <a:endParaRPr lang="da-DK"/>
        </a:p>
      </dgm:t>
    </dgm:pt>
    <dgm:pt modelId="{F4881520-2218-4639-B108-6FB2DF0920B8}">
      <dgm:prSet phldrT="[Tekst]" custT="1"/>
      <dgm:spPr>
        <a:solidFill>
          <a:srgbClr val="C00000"/>
        </a:solidFill>
      </dgm:spPr>
      <dgm:t>
        <a:bodyPr/>
        <a:lstStyle/>
        <a:p>
          <a:r>
            <a:rPr lang="da-DK" sz="3200" dirty="0" err="1"/>
            <a:t>Fact</a:t>
          </a:r>
          <a:r>
            <a:rPr lang="da-DK" sz="3200" dirty="0"/>
            <a:t> </a:t>
          </a:r>
          <a:r>
            <a:rPr lang="da-DK" sz="3200" dirty="0" err="1"/>
            <a:t>Finding</a:t>
          </a:r>
          <a:endParaRPr lang="da-DK" sz="3200" dirty="0"/>
        </a:p>
      </dgm:t>
    </dgm:pt>
    <dgm:pt modelId="{A9715A47-B906-4588-81BD-286B03758671}" type="parTrans" cxnId="{BBAF42F3-24D8-45F1-883F-AC4B8BB6217F}">
      <dgm:prSet/>
      <dgm:spPr/>
      <dgm:t>
        <a:bodyPr/>
        <a:lstStyle/>
        <a:p>
          <a:endParaRPr lang="da-DK"/>
        </a:p>
      </dgm:t>
    </dgm:pt>
    <dgm:pt modelId="{4E5B0809-4109-44CC-BD56-031FCA0A1DED}" type="sibTrans" cxnId="{BBAF42F3-24D8-45F1-883F-AC4B8BB6217F}">
      <dgm:prSet/>
      <dgm:spPr/>
      <dgm:t>
        <a:bodyPr/>
        <a:lstStyle/>
        <a:p>
          <a:endParaRPr lang="da-DK"/>
        </a:p>
      </dgm:t>
    </dgm:pt>
    <dgm:pt modelId="{FD76F01F-28A1-4FCA-8B17-8DC1BAC14AF0}" type="pres">
      <dgm:prSet presAssocID="{9A71064D-BB71-4B91-A31B-7C7331785B3D}" presName="Name0" presStyleCnt="0">
        <dgm:presLayoutVars>
          <dgm:dir/>
          <dgm:resizeHandles val="exact"/>
        </dgm:presLayoutVars>
      </dgm:prSet>
      <dgm:spPr/>
    </dgm:pt>
    <dgm:pt modelId="{45F686E4-9300-4C4E-9440-3A9FABA4D6D8}" type="pres">
      <dgm:prSet presAssocID="{1B3D9989-3843-4B8E-8C2C-4F7BAF56B13A}" presName="node" presStyleLbl="node1" presStyleIdx="0" presStyleCnt="4">
        <dgm:presLayoutVars>
          <dgm:bulletEnabled val="1"/>
        </dgm:presLayoutVars>
      </dgm:prSet>
      <dgm:spPr/>
    </dgm:pt>
    <dgm:pt modelId="{0EEB9700-4AE1-4F5C-A9BE-07AB9DE93645}" type="pres">
      <dgm:prSet presAssocID="{0FA2E714-C7CD-4940-BB4B-EBC1AD98A445}" presName="sibTrans" presStyleLbl="sibTrans2D1" presStyleIdx="0" presStyleCnt="3"/>
      <dgm:spPr/>
    </dgm:pt>
    <dgm:pt modelId="{CFBA02AB-A1D3-4358-A6D6-D36DB48B37B4}" type="pres">
      <dgm:prSet presAssocID="{0FA2E714-C7CD-4940-BB4B-EBC1AD98A445}" presName="connectorText" presStyleLbl="sibTrans2D1" presStyleIdx="0" presStyleCnt="3"/>
      <dgm:spPr/>
    </dgm:pt>
    <dgm:pt modelId="{0EA1A0B0-AF2E-40FF-B187-8A8537C99CC9}" type="pres">
      <dgm:prSet presAssocID="{F4881520-2218-4639-B108-6FB2DF0920B8}" presName="node" presStyleLbl="node1" presStyleIdx="1" presStyleCnt="4">
        <dgm:presLayoutVars>
          <dgm:bulletEnabled val="1"/>
        </dgm:presLayoutVars>
      </dgm:prSet>
      <dgm:spPr/>
    </dgm:pt>
    <dgm:pt modelId="{645A3937-7A83-4AB6-9523-CAA5C14FD111}" type="pres">
      <dgm:prSet presAssocID="{4E5B0809-4109-44CC-BD56-031FCA0A1DED}" presName="sibTrans" presStyleLbl="sibTrans2D1" presStyleIdx="1" presStyleCnt="3"/>
      <dgm:spPr/>
    </dgm:pt>
    <dgm:pt modelId="{DB3657E1-852E-4B2B-8A19-2E275C9699E5}" type="pres">
      <dgm:prSet presAssocID="{4E5B0809-4109-44CC-BD56-031FCA0A1DED}" presName="connectorText" presStyleLbl="sibTrans2D1" presStyleIdx="1" presStyleCnt="3"/>
      <dgm:spPr/>
    </dgm:pt>
    <dgm:pt modelId="{420842ED-EA03-4173-B540-DB11392462B9}" type="pres">
      <dgm:prSet presAssocID="{6BD10B1D-65DD-4569-B773-22F4EBB26269}" presName="node" presStyleLbl="node1" presStyleIdx="2" presStyleCnt="4" custScaleX="100001" custScaleY="100001">
        <dgm:presLayoutVars>
          <dgm:bulletEnabled val="1"/>
        </dgm:presLayoutVars>
      </dgm:prSet>
      <dgm:spPr/>
    </dgm:pt>
    <dgm:pt modelId="{3BD90C90-8798-4849-8A2B-9E096E9EFAFC}" type="pres">
      <dgm:prSet presAssocID="{E455DFC3-1DE5-4896-864D-E9429FBFA2ED}" presName="sibTrans" presStyleLbl="sibTrans2D1" presStyleIdx="2" presStyleCnt="3"/>
      <dgm:spPr/>
    </dgm:pt>
    <dgm:pt modelId="{A3EE626D-1CC1-4C65-9ED4-F2CA256A409F}" type="pres">
      <dgm:prSet presAssocID="{E455DFC3-1DE5-4896-864D-E9429FBFA2ED}" presName="connectorText" presStyleLbl="sibTrans2D1" presStyleIdx="2" presStyleCnt="3"/>
      <dgm:spPr/>
    </dgm:pt>
    <dgm:pt modelId="{9F612AFF-4F84-435D-AF00-D70BC9FAFA17}" type="pres">
      <dgm:prSet presAssocID="{91C03CD3-DB29-4FCE-B074-4B319653C763}" presName="node" presStyleLbl="node1" presStyleIdx="3" presStyleCnt="4">
        <dgm:presLayoutVars>
          <dgm:bulletEnabled val="1"/>
        </dgm:presLayoutVars>
      </dgm:prSet>
      <dgm:spPr/>
    </dgm:pt>
  </dgm:ptLst>
  <dgm:cxnLst>
    <dgm:cxn modelId="{825F2D0D-F123-44CC-8605-6629E5183115}" type="presOf" srcId="{0FA2E714-C7CD-4940-BB4B-EBC1AD98A445}" destId="{0EEB9700-4AE1-4F5C-A9BE-07AB9DE93645}" srcOrd="0" destOrd="0" presId="urn:microsoft.com/office/officeart/2005/8/layout/process1"/>
    <dgm:cxn modelId="{64EFE118-8DE8-42EA-A642-6D8FC9753233}" srcId="{9A71064D-BB71-4B91-A31B-7C7331785B3D}" destId="{6BD10B1D-65DD-4569-B773-22F4EBB26269}" srcOrd="2" destOrd="0" parTransId="{3DBFBFBE-1832-4F5B-8871-3420848D0C2C}" sibTransId="{E455DFC3-1DE5-4896-864D-E9429FBFA2ED}"/>
    <dgm:cxn modelId="{7F473A25-3F80-4427-8D49-2C59B4C40EAA}" type="presOf" srcId="{1B3D9989-3843-4B8E-8C2C-4F7BAF56B13A}" destId="{45F686E4-9300-4C4E-9440-3A9FABA4D6D8}" srcOrd="0" destOrd="0" presId="urn:microsoft.com/office/officeart/2005/8/layout/process1"/>
    <dgm:cxn modelId="{A2A68C26-509E-41FF-B9CF-D76EAD3BF741}" srcId="{9A71064D-BB71-4B91-A31B-7C7331785B3D}" destId="{1B3D9989-3843-4B8E-8C2C-4F7BAF56B13A}" srcOrd="0" destOrd="0" parTransId="{49B7D566-D6B9-4147-B916-5C9ED005E23F}" sibTransId="{0FA2E714-C7CD-4940-BB4B-EBC1AD98A445}"/>
    <dgm:cxn modelId="{0C279D33-5F28-4A4C-8FCE-C343F96BF1B5}" type="presOf" srcId="{91C03CD3-DB29-4FCE-B074-4B319653C763}" destId="{9F612AFF-4F84-435D-AF00-D70BC9FAFA17}" srcOrd="0" destOrd="0" presId="urn:microsoft.com/office/officeart/2005/8/layout/process1"/>
    <dgm:cxn modelId="{AA8F4049-32FC-4BD2-9921-C11A7BE73DD6}" type="presOf" srcId="{4E5B0809-4109-44CC-BD56-031FCA0A1DED}" destId="{645A3937-7A83-4AB6-9523-CAA5C14FD111}" srcOrd="0" destOrd="0" presId="urn:microsoft.com/office/officeart/2005/8/layout/process1"/>
    <dgm:cxn modelId="{538DB552-4626-410B-A9D1-A265B040A906}" srcId="{9A71064D-BB71-4B91-A31B-7C7331785B3D}" destId="{91C03CD3-DB29-4FCE-B074-4B319653C763}" srcOrd="3" destOrd="0" parTransId="{E94DCE05-B9F6-4134-90A1-5BDABCC2F58C}" sibTransId="{97391A7A-1649-43B9-8F91-600B5158DBEA}"/>
    <dgm:cxn modelId="{A885CD7B-AECB-4180-84F2-70BCC95A8302}" type="presOf" srcId="{0FA2E714-C7CD-4940-BB4B-EBC1AD98A445}" destId="{CFBA02AB-A1D3-4358-A6D6-D36DB48B37B4}" srcOrd="1" destOrd="0" presId="urn:microsoft.com/office/officeart/2005/8/layout/process1"/>
    <dgm:cxn modelId="{FAECAA98-6A9D-486C-97BD-7A4990B2AB98}" type="presOf" srcId="{4E5B0809-4109-44CC-BD56-031FCA0A1DED}" destId="{DB3657E1-852E-4B2B-8A19-2E275C9699E5}" srcOrd="1" destOrd="0" presId="urn:microsoft.com/office/officeart/2005/8/layout/process1"/>
    <dgm:cxn modelId="{F719A3A4-3055-4253-91DC-C5769A320E3B}" type="presOf" srcId="{9A71064D-BB71-4B91-A31B-7C7331785B3D}" destId="{FD76F01F-28A1-4FCA-8B17-8DC1BAC14AF0}" srcOrd="0" destOrd="0" presId="urn:microsoft.com/office/officeart/2005/8/layout/process1"/>
    <dgm:cxn modelId="{877BDAC5-9192-42D0-A3B4-36F0581EE686}" type="presOf" srcId="{6BD10B1D-65DD-4569-B773-22F4EBB26269}" destId="{420842ED-EA03-4173-B540-DB11392462B9}" srcOrd="0" destOrd="0" presId="urn:microsoft.com/office/officeart/2005/8/layout/process1"/>
    <dgm:cxn modelId="{D45B15C7-BEC6-4DDD-B409-38BAB7B4550B}" type="presOf" srcId="{F4881520-2218-4639-B108-6FB2DF0920B8}" destId="{0EA1A0B0-AF2E-40FF-B187-8A8537C99CC9}" srcOrd="0" destOrd="0" presId="urn:microsoft.com/office/officeart/2005/8/layout/process1"/>
    <dgm:cxn modelId="{4A2A1DD0-FF21-421C-AB7A-2EA5E4C4F985}" type="presOf" srcId="{E455DFC3-1DE5-4896-864D-E9429FBFA2ED}" destId="{A3EE626D-1CC1-4C65-9ED4-F2CA256A409F}" srcOrd="1" destOrd="0" presId="urn:microsoft.com/office/officeart/2005/8/layout/process1"/>
    <dgm:cxn modelId="{F5BC9AF2-5ADC-499C-A3E0-BB16045B33BB}" type="presOf" srcId="{E455DFC3-1DE5-4896-864D-E9429FBFA2ED}" destId="{3BD90C90-8798-4849-8A2B-9E096E9EFAFC}" srcOrd="0" destOrd="0" presId="urn:microsoft.com/office/officeart/2005/8/layout/process1"/>
    <dgm:cxn modelId="{BBAF42F3-24D8-45F1-883F-AC4B8BB6217F}" srcId="{9A71064D-BB71-4B91-A31B-7C7331785B3D}" destId="{F4881520-2218-4639-B108-6FB2DF0920B8}" srcOrd="1" destOrd="0" parTransId="{A9715A47-B906-4588-81BD-286B03758671}" sibTransId="{4E5B0809-4109-44CC-BD56-031FCA0A1DED}"/>
    <dgm:cxn modelId="{717AC2A6-2326-491F-A4E3-92D76F6D4DF6}" type="presParOf" srcId="{FD76F01F-28A1-4FCA-8B17-8DC1BAC14AF0}" destId="{45F686E4-9300-4C4E-9440-3A9FABA4D6D8}" srcOrd="0" destOrd="0" presId="urn:microsoft.com/office/officeart/2005/8/layout/process1"/>
    <dgm:cxn modelId="{152DB650-FD60-4370-8508-D97CB5F399A7}" type="presParOf" srcId="{FD76F01F-28A1-4FCA-8B17-8DC1BAC14AF0}" destId="{0EEB9700-4AE1-4F5C-A9BE-07AB9DE93645}" srcOrd="1" destOrd="0" presId="urn:microsoft.com/office/officeart/2005/8/layout/process1"/>
    <dgm:cxn modelId="{FF84EE71-B3ED-4B9C-8E59-0485EAA511C3}" type="presParOf" srcId="{0EEB9700-4AE1-4F5C-A9BE-07AB9DE93645}" destId="{CFBA02AB-A1D3-4358-A6D6-D36DB48B37B4}" srcOrd="0" destOrd="0" presId="urn:microsoft.com/office/officeart/2005/8/layout/process1"/>
    <dgm:cxn modelId="{CD78238E-4E93-4A39-BC56-9114AC098832}" type="presParOf" srcId="{FD76F01F-28A1-4FCA-8B17-8DC1BAC14AF0}" destId="{0EA1A0B0-AF2E-40FF-B187-8A8537C99CC9}" srcOrd="2" destOrd="0" presId="urn:microsoft.com/office/officeart/2005/8/layout/process1"/>
    <dgm:cxn modelId="{D58D473F-637A-4557-A02A-7067BEDB7CAF}" type="presParOf" srcId="{FD76F01F-28A1-4FCA-8B17-8DC1BAC14AF0}" destId="{645A3937-7A83-4AB6-9523-CAA5C14FD111}" srcOrd="3" destOrd="0" presId="urn:microsoft.com/office/officeart/2005/8/layout/process1"/>
    <dgm:cxn modelId="{28ED7822-EBE7-463A-A00D-8FA8D0F6F3B1}" type="presParOf" srcId="{645A3937-7A83-4AB6-9523-CAA5C14FD111}" destId="{DB3657E1-852E-4B2B-8A19-2E275C9699E5}" srcOrd="0" destOrd="0" presId="urn:microsoft.com/office/officeart/2005/8/layout/process1"/>
    <dgm:cxn modelId="{4F58A420-6044-4388-8835-774CD9DC4793}" type="presParOf" srcId="{FD76F01F-28A1-4FCA-8B17-8DC1BAC14AF0}" destId="{420842ED-EA03-4173-B540-DB11392462B9}" srcOrd="4" destOrd="0" presId="urn:microsoft.com/office/officeart/2005/8/layout/process1"/>
    <dgm:cxn modelId="{422D0C5C-8A20-4AA9-964F-F51984AE63A1}" type="presParOf" srcId="{FD76F01F-28A1-4FCA-8B17-8DC1BAC14AF0}" destId="{3BD90C90-8798-4849-8A2B-9E096E9EFAFC}" srcOrd="5" destOrd="0" presId="urn:microsoft.com/office/officeart/2005/8/layout/process1"/>
    <dgm:cxn modelId="{2E7E07BE-00A9-43D8-AA99-986EC88BCE81}" type="presParOf" srcId="{3BD90C90-8798-4849-8A2B-9E096E9EFAFC}" destId="{A3EE626D-1CC1-4C65-9ED4-F2CA256A409F}" srcOrd="0" destOrd="0" presId="urn:microsoft.com/office/officeart/2005/8/layout/process1"/>
    <dgm:cxn modelId="{A1789CAA-4F80-4FAA-B9F9-3F980E8A7EFA}" type="presParOf" srcId="{FD76F01F-28A1-4FCA-8B17-8DC1BAC14AF0}" destId="{9F612AFF-4F84-435D-AF00-D70BC9FAFA1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71064D-BB71-4B91-A31B-7C7331785B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B3D9989-3843-4B8E-8C2C-4F7BAF56B13A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r>
            <a:rPr lang="da-DK" sz="2800" dirty="0"/>
            <a:t>Domain Info</a:t>
          </a:r>
        </a:p>
      </dgm:t>
    </dgm:pt>
    <dgm:pt modelId="{49B7D566-D6B9-4147-B916-5C9ED005E23F}" type="parTrans" cxnId="{A2A68C26-509E-41FF-B9CF-D76EAD3BF741}">
      <dgm:prSet/>
      <dgm:spPr/>
      <dgm:t>
        <a:bodyPr/>
        <a:lstStyle/>
        <a:p>
          <a:endParaRPr lang="da-DK"/>
        </a:p>
      </dgm:t>
    </dgm:pt>
    <dgm:pt modelId="{0FA2E714-C7CD-4940-BB4B-EBC1AD98A445}" type="sibTrans" cxnId="{A2A68C26-509E-41FF-B9CF-D76EAD3BF741}">
      <dgm:prSet/>
      <dgm:spPr/>
      <dgm:t>
        <a:bodyPr/>
        <a:lstStyle/>
        <a:p>
          <a:endParaRPr lang="da-DK"/>
        </a:p>
      </dgm:t>
    </dgm:pt>
    <dgm:pt modelId="{6BD10B1D-65DD-4569-B773-22F4EBB26269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a-DK" sz="3200" dirty="0"/>
            <a:t>Domain Model</a:t>
          </a:r>
        </a:p>
      </dgm:t>
    </dgm:pt>
    <dgm:pt modelId="{3DBFBFBE-1832-4F5B-8871-3420848D0C2C}" type="parTrans" cxnId="{64EFE118-8DE8-42EA-A642-6D8FC9753233}">
      <dgm:prSet/>
      <dgm:spPr/>
      <dgm:t>
        <a:bodyPr/>
        <a:lstStyle/>
        <a:p>
          <a:endParaRPr lang="da-DK"/>
        </a:p>
      </dgm:t>
    </dgm:pt>
    <dgm:pt modelId="{E455DFC3-1DE5-4896-864D-E9429FBFA2ED}" type="sibTrans" cxnId="{64EFE118-8DE8-42EA-A642-6D8FC9753233}">
      <dgm:prSet/>
      <dgm:spPr/>
      <dgm:t>
        <a:bodyPr/>
        <a:lstStyle/>
        <a:p>
          <a:endParaRPr lang="da-DK"/>
        </a:p>
      </dgm:t>
    </dgm:pt>
    <dgm:pt modelId="{91C03CD3-DB29-4FCE-B074-4B319653C763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a-DK" sz="3200"/>
            <a:t>Relationel model</a:t>
          </a:r>
        </a:p>
      </dgm:t>
    </dgm:pt>
    <dgm:pt modelId="{E94DCE05-B9F6-4134-90A1-5BDABCC2F58C}" type="parTrans" cxnId="{538DB552-4626-410B-A9D1-A265B040A906}">
      <dgm:prSet/>
      <dgm:spPr/>
      <dgm:t>
        <a:bodyPr/>
        <a:lstStyle/>
        <a:p>
          <a:endParaRPr lang="da-DK"/>
        </a:p>
      </dgm:t>
    </dgm:pt>
    <dgm:pt modelId="{97391A7A-1649-43B9-8F91-600B5158DBEA}" type="sibTrans" cxnId="{538DB552-4626-410B-A9D1-A265B040A906}">
      <dgm:prSet/>
      <dgm:spPr/>
      <dgm:t>
        <a:bodyPr/>
        <a:lstStyle/>
        <a:p>
          <a:endParaRPr lang="da-DK"/>
        </a:p>
      </dgm:t>
    </dgm:pt>
    <dgm:pt modelId="{F4881520-2218-4639-B108-6FB2DF0920B8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a-DK" sz="2800" dirty="0"/>
            <a:t>User </a:t>
          </a:r>
          <a:r>
            <a:rPr lang="da-DK" sz="2800" dirty="0" err="1"/>
            <a:t>Stories</a:t>
          </a:r>
          <a:r>
            <a:rPr lang="da-DK" sz="2800" dirty="0"/>
            <a:t>, etc.</a:t>
          </a:r>
        </a:p>
      </dgm:t>
    </dgm:pt>
    <dgm:pt modelId="{A9715A47-B906-4588-81BD-286B03758671}" type="parTrans" cxnId="{BBAF42F3-24D8-45F1-883F-AC4B8BB6217F}">
      <dgm:prSet/>
      <dgm:spPr/>
      <dgm:t>
        <a:bodyPr/>
        <a:lstStyle/>
        <a:p>
          <a:endParaRPr lang="da-DK"/>
        </a:p>
      </dgm:t>
    </dgm:pt>
    <dgm:pt modelId="{4E5B0809-4109-44CC-BD56-031FCA0A1DED}" type="sibTrans" cxnId="{BBAF42F3-24D8-45F1-883F-AC4B8BB6217F}">
      <dgm:prSet/>
      <dgm:spPr/>
      <dgm:t>
        <a:bodyPr/>
        <a:lstStyle/>
        <a:p>
          <a:endParaRPr lang="da-DK"/>
        </a:p>
      </dgm:t>
    </dgm:pt>
    <dgm:pt modelId="{FD76F01F-28A1-4FCA-8B17-8DC1BAC14AF0}" type="pres">
      <dgm:prSet presAssocID="{9A71064D-BB71-4B91-A31B-7C7331785B3D}" presName="Name0" presStyleCnt="0">
        <dgm:presLayoutVars>
          <dgm:dir/>
          <dgm:resizeHandles val="exact"/>
        </dgm:presLayoutVars>
      </dgm:prSet>
      <dgm:spPr/>
    </dgm:pt>
    <dgm:pt modelId="{45F686E4-9300-4C4E-9440-3A9FABA4D6D8}" type="pres">
      <dgm:prSet presAssocID="{1B3D9989-3843-4B8E-8C2C-4F7BAF56B13A}" presName="node" presStyleLbl="node1" presStyleIdx="0" presStyleCnt="4">
        <dgm:presLayoutVars>
          <dgm:bulletEnabled val="1"/>
        </dgm:presLayoutVars>
      </dgm:prSet>
      <dgm:spPr/>
    </dgm:pt>
    <dgm:pt modelId="{0EEB9700-4AE1-4F5C-A9BE-07AB9DE93645}" type="pres">
      <dgm:prSet presAssocID="{0FA2E714-C7CD-4940-BB4B-EBC1AD98A445}" presName="sibTrans" presStyleLbl="sibTrans2D1" presStyleIdx="0" presStyleCnt="3"/>
      <dgm:spPr/>
    </dgm:pt>
    <dgm:pt modelId="{CFBA02AB-A1D3-4358-A6D6-D36DB48B37B4}" type="pres">
      <dgm:prSet presAssocID="{0FA2E714-C7CD-4940-BB4B-EBC1AD98A445}" presName="connectorText" presStyleLbl="sibTrans2D1" presStyleIdx="0" presStyleCnt="3"/>
      <dgm:spPr/>
    </dgm:pt>
    <dgm:pt modelId="{0EA1A0B0-AF2E-40FF-B187-8A8537C99CC9}" type="pres">
      <dgm:prSet presAssocID="{F4881520-2218-4639-B108-6FB2DF0920B8}" presName="node" presStyleLbl="node1" presStyleIdx="1" presStyleCnt="4">
        <dgm:presLayoutVars>
          <dgm:bulletEnabled val="1"/>
        </dgm:presLayoutVars>
      </dgm:prSet>
      <dgm:spPr/>
    </dgm:pt>
    <dgm:pt modelId="{645A3937-7A83-4AB6-9523-CAA5C14FD111}" type="pres">
      <dgm:prSet presAssocID="{4E5B0809-4109-44CC-BD56-031FCA0A1DED}" presName="sibTrans" presStyleLbl="sibTrans2D1" presStyleIdx="1" presStyleCnt="3"/>
      <dgm:spPr/>
    </dgm:pt>
    <dgm:pt modelId="{DB3657E1-852E-4B2B-8A19-2E275C9699E5}" type="pres">
      <dgm:prSet presAssocID="{4E5B0809-4109-44CC-BD56-031FCA0A1DED}" presName="connectorText" presStyleLbl="sibTrans2D1" presStyleIdx="1" presStyleCnt="3"/>
      <dgm:spPr/>
    </dgm:pt>
    <dgm:pt modelId="{420842ED-EA03-4173-B540-DB11392462B9}" type="pres">
      <dgm:prSet presAssocID="{6BD10B1D-65DD-4569-B773-22F4EBB26269}" presName="node" presStyleLbl="node1" presStyleIdx="2" presStyleCnt="4" custScaleX="100001" custScaleY="100001">
        <dgm:presLayoutVars>
          <dgm:bulletEnabled val="1"/>
        </dgm:presLayoutVars>
      </dgm:prSet>
      <dgm:spPr/>
    </dgm:pt>
    <dgm:pt modelId="{3BD90C90-8798-4849-8A2B-9E096E9EFAFC}" type="pres">
      <dgm:prSet presAssocID="{E455DFC3-1DE5-4896-864D-E9429FBFA2ED}" presName="sibTrans" presStyleLbl="sibTrans2D1" presStyleIdx="2" presStyleCnt="3"/>
      <dgm:spPr/>
    </dgm:pt>
    <dgm:pt modelId="{A3EE626D-1CC1-4C65-9ED4-F2CA256A409F}" type="pres">
      <dgm:prSet presAssocID="{E455DFC3-1DE5-4896-864D-E9429FBFA2ED}" presName="connectorText" presStyleLbl="sibTrans2D1" presStyleIdx="2" presStyleCnt="3"/>
      <dgm:spPr/>
    </dgm:pt>
    <dgm:pt modelId="{9F612AFF-4F84-435D-AF00-D70BC9FAFA17}" type="pres">
      <dgm:prSet presAssocID="{91C03CD3-DB29-4FCE-B074-4B319653C763}" presName="node" presStyleLbl="node1" presStyleIdx="3" presStyleCnt="4">
        <dgm:presLayoutVars>
          <dgm:bulletEnabled val="1"/>
        </dgm:presLayoutVars>
      </dgm:prSet>
      <dgm:spPr/>
    </dgm:pt>
  </dgm:ptLst>
  <dgm:cxnLst>
    <dgm:cxn modelId="{825F2D0D-F123-44CC-8605-6629E5183115}" type="presOf" srcId="{0FA2E714-C7CD-4940-BB4B-EBC1AD98A445}" destId="{0EEB9700-4AE1-4F5C-A9BE-07AB9DE93645}" srcOrd="0" destOrd="0" presId="urn:microsoft.com/office/officeart/2005/8/layout/process1"/>
    <dgm:cxn modelId="{64EFE118-8DE8-42EA-A642-6D8FC9753233}" srcId="{9A71064D-BB71-4B91-A31B-7C7331785B3D}" destId="{6BD10B1D-65DD-4569-B773-22F4EBB26269}" srcOrd="2" destOrd="0" parTransId="{3DBFBFBE-1832-4F5B-8871-3420848D0C2C}" sibTransId="{E455DFC3-1DE5-4896-864D-E9429FBFA2ED}"/>
    <dgm:cxn modelId="{7F473A25-3F80-4427-8D49-2C59B4C40EAA}" type="presOf" srcId="{1B3D9989-3843-4B8E-8C2C-4F7BAF56B13A}" destId="{45F686E4-9300-4C4E-9440-3A9FABA4D6D8}" srcOrd="0" destOrd="0" presId="urn:microsoft.com/office/officeart/2005/8/layout/process1"/>
    <dgm:cxn modelId="{A2A68C26-509E-41FF-B9CF-D76EAD3BF741}" srcId="{9A71064D-BB71-4B91-A31B-7C7331785B3D}" destId="{1B3D9989-3843-4B8E-8C2C-4F7BAF56B13A}" srcOrd="0" destOrd="0" parTransId="{49B7D566-D6B9-4147-B916-5C9ED005E23F}" sibTransId="{0FA2E714-C7CD-4940-BB4B-EBC1AD98A445}"/>
    <dgm:cxn modelId="{0C279D33-5F28-4A4C-8FCE-C343F96BF1B5}" type="presOf" srcId="{91C03CD3-DB29-4FCE-B074-4B319653C763}" destId="{9F612AFF-4F84-435D-AF00-D70BC9FAFA17}" srcOrd="0" destOrd="0" presId="urn:microsoft.com/office/officeart/2005/8/layout/process1"/>
    <dgm:cxn modelId="{AA8F4049-32FC-4BD2-9921-C11A7BE73DD6}" type="presOf" srcId="{4E5B0809-4109-44CC-BD56-031FCA0A1DED}" destId="{645A3937-7A83-4AB6-9523-CAA5C14FD111}" srcOrd="0" destOrd="0" presId="urn:microsoft.com/office/officeart/2005/8/layout/process1"/>
    <dgm:cxn modelId="{538DB552-4626-410B-A9D1-A265B040A906}" srcId="{9A71064D-BB71-4B91-A31B-7C7331785B3D}" destId="{91C03CD3-DB29-4FCE-B074-4B319653C763}" srcOrd="3" destOrd="0" parTransId="{E94DCE05-B9F6-4134-90A1-5BDABCC2F58C}" sibTransId="{97391A7A-1649-43B9-8F91-600B5158DBEA}"/>
    <dgm:cxn modelId="{A885CD7B-AECB-4180-84F2-70BCC95A8302}" type="presOf" srcId="{0FA2E714-C7CD-4940-BB4B-EBC1AD98A445}" destId="{CFBA02AB-A1D3-4358-A6D6-D36DB48B37B4}" srcOrd="1" destOrd="0" presId="urn:microsoft.com/office/officeart/2005/8/layout/process1"/>
    <dgm:cxn modelId="{FAECAA98-6A9D-486C-97BD-7A4990B2AB98}" type="presOf" srcId="{4E5B0809-4109-44CC-BD56-031FCA0A1DED}" destId="{DB3657E1-852E-4B2B-8A19-2E275C9699E5}" srcOrd="1" destOrd="0" presId="urn:microsoft.com/office/officeart/2005/8/layout/process1"/>
    <dgm:cxn modelId="{F719A3A4-3055-4253-91DC-C5769A320E3B}" type="presOf" srcId="{9A71064D-BB71-4B91-A31B-7C7331785B3D}" destId="{FD76F01F-28A1-4FCA-8B17-8DC1BAC14AF0}" srcOrd="0" destOrd="0" presId="urn:microsoft.com/office/officeart/2005/8/layout/process1"/>
    <dgm:cxn modelId="{877BDAC5-9192-42D0-A3B4-36F0581EE686}" type="presOf" srcId="{6BD10B1D-65DD-4569-B773-22F4EBB26269}" destId="{420842ED-EA03-4173-B540-DB11392462B9}" srcOrd="0" destOrd="0" presId="urn:microsoft.com/office/officeart/2005/8/layout/process1"/>
    <dgm:cxn modelId="{D45B15C7-BEC6-4DDD-B409-38BAB7B4550B}" type="presOf" srcId="{F4881520-2218-4639-B108-6FB2DF0920B8}" destId="{0EA1A0B0-AF2E-40FF-B187-8A8537C99CC9}" srcOrd="0" destOrd="0" presId="urn:microsoft.com/office/officeart/2005/8/layout/process1"/>
    <dgm:cxn modelId="{4A2A1DD0-FF21-421C-AB7A-2EA5E4C4F985}" type="presOf" srcId="{E455DFC3-1DE5-4896-864D-E9429FBFA2ED}" destId="{A3EE626D-1CC1-4C65-9ED4-F2CA256A409F}" srcOrd="1" destOrd="0" presId="urn:microsoft.com/office/officeart/2005/8/layout/process1"/>
    <dgm:cxn modelId="{F5BC9AF2-5ADC-499C-A3E0-BB16045B33BB}" type="presOf" srcId="{E455DFC3-1DE5-4896-864D-E9429FBFA2ED}" destId="{3BD90C90-8798-4849-8A2B-9E096E9EFAFC}" srcOrd="0" destOrd="0" presId="urn:microsoft.com/office/officeart/2005/8/layout/process1"/>
    <dgm:cxn modelId="{BBAF42F3-24D8-45F1-883F-AC4B8BB6217F}" srcId="{9A71064D-BB71-4B91-A31B-7C7331785B3D}" destId="{F4881520-2218-4639-B108-6FB2DF0920B8}" srcOrd="1" destOrd="0" parTransId="{A9715A47-B906-4588-81BD-286B03758671}" sibTransId="{4E5B0809-4109-44CC-BD56-031FCA0A1DED}"/>
    <dgm:cxn modelId="{717AC2A6-2326-491F-A4E3-92D76F6D4DF6}" type="presParOf" srcId="{FD76F01F-28A1-4FCA-8B17-8DC1BAC14AF0}" destId="{45F686E4-9300-4C4E-9440-3A9FABA4D6D8}" srcOrd="0" destOrd="0" presId="urn:microsoft.com/office/officeart/2005/8/layout/process1"/>
    <dgm:cxn modelId="{152DB650-FD60-4370-8508-D97CB5F399A7}" type="presParOf" srcId="{FD76F01F-28A1-4FCA-8B17-8DC1BAC14AF0}" destId="{0EEB9700-4AE1-4F5C-A9BE-07AB9DE93645}" srcOrd="1" destOrd="0" presId="urn:microsoft.com/office/officeart/2005/8/layout/process1"/>
    <dgm:cxn modelId="{FF84EE71-B3ED-4B9C-8E59-0485EAA511C3}" type="presParOf" srcId="{0EEB9700-4AE1-4F5C-A9BE-07AB9DE93645}" destId="{CFBA02AB-A1D3-4358-A6D6-D36DB48B37B4}" srcOrd="0" destOrd="0" presId="urn:microsoft.com/office/officeart/2005/8/layout/process1"/>
    <dgm:cxn modelId="{CD78238E-4E93-4A39-BC56-9114AC098832}" type="presParOf" srcId="{FD76F01F-28A1-4FCA-8B17-8DC1BAC14AF0}" destId="{0EA1A0B0-AF2E-40FF-B187-8A8537C99CC9}" srcOrd="2" destOrd="0" presId="urn:microsoft.com/office/officeart/2005/8/layout/process1"/>
    <dgm:cxn modelId="{D58D473F-637A-4557-A02A-7067BEDB7CAF}" type="presParOf" srcId="{FD76F01F-28A1-4FCA-8B17-8DC1BAC14AF0}" destId="{645A3937-7A83-4AB6-9523-CAA5C14FD111}" srcOrd="3" destOrd="0" presId="urn:microsoft.com/office/officeart/2005/8/layout/process1"/>
    <dgm:cxn modelId="{28ED7822-EBE7-463A-A00D-8FA8D0F6F3B1}" type="presParOf" srcId="{645A3937-7A83-4AB6-9523-CAA5C14FD111}" destId="{DB3657E1-852E-4B2B-8A19-2E275C9699E5}" srcOrd="0" destOrd="0" presId="urn:microsoft.com/office/officeart/2005/8/layout/process1"/>
    <dgm:cxn modelId="{4F58A420-6044-4388-8835-774CD9DC4793}" type="presParOf" srcId="{FD76F01F-28A1-4FCA-8B17-8DC1BAC14AF0}" destId="{420842ED-EA03-4173-B540-DB11392462B9}" srcOrd="4" destOrd="0" presId="urn:microsoft.com/office/officeart/2005/8/layout/process1"/>
    <dgm:cxn modelId="{422D0C5C-8A20-4AA9-964F-F51984AE63A1}" type="presParOf" srcId="{FD76F01F-28A1-4FCA-8B17-8DC1BAC14AF0}" destId="{3BD90C90-8798-4849-8A2B-9E096E9EFAFC}" srcOrd="5" destOrd="0" presId="urn:microsoft.com/office/officeart/2005/8/layout/process1"/>
    <dgm:cxn modelId="{2E7E07BE-00A9-43D8-AA99-986EC88BCE81}" type="presParOf" srcId="{3BD90C90-8798-4849-8A2B-9E096E9EFAFC}" destId="{A3EE626D-1CC1-4C65-9ED4-F2CA256A409F}" srcOrd="0" destOrd="0" presId="urn:microsoft.com/office/officeart/2005/8/layout/process1"/>
    <dgm:cxn modelId="{A1789CAA-4F80-4FAA-B9F9-3F980E8A7EFA}" type="presParOf" srcId="{FD76F01F-28A1-4FCA-8B17-8DC1BAC14AF0}" destId="{9F612AFF-4F84-435D-AF00-D70BC9FAFA1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71064D-BB71-4B91-A31B-7C7331785B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B3D9989-3843-4B8E-8C2C-4F7BAF56B13A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r>
            <a:rPr lang="da-DK" sz="2800" dirty="0"/>
            <a:t>Domain Info</a:t>
          </a:r>
        </a:p>
      </dgm:t>
    </dgm:pt>
    <dgm:pt modelId="{49B7D566-D6B9-4147-B916-5C9ED005E23F}" type="parTrans" cxnId="{A2A68C26-509E-41FF-B9CF-D76EAD3BF741}">
      <dgm:prSet/>
      <dgm:spPr/>
      <dgm:t>
        <a:bodyPr/>
        <a:lstStyle/>
        <a:p>
          <a:endParaRPr lang="da-DK"/>
        </a:p>
      </dgm:t>
    </dgm:pt>
    <dgm:pt modelId="{0FA2E714-C7CD-4940-BB4B-EBC1AD98A445}" type="sibTrans" cxnId="{A2A68C26-509E-41FF-B9CF-D76EAD3BF741}">
      <dgm:prSet/>
      <dgm:spPr/>
      <dgm:t>
        <a:bodyPr/>
        <a:lstStyle/>
        <a:p>
          <a:endParaRPr lang="da-DK"/>
        </a:p>
      </dgm:t>
    </dgm:pt>
    <dgm:pt modelId="{6BD10B1D-65DD-4569-B773-22F4EBB26269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a-DK" sz="3200" dirty="0"/>
            <a:t>Domain Model</a:t>
          </a:r>
        </a:p>
      </dgm:t>
    </dgm:pt>
    <dgm:pt modelId="{3DBFBFBE-1832-4F5B-8871-3420848D0C2C}" type="parTrans" cxnId="{64EFE118-8DE8-42EA-A642-6D8FC9753233}">
      <dgm:prSet/>
      <dgm:spPr/>
      <dgm:t>
        <a:bodyPr/>
        <a:lstStyle/>
        <a:p>
          <a:endParaRPr lang="da-DK"/>
        </a:p>
      </dgm:t>
    </dgm:pt>
    <dgm:pt modelId="{E455DFC3-1DE5-4896-864D-E9429FBFA2ED}" type="sibTrans" cxnId="{64EFE118-8DE8-42EA-A642-6D8FC9753233}">
      <dgm:prSet/>
      <dgm:spPr/>
      <dgm:t>
        <a:bodyPr/>
        <a:lstStyle/>
        <a:p>
          <a:endParaRPr lang="da-DK"/>
        </a:p>
      </dgm:t>
    </dgm:pt>
    <dgm:pt modelId="{91C03CD3-DB29-4FCE-B074-4B319653C763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a-DK" sz="3200" dirty="0" err="1"/>
            <a:t>Relational</a:t>
          </a:r>
          <a:r>
            <a:rPr lang="da-DK" sz="3200" dirty="0"/>
            <a:t> model</a:t>
          </a:r>
        </a:p>
      </dgm:t>
    </dgm:pt>
    <dgm:pt modelId="{E94DCE05-B9F6-4134-90A1-5BDABCC2F58C}" type="parTrans" cxnId="{538DB552-4626-410B-A9D1-A265B040A906}">
      <dgm:prSet/>
      <dgm:spPr/>
      <dgm:t>
        <a:bodyPr/>
        <a:lstStyle/>
        <a:p>
          <a:endParaRPr lang="da-DK"/>
        </a:p>
      </dgm:t>
    </dgm:pt>
    <dgm:pt modelId="{97391A7A-1649-43B9-8F91-600B5158DBEA}" type="sibTrans" cxnId="{538DB552-4626-410B-A9D1-A265B040A906}">
      <dgm:prSet/>
      <dgm:spPr/>
      <dgm:t>
        <a:bodyPr/>
        <a:lstStyle/>
        <a:p>
          <a:endParaRPr lang="da-DK"/>
        </a:p>
      </dgm:t>
    </dgm:pt>
    <dgm:pt modelId="{F4881520-2218-4639-B108-6FB2DF0920B8}">
      <dgm:prSet phldrT="[Teks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a-DK" sz="2800" dirty="0"/>
            <a:t>User </a:t>
          </a:r>
          <a:r>
            <a:rPr lang="da-DK" sz="2800" dirty="0" err="1"/>
            <a:t>Stories</a:t>
          </a:r>
          <a:r>
            <a:rPr lang="da-DK" sz="2800" dirty="0"/>
            <a:t>, etc.</a:t>
          </a:r>
        </a:p>
      </dgm:t>
    </dgm:pt>
    <dgm:pt modelId="{A9715A47-B906-4588-81BD-286B03758671}" type="parTrans" cxnId="{BBAF42F3-24D8-45F1-883F-AC4B8BB6217F}">
      <dgm:prSet/>
      <dgm:spPr/>
      <dgm:t>
        <a:bodyPr/>
        <a:lstStyle/>
        <a:p>
          <a:endParaRPr lang="da-DK"/>
        </a:p>
      </dgm:t>
    </dgm:pt>
    <dgm:pt modelId="{4E5B0809-4109-44CC-BD56-031FCA0A1DED}" type="sibTrans" cxnId="{BBAF42F3-24D8-45F1-883F-AC4B8BB6217F}">
      <dgm:prSet/>
      <dgm:spPr/>
      <dgm:t>
        <a:bodyPr/>
        <a:lstStyle/>
        <a:p>
          <a:endParaRPr lang="da-DK"/>
        </a:p>
      </dgm:t>
    </dgm:pt>
    <dgm:pt modelId="{FD76F01F-28A1-4FCA-8B17-8DC1BAC14AF0}" type="pres">
      <dgm:prSet presAssocID="{9A71064D-BB71-4B91-A31B-7C7331785B3D}" presName="Name0" presStyleCnt="0">
        <dgm:presLayoutVars>
          <dgm:dir/>
          <dgm:resizeHandles val="exact"/>
        </dgm:presLayoutVars>
      </dgm:prSet>
      <dgm:spPr/>
    </dgm:pt>
    <dgm:pt modelId="{45F686E4-9300-4C4E-9440-3A9FABA4D6D8}" type="pres">
      <dgm:prSet presAssocID="{1B3D9989-3843-4B8E-8C2C-4F7BAF56B13A}" presName="node" presStyleLbl="node1" presStyleIdx="0" presStyleCnt="4">
        <dgm:presLayoutVars>
          <dgm:bulletEnabled val="1"/>
        </dgm:presLayoutVars>
      </dgm:prSet>
      <dgm:spPr/>
    </dgm:pt>
    <dgm:pt modelId="{0EEB9700-4AE1-4F5C-A9BE-07AB9DE93645}" type="pres">
      <dgm:prSet presAssocID="{0FA2E714-C7CD-4940-BB4B-EBC1AD98A445}" presName="sibTrans" presStyleLbl="sibTrans2D1" presStyleIdx="0" presStyleCnt="3"/>
      <dgm:spPr/>
    </dgm:pt>
    <dgm:pt modelId="{CFBA02AB-A1D3-4358-A6D6-D36DB48B37B4}" type="pres">
      <dgm:prSet presAssocID="{0FA2E714-C7CD-4940-BB4B-EBC1AD98A445}" presName="connectorText" presStyleLbl="sibTrans2D1" presStyleIdx="0" presStyleCnt="3"/>
      <dgm:spPr/>
    </dgm:pt>
    <dgm:pt modelId="{0EA1A0B0-AF2E-40FF-B187-8A8537C99CC9}" type="pres">
      <dgm:prSet presAssocID="{F4881520-2218-4639-B108-6FB2DF0920B8}" presName="node" presStyleLbl="node1" presStyleIdx="1" presStyleCnt="4">
        <dgm:presLayoutVars>
          <dgm:bulletEnabled val="1"/>
        </dgm:presLayoutVars>
      </dgm:prSet>
      <dgm:spPr/>
    </dgm:pt>
    <dgm:pt modelId="{645A3937-7A83-4AB6-9523-CAA5C14FD111}" type="pres">
      <dgm:prSet presAssocID="{4E5B0809-4109-44CC-BD56-031FCA0A1DED}" presName="sibTrans" presStyleLbl="sibTrans2D1" presStyleIdx="1" presStyleCnt="3"/>
      <dgm:spPr/>
    </dgm:pt>
    <dgm:pt modelId="{DB3657E1-852E-4B2B-8A19-2E275C9699E5}" type="pres">
      <dgm:prSet presAssocID="{4E5B0809-4109-44CC-BD56-031FCA0A1DED}" presName="connectorText" presStyleLbl="sibTrans2D1" presStyleIdx="1" presStyleCnt="3"/>
      <dgm:spPr/>
    </dgm:pt>
    <dgm:pt modelId="{420842ED-EA03-4173-B540-DB11392462B9}" type="pres">
      <dgm:prSet presAssocID="{6BD10B1D-65DD-4569-B773-22F4EBB26269}" presName="node" presStyleLbl="node1" presStyleIdx="2" presStyleCnt="4" custScaleX="100001" custScaleY="100001">
        <dgm:presLayoutVars>
          <dgm:bulletEnabled val="1"/>
        </dgm:presLayoutVars>
      </dgm:prSet>
      <dgm:spPr/>
    </dgm:pt>
    <dgm:pt modelId="{3BD90C90-8798-4849-8A2B-9E096E9EFAFC}" type="pres">
      <dgm:prSet presAssocID="{E455DFC3-1DE5-4896-864D-E9429FBFA2ED}" presName="sibTrans" presStyleLbl="sibTrans2D1" presStyleIdx="2" presStyleCnt="3"/>
      <dgm:spPr/>
    </dgm:pt>
    <dgm:pt modelId="{A3EE626D-1CC1-4C65-9ED4-F2CA256A409F}" type="pres">
      <dgm:prSet presAssocID="{E455DFC3-1DE5-4896-864D-E9429FBFA2ED}" presName="connectorText" presStyleLbl="sibTrans2D1" presStyleIdx="2" presStyleCnt="3"/>
      <dgm:spPr/>
    </dgm:pt>
    <dgm:pt modelId="{9F612AFF-4F84-435D-AF00-D70BC9FAFA17}" type="pres">
      <dgm:prSet presAssocID="{91C03CD3-DB29-4FCE-B074-4B319653C763}" presName="node" presStyleLbl="node1" presStyleIdx="3" presStyleCnt="4">
        <dgm:presLayoutVars>
          <dgm:bulletEnabled val="1"/>
        </dgm:presLayoutVars>
      </dgm:prSet>
      <dgm:spPr/>
    </dgm:pt>
  </dgm:ptLst>
  <dgm:cxnLst>
    <dgm:cxn modelId="{825F2D0D-F123-44CC-8605-6629E5183115}" type="presOf" srcId="{0FA2E714-C7CD-4940-BB4B-EBC1AD98A445}" destId="{0EEB9700-4AE1-4F5C-A9BE-07AB9DE93645}" srcOrd="0" destOrd="0" presId="urn:microsoft.com/office/officeart/2005/8/layout/process1"/>
    <dgm:cxn modelId="{64EFE118-8DE8-42EA-A642-6D8FC9753233}" srcId="{9A71064D-BB71-4B91-A31B-7C7331785B3D}" destId="{6BD10B1D-65DD-4569-B773-22F4EBB26269}" srcOrd="2" destOrd="0" parTransId="{3DBFBFBE-1832-4F5B-8871-3420848D0C2C}" sibTransId="{E455DFC3-1DE5-4896-864D-E9429FBFA2ED}"/>
    <dgm:cxn modelId="{7F473A25-3F80-4427-8D49-2C59B4C40EAA}" type="presOf" srcId="{1B3D9989-3843-4B8E-8C2C-4F7BAF56B13A}" destId="{45F686E4-9300-4C4E-9440-3A9FABA4D6D8}" srcOrd="0" destOrd="0" presId="urn:microsoft.com/office/officeart/2005/8/layout/process1"/>
    <dgm:cxn modelId="{A2A68C26-509E-41FF-B9CF-D76EAD3BF741}" srcId="{9A71064D-BB71-4B91-A31B-7C7331785B3D}" destId="{1B3D9989-3843-4B8E-8C2C-4F7BAF56B13A}" srcOrd="0" destOrd="0" parTransId="{49B7D566-D6B9-4147-B916-5C9ED005E23F}" sibTransId="{0FA2E714-C7CD-4940-BB4B-EBC1AD98A445}"/>
    <dgm:cxn modelId="{0C279D33-5F28-4A4C-8FCE-C343F96BF1B5}" type="presOf" srcId="{91C03CD3-DB29-4FCE-B074-4B319653C763}" destId="{9F612AFF-4F84-435D-AF00-D70BC9FAFA17}" srcOrd="0" destOrd="0" presId="urn:microsoft.com/office/officeart/2005/8/layout/process1"/>
    <dgm:cxn modelId="{AA8F4049-32FC-4BD2-9921-C11A7BE73DD6}" type="presOf" srcId="{4E5B0809-4109-44CC-BD56-031FCA0A1DED}" destId="{645A3937-7A83-4AB6-9523-CAA5C14FD111}" srcOrd="0" destOrd="0" presId="urn:microsoft.com/office/officeart/2005/8/layout/process1"/>
    <dgm:cxn modelId="{538DB552-4626-410B-A9D1-A265B040A906}" srcId="{9A71064D-BB71-4B91-A31B-7C7331785B3D}" destId="{91C03CD3-DB29-4FCE-B074-4B319653C763}" srcOrd="3" destOrd="0" parTransId="{E94DCE05-B9F6-4134-90A1-5BDABCC2F58C}" sibTransId="{97391A7A-1649-43B9-8F91-600B5158DBEA}"/>
    <dgm:cxn modelId="{A885CD7B-AECB-4180-84F2-70BCC95A8302}" type="presOf" srcId="{0FA2E714-C7CD-4940-BB4B-EBC1AD98A445}" destId="{CFBA02AB-A1D3-4358-A6D6-D36DB48B37B4}" srcOrd="1" destOrd="0" presId="urn:microsoft.com/office/officeart/2005/8/layout/process1"/>
    <dgm:cxn modelId="{FAECAA98-6A9D-486C-97BD-7A4990B2AB98}" type="presOf" srcId="{4E5B0809-4109-44CC-BD56-031FCA0A1DED}" destId="{DB3657E1-852E-4B2B-8A19-2E275C9699E5}" srcOrd="1" destOrd="0" presId="urn:microsoft.com/office/officeart/2005/8/layout/process1"/>
    <dgm:cxn modelId="{F719A3A4-3055-4253-91DC-C5769A320E3B}" type="presOf" srcId="{9A71064D-BB71-4B91-A31B-7C7331785B3D}" destId="{FD76F01F-28A1-4FCA-8B17-8DC1BAC14AF0}" srcOrd="0" destOrd="0" presId="urn:microsoft.com/office/officeart/2005/8/layout/process1"/>
    <dgm:cxn modelId="{877BDAC5-9192-42D0-A3B4-36F0581EE686}" type="presOf" srcId="{6BD10B1D-65DD-4569-B773-22F4EBB26269}" destId="{420842ED-EA03-4173-B540-DB11392462B9}" srcOrd="0" destOrd="0" presId="urn:microsoft.com/office/officeart/2005/8/layout/process1"/>
    <dgm:cxn modelId="{D45B15C7-BEC6-4DDD-B409-38BAB7B4550B}" type="presOf" srcId="{F4881520-2218-4639-B108-6FB2DF0920B8}" destId="{0EA1A0B0-AF2E-40FF-B187-8A8537C99CC9}" srcOrd="0" destOrd="0" presId="urn:microsoft.com/office/officeart/2005/8/layout/process1"/>
    <dgm:cxn modelId="{4A2A1DD0-FF21-421C-AB7A-2EA5E4C4F985}" type="presOf" srcId="{E455DFC3-1DE5-4896-864D-E9429FBFA2ED}" destId="{A3EE626D-1CC1-4C65-9ED4-F2CA256A409F}" srcOrd="1" destOrd="0" presId="urn:microsoft.com/office/officeart/2005/8/layout/process1"/>
    <dgm:cxn modelId="{F5BC9AF2-5ADC-499C-A3E0-BB16045B33BB}" type="presOf" srcId="{E455DFC3-1DE5-4896-864D-E9429FBFA2ED}" destId="{3BD90C90-8798-4849-8A2B-9E096E9EFAFC}" srcOrd="0" destOrd="0" presId="urn:microsoft.com/office/officeart/2005/8/layout/process1"/>
    <dgm:cxn modelId="{BBAF42F3-24D8-45F1-883F-AC4B8BB6217F}" srcId="{9A71064D-BB71-4B91-A31B-7C7331785B3D}" destId="{F4881520-2218-4639-B108-6FB2DF0920B8}" srcOrd="1" destOrd="0" parTransId="{A9715A47-B906-4588-81BD-286B03758671}" sibTransId="{4E5B0809-4109-44CC-BD56-031FCA0A1DED}"/>
    <dgm:cxn modelId="{717AC2A6-2326-491F-A4E3-92D76F6D4DF6}" type="presParOf" srcId="{FD76F01F-28A1-4FCA-8B17-8DC1BAC14AF0}" destId="{45F686E4-9300-4C4E-9440-3A9FABA4D6D8}" srcOrd="0" destOrd="0" presId="urn:microsoft.com/office/officeart/2005/8/layout/process1"/>
    <dgm:cxn modelId="{152DB650-FD60-4370-8508-D97CB5F399A7}" type="presParOf" srcId="{FD76F01F-28A1-4FCA-8B17-8DC1BAC14AF0}" destId="{0EEB9700-4AE1-4F5C-A9BE-07AB9DE93645}" srcOrd="1" destOrd="0" presId="urn:microsoft.com/office/officeart/2005/8/layout/process1"/>
    <dgm:cxn modelId="{FF84EE71-B3ED-4B9C-8E59-0485EAA511C3}" type="presParOf" srcId="{0EEB9700-4AE1-4F5C-A9BE-07AB9DE93645}" destId="{CFBA02AB-A1D3-4358-A6D6-D36DB48B37B4}" srcOrd="0" destOrd="0" presId="urn:microsoft.com/office/officeart/2005/8/layout/process1"/>
    <dgm:cxn modelId="{CD78238E-4E93-4A39-BC56-9114AC098832}" type="presParOf" srcId="{FD76F01F-28A1-4FCA-8B17-8DC1BAC14AF0}" destId="{0EA1A0B0-AF2E-40FF-B187-8A8537C99CC9}" srcOrd="2" destOrd="0" presId="urn:microsoft.com/office/officeart/2005/8/layout/process1"/>
    <dgm:cxn modelId="{D58D473F-637A-4557-A02A-7067BEDB7CAF}" type="presParOf" srcId="{FD76F01F-28A1-4FCA-8B17-8DC1BAC14AF0}" destId="{645A3937-7A83-4AB6-9523-CAA5C14FD111}" srcOrd="3" destOrd="0" presId="urn:microsoft.com/office/officeart/2005/8/layout/process1"/>
    <dgm:cxn modelId="{28ED7822-EBE7-463A-A00D-8FA8D0F6F3B1}" type="presParOf" srcId="{645A3937-7A83-4AB6-9523-CAA5C14FD111}" destId="{DB3657E1-852E-4B2B-8A19-2E275C9699E5}" srcOrd="0" destOrd="0" presId="urn:microsoft.com/office/officeart/2005/8/layout/process1"/>
    <dgm:cxn modelId="{4F58A420-6044-4388-8835-774CD9DC4793}" type="presParOf" srcId="{FD76F01F-28A1-4FCA-8B17-8DC1BAC14AF0}" destId="{420842ED-EA03-4173-B540-DB11392462B9}" srcOrd="4" destOrd="0" presId="urn:microsoft.com/office/officeart/2005/8/layout/process1"/>
    <dgm:cxn modelId="{422D0C5C-8A20-4AA9-964F-F51984AE63A1}" type="presParOf" srcId="{FD76F01F-28A1-4FCA-8B17-8DC1BAC14AF0}" destId="{3BD90C90-8798-4849-8A2B-9E096E9EFAFC}" srcOrd="5" destOrd="0" presId="urn:microsoft.com/office/officeart/2005/8/layout/process1"/>
    <dgm:cxn modelId="{2E7E07BE-00A9-43D8-AA99-986EC88BCE81}" type="presParOf" srcId="{3BD90C90-8798-4849-8A2B-9E096E9EFAFC}" destId="{A3EE626D-1CC1-4C65-9ED4-F2CA256A409F}" srcOrd="0" destOrd="0" presId="urn:microsoft.com/office/officeart/2005/8/layout/process1"/>
    <dgm:cxn modelId="{A1789CAA-4F80-4FAA-B9F9-3F980E8A7EFA}" type="presParOf" srcId="{FD76F01F-28A1-4FCA-8B17-8DC1BAC14AF0}" destId="{9F612AFF-4F84-435D-AF00-D70BC9FAFA17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71064D-BB71-4B91-A31B-7C7331785B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B3D9989-3843-4B8E-8C2C-4F7BAF56B13A}">
      <dgm:prSet phldrT="[Tekst]" custT="1"/>
      <dgm:spPr>
        <a:solidFill>
          <a:srgbClr val="C00000"/>
        </a:solidFill>
      </dgm:spPr>
      <dgm:t>
        <a:bodyPr/>
        <a:lstStyle/>
        <a:p>
          <a:pPr algn="ctr"/>
          <a:r>
            <a:rPr lang="da-DK" sz="3200" dirty="0"/>
            <a:t>Domain Info</a:t>
          </a:r>
        </a:p>
      </dgm:t>
    </dgm:pt>
    <dgm:pt modelId="{49B7D566-D6B9-4147-B916-5C9ED005E23F}" type="parTrans" cxnId="{A2A68C26-509E-41FF-B9CF-D76EAD3BF741}">
      <dgm:prSet/>
      <dgm:spPr/>
      <dgm:t>
        <a:bodyPr/>
        <a:lstStyle/>
        <a:p>
          <a:endParaRPr lang="da-DK"/>
        </a:p>
      </dgm:t>
    </dgm:pt>
    <dgm:pt modelId="{0FA2E714-C7CD-4940-BB4B-EBC1AD98A445}" type="sibTrans" cxnId="{A2A68C26-509E-41FF-B9CF-D76EAD3BF741}">
      <dgm:prSet/>
      <dgm:spPr/>
      <dgm:t>
        <a:bodyPr/>
        <a:lstStyle/>
        <a:p>
          <a:endParaRPr lang="da-DK"/>
        </a:p>
      </dgm:t>
    </dgm:pt>
    <dgm:pt modelId="{6BD10B1D-65DD-4569-B773-22F4EBB26269}">
      <dgm:prSet phldrT="[Tekst]" custT="1"/>
      <dgm:spPr>
        <a:solidFill>
          <a:srgbClr val="C00000"/>
        </a:solidFill>
      </dgm:spPr>
      <dgm:t>
        <a:bodyPr/>
        <a:lstStyle/>
        <a:p>
          <a:r>
            <a:rPr lang="da-DK" sz="3200"/>
            <a:t>ER-model</a:t>
          </a:r>
        </a:p>
      </dgm:t>
    </dgm:pt>
    <dgm:pt modelId="{3DBFBFBE-1832-4F5B-8871-3420848D0C2C}" type="parTrans" cxnId="{64EFE118-8DE8-42EA-A642-6D8FC9753233}">
      <dgm:prSet/>
      <dgm:spPr/>
      <dgm:t>
        <a:bodyPr/>
        <a:lstStyle/>
        <a:p>
          <a:endParaRPr lang="da-DK"/>
        </a:p>
      </dgm:t>
    </dgm:pt>
    <dgm:pt modelId="{E455DFC3-1DE5-4896-864D-E9429FBFA2ED}" type="sibTrans" cxnId="{64EFE118-8DE8-42EA-A642-6D8FC9753233}">
      <dgm:prSet/>
      <dgm:spPr/>
      <dgm:t>
        <a:bodyPr/>
        <a:lstStyle/>
        <a:p>
          <a:endParaRPr lang="da-DK"/>
        </a:p>
      </dgm:t>
    </dgm:pt>
    <dgm:pt modelId="{F4881520-2218-4639-B108-6FB2DF0920B8}">
      <dgm:prSet phldrT="[Tekst]" custT="1"/>
      <dgm:spPr>
        <a:solidFill>
          <a:srgbClr val="C00000"/>
        </a:solidFill>
      </dgm:spPr>
      <dgm:t>
        <a:bodyPr/>
        <a:lstStyle/>
        <a:p>
          <a:r>
            <a:rPr lang="da-DK" sz="3200" dirty="0" err="1"/>
            <a:t>Fact</a:t>
          </a:r>
          <a:r>
            <a:rPr lang="da-DK" sz="3200" dirty="0"/>
            <a:t> </a:t>
          </a:r>
          <a:r>
            <a:rPr lang="da-DK" sz="3200" dirty="0" err="1"/>
            <a:t>Finding</a:t>
          </a:r>
          <a:endParaRPr lang="da-DK" sz="3200" dirty="0"/>
        </a:p>
      </dgm:t>
    </dgm:pt>
    <dgm:pt modelId="{A9715A47-B906-4588-81BD-286B03758671}" type="parTrans" cxnId="{BBAF42F3-24D8-45F1-883F-AC4B8BB6217F}">
      <dgm:prSet/>
      <dgm:spPr/>
      <dgm:t>
        <a:bodyPr/>
        <a:lstStyle/>
        <a:p>
          <a:endParaRPr lang="da-DK"/>
        </a:p>
      </dgm:t>
    </dgm:pt>
    <dgm:pt modelId="{4E5B0809-4109-44CC-BD56-031FCA0A1DED}" type="sibTrans" cxnId="{BBAF42F3-24D8-45F1-883F-AC4B8BB6217F}">
      <dgm:prSet/>
      <dgm:spPr/>
      <dgm:t>
        <a:bodyPr/>
        <a:lstStyle/>
        <a:p>
          <a:endParaRPr lang="da-DK"/>
        </a:p>
      </dgm:t>
    </dgm:pt>
    <dgm:pt modelId="{91C03CD3-DB29-4FCE-B074-4B319653C763}">
      <dgm:prSet phldrT="[Tekst]" custT="1"/>
      <dgm:spPr>
        <a:solidFill>
          <a:srgbClr val="C00000"/>
        </a:solidFill>
      </dgm:spPr>
      <dgm:t>
        <a:bodyPr/>
        <a:lstStyle/>
        <a:p>
          <a:r>
            <a:rPr lang="da-DK" sz="3200" dirty="0" err="1"/>
            <a:t>Relational</a:t>
          </a:r>
          <a:r>
            <a:rPr lang="da-DK" sz="3200" dirty="0"/>
            <a:t> model</a:t>
          </a:r>
        </a:p>
      </dgm:t>
    </dgm:pt>
    <dgm:pt modelId="{97391A7A-1649-43B9-8F91-600B5158DBEA}" type="sibTrans" cxnId="{538DB552-4626-410B-A9D1-A265B040A906}">
      <dgm:prSet/>
      <dgm:spPr/>
      <dgm:t>
        <a:bodyPr/>
        <a:lstStyle/>
        <a:p>
          <a:endParaRPr lang="da-DK"/>
        </a:p>
      </dgm:t>
    </dgm:pt>
    <dgm:pt modelId="{E94DCE05-B9F6-4134-90A1-5BDABCC2F58C}" type="parTrans" cxnId="{538DB552-4626-410B-A9D1-A265B040A906}">
      <dgm:prSet/>
      <dgm:spPr/>
      <dgm:t>
        <a:bodyPr/>
        <a:lstStyle/>
        <a:p>
          <a:endParaRPr lang="da-DK"/>
        </a:p>
      </dgm:t>
    </dgm:pt>
    <dgm:pt modelId="{FD76F01F-28A1-4FCA-8B17-8DC1BAC14AF0}" type="pres">
      <dgm:prSet presAssocID="{9A71064D-BB71-4B91-A31B-7C7331785B3D}" presName="Name0" presStyleCnt="0">
        <dgm:presLayoutVars>
          <dgm:dir/>
          <dgm:resizeHandles val="exact"/>
        </dgm:presLayoutVars>
      </dgm:prSet>
      <dgm:spPr/>
    </dgm:pt>
    <dgm:pt modelId="{45F686E4-9300-4C4E-9440-3A9FABA4D6D8}" type="pres">
      <dgm:prSet presAssocID="{1B3D9989-3843-4B8E-8C2C-4F7BAF56B13A}" presName="node" presStyleLbl="node1" presStyleIdx="0" presStyleCnt="4">
        <dgm:presLayoutVars>
          <dgm:bulletEnabled val="1"/>
        </dgm:presLayoutVars>
      </dgm:prSet>
      <dgm:spPr/>
    </dgm:pt>
    <dgm:pt modelId="{0EEB9700-4AE1-4F5C-A9BE-07AB9DE93645}" type="pres">
      <dgm:prSet presAssocID="{0FA2E714-C7CD-4940-BB4B-EBC1AD98A445}" presName="sibTrans" presStyleLbl="sibTrans2D1" presStyleIdx="0" presStyleCnt="3"/>
      <dgm:spPr/>
    </dgm:pt>
    <dgm:pt modelId="{CFBA02AB-A1D3-4358-A6D6-D36DB48B37B4}" type="pres">
      <dgm:prSet presAssocID="{0FA2E714-C7CD-4940-BB4B-EBC1AD98A445}" presName="connectorText" presStyleLbl="sibTrans2D1" presStyleIdx="0" presStyleCnt="3"/>
      <dgm:spPr/>
    </dgm:pt>
    <dgm:pt modelId="{0EA1A0B0-AF2E-40FF-B187-8A8537C99CC9}" type="pres">
      <dgm:prSet presAssocID="{F4881520-2218-4639-B108-6FB2DF0920B8}" presName="node" presStyleLbl="node1" presStyleIdx="1" presStyleCnt="4">
        <dgm:presLayoutVars>
          <dgm:bulletEnabled val="1"/>
        </dgm:presLayoutVars>
      </dgm:prSet>
      <dgm:spPr/>
    </dgm:pt>
    <dgm:pt modelId="{645A3937-7A83-4AB6-9523-CAA5C14FD111}" type="pres">
      <dgm:prSet presAssocID="{4E5B0809-4109-44CC-BD56-031FCA0A1DED}" presName="sibTrans" presStyleLbl="sibTrans2D1" presStyleIdx="1" presStyleCnt="3"/>
      <dgm:spPr/>
    </dgm:pt>
    <dgm:pt modelId="{DB3657E1-852E-4B2B-8A19-2E275C9699E5}" type="pres">
      <dgm:prSet presAssocID="{4E5B0809-4109-44CC-BD56-031FCA0A1DED}" presName="connectorText" presStyleLbl="sibTrans2D1" presStyleIdx="1" presStyleCnt="3"/>
      <dgm:spPr/>
    </dgm:pt>
    <dgm:pt modelId="{420842ED-EA03-4173-B540-DB11392462B9}" type="pres">
      <dgm:prSet presAssocID="{6BD10B1D-65DD-4569-B773-22F4EBB26269}" presName="node" presStyleLbl="node1" presStyleIdx="2" presStyleCnt="4" custScaleX="100001" custScaleY="100001">
        <dgm:presLayoutVars>
          <dgm:bulletEnabled val="1"/>
        </dgm:presLayoutVars>
      </dgm:prSet>
      <dgm:spPr/>
    </dgm:pt>
    <dgm:pt modelId="{3BD90C90-8798-4849-8A2B-9E096E9EFAFC}" type="pres">
      <dgm:prSet presAssocID="{E455DFC3-1DE5-4896-864D-E9429FBFA2ED}" presName="sibTrans" presStyleLbl="sibTrans2D1" presStyleIdx="2" presStyleCnt="3"/>
      <dgm:spPr/>
    </dgm:pt>
    <dgm:pt modelId="{A3EE626D-1CC1-4C65-9ED4-F2CA256A409F}" type="pres">
      <dgm:prSet presAssocID="{E455DFC3-1DE5-4896-864D-E9429FBFA2ED}" presName="connectorText" presStyleLbl="sibTrans2D1" presStyleIdx="2" presStyleCnt="3"/>
      <dgm:spPr/>
    </dgm:pt>
    <dgm:pt modelId="{9F612AFF-4F84-435D-AF00-D70BC9FAFA17}" type="pres">
      <dgm:prSet presAssocID="{91C03CD3-DB29-4FCE-B074-4B319653C763}" presName="node" presStyleLbl="node1" presStyleIdx="3" presStyleCnt="4">
        <dgm:presLayoutVars>
          <dgm:bulletEnabled val="1"/>
        </dgm:presLayoutVars>
      </dgm:prSet>
      <dgm:spPr/>
    </dgm:pt>
  </dgm:ptLst>
  <dgm:cxnLst>
    <dgm:cxn modelId="{825F2D0D-F123-44CC-8605-6629E5183115}" type="presOf" srcId="{0FA2E714-C7CD-4940-BB4B-EBC1AD98A445}" destId="{0EEB9700-4AE1-4F5C-A9BE-07AB9DE93645}" srcOrd="0" destOrd="0" presId="urn:microsoft.com/office/officeart/2005/8/layout/process1"/>
    <dgm:cxn modelId="{64EFE118-8DE8-42EA-A642-6D8FC9753233}" srcId="{9A71064D-BB71-4B91-A31B-7C7331785B3D}" destId="{6BD10B1D-65DD-4569-B773-22F4EBB26269}" srcOrd="2" destOrd="0" parTransId="{3DBFBFBE-1832-4F5B-8871-3420848D0C2C}" sibTransId="{E455DFC3-1DE5-4896-864D-E9429FBFA2ED}"/>
    <dgm:cxn modelId="{7F473A25-3F80-4427-8D49-2C59B4C40EAA}" type="presOf" srcId="{1B3D9989-3843-4B8E-8C2C-4F7BAF56B13A}" destId="{45F686E4-9300-4C4E-9440-3A9FABA4D6D8}" srcOrd="0" destOrd="0" presId="urn:microsoft.com/office/officeart/2005/8/layout/process1"/>
    <dgm:cxn modelId="{A2A68C26-509E-41FF-B9CF-D76EAD3BF741}" srcId="{9A71064D-BB71-4B91-A31B-7C7331785B3D}" destId="{1B3D9989-3843-4B8E-8C2C-4F7BAF56B13A}" srcOrd="0" destOrd="0" parTransId="{49B7D566-D6B9-4147-B916-5C9ED005E23F}" sibTransId="{0FA2E714-C7CD-4940-BB4B-EBC1AD98A445}"/>
    <dgm:cxn modelId="{0C279D33-5F28-4A4C-8FCE-C343F96BF1B5}" type="presOf" srcId="{91C03CD3-DB29-4FCE-B074-4B319653C763}" destId="{9F612AFF-4F84-435D-AF00-D70BC9FAFA17}" srcOrd="0" destOrd="0" presId="urn:microsoft.com/office/officeart/2005/8/layout/process1"/>
    <dgm:cxn modelId="{AA8F4049-32FC-4BD2-9921-C11A7BE73DD6}" type="presOf" srcId="{4E5B0809-4109-44CC-BD56-031FCA0A1DED}" destId="{645A3937-7A83-4AB6-9523-CAA5C14FD111}" srcOrd="0" destOrd="0" presId="urn:microsoft.com/office/officeart/2005/8/layout/process1"/>
    <dgm:cxn modelId="{538DB552-4626-410B-A9D1-A265B040A906}" srcId="{9A71064D-BB71-4B91-A31B-7C7331785B3D}" destId="{91C03CD3-DB29-4FCE-B074-4B319653C763}" srcOrd="3" destOrd="0" parTransId="{E94DCE05-B9F6-4134-90A1-5BDABCC2F58C}" sibTransId="{97391A7A-1649-43B9-8F91-600B5158DBEA}"/>
    <dgm:cxn modelId="{A885CD7B-AECB-4180-84F2-70BCC95A8302}" type="presOf" srcId="{0FA2E714-C7CD-4940-BB4B-EBC1AD98A445}" destId="{CFBA02AB-A1D3-4358-A6D6-D36DB48B37B4}" srcOrd="1" destOrd="0" presId="urn:microsoft.com/office/officeart/2005/8/layout/process1"/>
    <dgm:cxn modelId="{FAECAA98-6A9D-486C-97BD-7A4990B2AB98}" type="presOf" srcId="{4E5B0809-4109-44CC-BD56-031FCA0A1DED}" destId="{DB3657E1-852E-4B2B-8A19-2E275C9699E5}" srcOrd="1" destOrd="0" presId="urn:microsoft.com/office/officeart/2005/8/layout/process1"/>
    <dgm:cxn modelId="{F719A3A4-3055-4253-91DC-C5769A320E3B}" type="presOf" srcId="{9A71064D-BB71-4B91-A31B-7C7331785B3D}" destId="{FD76F01F-28A1-4FCA-8B17-8DC1BAC14AF0}" srcOrd="0" destOrd="0" presId="urn:microsoft.com/office/officeart/2005/8/layout/process1"/>
    <dgm:cxn modelId="{877BDAC5-9192-42D0-A3B4-36F0581EE686}" type="presOf" srcId="{6BD10B1D-65DD-4569-B773-22F4EBB26269}" destId="{420842ED-EA03-4173-B540-DB11392462B9}" srcOrd="0" destOrd="0" presId="urn:microsoft.com/office/officeart/2005/8/layout/process1"/>
    <dgm:cxn modelId="{D45B15C7-BEC6-4DDD-B409-38BAB7B4550B}" type="presOf" srcId="{F4881520-2218-4639-B108-6FB2DF0920B8}" destId="{0EA1A0B0-AF2E-40FF-B187-8A8537C99CC9}" srcOrd="0" destOrd="0" presId="urn:microsoft.com/office/officeart/2005/8/layout/process1"/>
    <dgm:cxn modelId="{4A2A1DD0-FF21-421C-AB7A-2EA5E4C4F985}" type="presOf" srcId="{E455DFC3-1DE5-4896-864D-E9429FBFA2ED}" destId="{A3EE626D-1CC1-4C65-9ED4-F2CA256A409F}" srcOrd="1" destOrd="0" presId="urn:microsoft.com/office/officeart/2005/8/layout/process1"/>
    <dgm:cxn modelId="{F5BC9AF2-5ADC-499C-A3E0-BB16045B33BB}" type="presOf" srcId="{E455DFC3-1DE5-4896-864D-E9429FBFA2ED}" destId="{3BD90C90-8798-4849-8A2B-9E096E9EFAFC}" srcOrd="0" destOrd="0" presId="urn:microsoft.com/office/officeart/2005/8/layout/process1"/>
    <dgm:cxn modelId="{BBAF42F3-24D8-45F1-883F-AC4B8BB6217F}" srcId="{9A71064D-BB71-4B91-A31B-7C7331785B3D}" destId="{F4881520-2218-4639-B108-6FB2DF0920B8}" srcOrd="1" destOrd="0" parTransId="{A9715A47-B906-4588-81BD-286B03758671}" sibTransId="{4E5B0809-4109-44CC-BD56-031FCA0A1DED}"/>
    <dgm:cxn modelId="{717AC2A6-2326-491F-A4E3-92D76F6D4DF6}" type="presParOf" srcId="{FD76F01F-28A1-4FCA-8B17-8DC1BAC14AF0}" destId="{45F686E4-9300-4C4E-9440-3A9FABA4D6D8}" srcOrd="0" destOrd="0" presId="urn:microsoft.com/office/officeart/2005/8/layout/process1"/>
    <dgm:cxn modelId="{152DB650-FD60-4370-8508-D97CB5F399A7}" type="presParOf" srcId="{FD76F01F-28A1-4FCA-8B17-8DC1BAC14AF0}" destId="{0EEB9700-4AE1-4F5C-A9BE-07AB9DE93645}" srcOrd="1" destOrd="0" presId="urn:microsoft.com/office/officeart/2005/8/layout/process1"/>
    <dgm:cxn modelId="{FF84EE71-B3ED-4B9C-8E59-0485EAA511C3}" type="presParOf" srcId="{0EEB9700-4AE1-4F5C-A9BE-07AB9DE93645}" destId="{CFBA02AB-A1D3-4358-A6D6-D36DB48B37B4}" srcOrd="0" destOrd="0" presId="urn:microsoft.com/office/officeart/2005/8/layout/process1"/>
    <dgm:cxn modelId="{CD78238E-4E93-4A39-BC56-9114AC098832}" type="presParOf" srcId="{FD76F01F-28A1-4FCA-8B17-8DC1BAC14AF0}" destId="{0EA1A0B0-AF2E-40FF-B187-8A8537C99CC9}" srcOrd="2" destOrd="0" presId="urn:microsoft.com/office/officeart/2005/8/layout/process1"/>
    <dgm:cxn modelId="{D58D473F-637A-4557-A02A-7067BEDB7CAF}" type="presParOf" srcId="{FD76F01F-28A1-4FCA-8B17-8DC1BAC14AF0}" destId="{645A3937-7A83-4AB6-9523-CAA5C14FD111}" srcOrd="3" destOrd="0" presId="urn:microsoft.com/office/officeart/2005/8/layout/process1"/>
    <dgm:cxn modelId="{28ED7822-EBE7-463A-A00D-8FA8D0F6F3B1}" type="presParOf" srcId="{645A3937-7A83-4AB6-9523-CAA5C14FD111}" destId="{DB3657E1-852E-4B2B-8A19-2E275C9699E5}" srcOrd="0" destOrd="0" presId="urn:microsoft.com/office/officeart/2005/8/layout/process1"/>
    <dgm:cxn modelId="{4F58A420-6044-4388-8835-774CD9DC4793}" type="presParOf" srcId="{FD76F01F-28A1-4FCA-8B17-8DC1BAC14AF0}" destId="{420842ED-EA03-4173-B540-DB11392462B9}" srcOrd="4" destOrd="0" presId="urn:microsoft.com/office/officeart/2005/8/layout/process1"/>
    <dgm:cxn modelId="{422D0C5C-8A20-4AA9-964F-F51984AE63A1}" type="presParOf" srcId="{FD76F01F-28A1-4FCA-8B17-8DC1BAC14AF0}" destId="{3BD90C90-8798-4849-8A2B-9E096E9EFAFC}" srcOrd="5" destOrd="0" presId="urn:microsoft.com/office/officeart/2005/8/layout/process1"/>
    <dgm:cxn modelId="{2E7E07BE-00A9-43D8-AA99-986EC88BCE81}" type="presParOf" srcId="{3BD90C90-8798-4849-8A2B-9E096E9EFAFC}" destId="{A3EE626D-1CC1-4C65-9ED4-F2CA256A409F}" srcOrd="0" destOrd="0" presId="urn:microsoft.com/office/officeart/2005/8/layout/process1"/>
    <dgm:cxn modelId="{A1789CAA-4F80-4FAA-B9F9-3F980E8A7EFA}" type="presParOf" srcId="{FD76F01F-28A1-4FCA-8B17-8DC1BAC14AF0}" destId="{9F612AFF-4F84-435D-AF00-D70BC9FAFA1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686E4-9300-4C4E-9440-3A9FABA4D6D8}">
      <dsp:nvSpPr>
        <dsp:cNvPr id="0" name=""/>
        <dsp:cNvSpPr/>
      </dsp:nvSpPr>
      <dsp:spPr>
        <a:xfrm>
          <a:off x="5098" y="423333"/>
          <a:ext cx="2234132" cy="134047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/>
            <a:t>Domain Info</a:t>
          </a:r>
        </a:p>
      </dsp:txBody>
      <dsp:txXfrm>
        <a:off x="44359" y="462594"/>
        <a:ext cx="2155610" cy="1261957"/>
      </dsp:txXfrm>
    </dsp:sp>
    <dsp:sp modelId="{0EEB9700-4AE1-4F5C-A9BE-07AB9DE93645}">
      <dsp:nvSpPr>
        <dsp:cNvPr id="0" name=""/>
        <dsp:cNvSpPr/>
      </dsp:nvSpPr>
      <dsp:spPr>
        <a:xfrm>
          <a:off x="2462644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300" kern="1200"/>
        </a:p>
      </dsp:txBody>
      <dsp:txXfrm>
        <a:off x="2462644" y="927353"/>
        <a:ext cx="331545" cy="332438"/>
      </dsp:txXfrm>
    </dsp:sp>
    <dsp:sp modelId="{0EA1A0B0-AF2E-40FF-B187-8A8537C99CC9}">
      <dsp:nvSpPr>
        <dsp:cNvPr id="0" name=""/>
        <dsp:cNvSpPr/>
      </dsp:nvSpPr>
      <dsp:spPr>
        <a:xfrm>
          <a:off x="3132883" y="423333"/>
          <a:ext cx="2234132" cy="134047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 err="1"/>
            <a:t>Fact</a:t>
          </a:r>
          <a:r>
            <a:rPr lang="da-DK" sz="3200" kern="1200" dirty="0"/>
            <a:t> </a:t>
          </a:r>
          <a:r>
            <a:rPr lang="da-DK" sz="3200" kern="1200" dirty="0" err="1"/>
            <a:t>Finding</a:t>
          </a:r>
          <a:endParaRPr lang="da-DK" sz="3200" kern="1200" dirty="0"/>
        </a:p>
      </dsp:txBody>
      <dsp:txXfrm>
        <a:off x="3172144" y="462594"/>
        <a:ext cx="2155610" cy="1261957"/>
      </dsp:txXfrm>
    </dsp:sp>
    <dsp:sp modelId="{645A3937-7A83-4AB6-9523-CAA5C14FD111}">
      <dsp:nvSpPr>
        <dsp:cNvPr id="0" name=""/>
        <dsp:cNvSpPr/>
      </dsp:nvSpPr>
      <dsp:spPr>
        <a:xfrm>
          <a:off x="5590429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300" kern="1200"/>
        </a:p>
      </dsp:txBody>
      <dsp:txXfrm>
        <a:off x="5590429" y="927353"/>
        <a:ext cx="331545" cy="332438"/>
      </dsp:txXfrm>
    </dsp:sp>
    <dsp:sp modelId="{420842ED-EA03-4173-B540-DB11392462B9}">
      <dsp:nvSpPr>
        <dsp:cNvPr id="0" name=""/>
        <dsp:cNvSpPr/>
      </dsp:nvSpPr>
      <dsp:spPr>
        <a:xfrm>
          <a:off x="6260669" y="423326"/>
          <a:ext cx="2234154" cy="1340492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/>
            <a:t>ER-model</a:t>
          </a:r>
        </a:p>
      </dsp:txBody>
      <dsp:txXfrm>
        <a:off x="6299931" y="462588"/>
        <a:ext cx="2155630" cy="1261968"/>
      </dsp:txXfrm>
    </dsp:sp>
    <dsp:sp modelId="{3BD90C90-8798-4849-8A2B-9E096E9EFAFC}">
      <dsp:nvSpPr>
        <dsp:cNvPr id="0" name=""/>
        <dsp:cNvSpPr/>
      </dsp:nvSpPr>
      <dsp:spPr>
        <a:xfrm>
          <a:off x="8718237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300" kern="1200"/>
        </a:p>
      </dsp:txBody>
      <dsp:txXfrm>
        <a:off x="8718237" y="927353"/>
        <a:ext cx="331545" cy="332438"/>
      </dsp:txXfrm>
    </dsp:sp>
    <dsp:sp modelId="{9F612AFF-4F84-435D-AF00-D70BC9FAFA17}">
      <dsp:nvSpPr>
        <dsp:cNvPr id="0" name=""/>
        <dsp:cNvSpPr/>
      </dsp:nvSpPr>
      <dsp:spPr>
        <a:xfrm>
          <a:off x="9388476" y="423333"/>
          <a:ext cx="2234132" cy="134047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 err="1"/>
            <a:t>Relational</a:t>
          </a:r>
          <a:r>
            <a:rPr lang="da-DK" sz="3200" kern="1200" dirty="0"/>
            <a:t> model</a:t>
          </a:r>
        </a:p>
      </dsp:txBody>
      <dsp:txXfrm>
        <a:off x="9427737" y="462594"/>
        <a:ext cx="2155610" cy="1261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686E4-9300-4C4E-9440-3A9FABA4D6D8}">
      <dsp:nvSpPr>
        <dsp:cNvPr id="0" name=""/>
        <dsp:cNvSpPr/>
      </dsp:nvSpPr>
      <dsp:spPr>
        <a:xfrm>
          <a:off x="5098" y="423333"/>
          <a:ext cx="2234132" cy="13404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 dirty="0"/>
            <a:t>Domain Info</a:t>
          </a:r>
        </a:p>
      </dsp:txBody>
      <dsp:txXfrm>
        <a:off x="44359" y="462594"/>
        <a:ext cx="2155610" cy="1261957"/>
      </dsp:txXfrm>
    </dsp:sp>
    <dsp:sp modelId="{0EEB9700-4AE1-4F5C-A9BE-07AB9DE93645}">
      <dsp:nvSpPr>
        <dsp:cNvPr id="0" name=""/>
        <dsp:cNvSpPr/>
      </dsp:nvSpPr>
      <dsp:spPr>
        <a:xfrm>
          <a:off x="2462644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300" kern="1200"/>
        </a:p>
      </dsp:txBody>
      <dsp:txXfrm>
        <a:off x="2462644" y="927353"/>
        <a:ext cx="331545" cy="332438"/>
      </dsp:txXfrm>
    </dsp:sp>
    <dsp:sp modelId="{0EA1A0B0-AF2E-40FF-B187-8A8537C99CC9}">
      <dsp:nvSpPr>
        <dsp:cNvPr id="0" name=""/>
        <dsp:cNvSpPr/>
      </dsp:nvSpPr>
      <dsp:spPr>
        <a:xfrm>
          <a:off x="3132883" y="423333"/>
          <a:ext cx="2234132" cy="13404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 dirty="0"/>
            <a:t>User </a:t>
          </a:r>
          <a:r>
            <a:rPr lang="da-DK" sz="2800" kern="1200" dirty="0" err="1"/>
            <a:t>Stories</a:t>
          </a:r>
          <a:r>
            <a:rPr lang="da-DK" sz="2800" kern="1200" dirty="0"/>
            <a:t>, etc.</a:t>
          </a:r>
        </a:p>
      </dsp:txBody>
      <dsp:txXfrm>
        <a:off x="3172144" y="462594"/>
        <a:ext cx="2155610" cy="1261957"/>
      </dsp:txXfrm>
    </dsp:sp>
    <dsp:sp modelId="{645A3937-7A83-4AB6-9523-CAA5C14FD111}">
      <dsp:nvSpPr>
        <dsp:cNvPr id="0" name=""/>
        <dsp:cNvSpPr/>
      </dsp:nvSpPr>
      <dsp:spPr>
        <a:xfrm>
          <a:off x="5590429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300" kern="1200"/>
        </a:p>
      </dsp:txBody>
      <dsp:txXfrm>
        <a:off x="5590429" y="927353"/>
        <a:ext cx="331545" cy="332438"/>
      </dsp:txXfrm>
    </dsp:sp>
    <dsp:sp modelId="{420842ED-EA03-4173-B540-DB11392462B9}">
      <dsp:nvSpPr>
        <dsp:cNvPr id="0" name=""/>
        <dsp:cNvSpPr/>
      </dsp:nvSpPr>
      <dsp:spPr>
        <a:xfrm>
          <a:off x="6260669" y="423326"/>
          <a:ext cx="2234154" cy="134049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/>
            <a:t>Domain Model</a:t>
          </a:r>
        </a:p>
      </dsp:txBody>
      <dsp:txXfrm>
        <a:off x="6299931" y="462588"/>
        <a:ext cx="2155630" cy="1261968"/>
      </dsp:txXfrm>
    </dsp:sp>
    <dsp:sp modelId="{3BD90C90-8798-4849-8A2B-9E096E9EFAFC}">
      <dsp:nvSpPr>
        <dsp:cNvPr id="0" name=""/>
        <dsp:cNvSpPr/>
      </dsp:nvSpPr>
      <dsp:spPr>
        <a:xfrm>
          <a:off x="8718237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300" kern="1200"/>
        </a:p>
      </dsp:txBody>
      <dsp:txXfrm>
        <a:off x="8718237" y="927353"/>
        <a:ext cx="331545" cy="332438"/>
      </dsp:txXfrm>
    </dsp:sp>
    <dsp:sp modelId="{9F612AFF-4F84-435D-AF00-D70BC9FAFA17}">
      <dsp:nvSpPr>
        <dsp:cNvPr id="0" name=""/>
        <dsp:cNvSpPr/>
      </dsp:nvSpPr>
      <dsp:spPr>
        <a:xfrm>
          <a:off x="9388476" y="423333"/>
          <a:ext cx="2234132" cy="13404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/>
            <a:t>Relationel model</a:t>
          </a:r>
        </a:p>
      </dsp:txBody>
      <dsp:txXfrm>
        <a:off x="9427737" y="462594"/>
        <a:ext cx="2155610" cy="1261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686E4-9300-4C4E-9440-3A9FABA4D6D8}">
      <dsp:nvSpPr>
        <dsp:cNvPr id="0" name=""/>
        <dsp:cNvSpPr/>
      </dsp:nvSpPr>
      <dsp:spPr>
        <a:xfrm>
          <a:off x="5098" y="423333"/>
          <a:ext cx="2234132" cy="13404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 dirty="0"/>
            <a:t>Domain Info</a:t>
          </a:r>
        </a:p>
      </dsp:txBody>
      <dsp:txXfrm>
        <a:off x="44359" y="462594"/>
        <a:ext cx="2155610" cy="1261957"/>
      </dsp:txXfrm>
    </dsp:sp>
    <dsp:sp modelId="{0EEB9700-4AE1-4F5C-A9BE-07AB9DE93645}">
      <dsp:nvSpPr>
        <dsp:cNvPr id="0" name=""/>
        <dsp:cNvSpPr/>
      </dsp:nvSpPr>
      <dsp:spPr>
        <a:xfrm>
          <a:off x="2462644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300" kern="1200"/>
        </a:p>
      </dsp:txBody>
      <dsp:txXfrm>
        <a:off x="2462644" y="927353"/>
        <a:ext cx="331545" cy="332438"/>
      </dsp:txXfrm>
    </dsp:sp>
    <dsp:sp modelId="{0EA1A0B0-AF2E-40FF-B187-8A8537C99CC9}">
      <dsp:nvSpPr>
        <dsp:cNvPr id="0" name=""/>
        <dsp:cNvSpPr/>
      </dsp:nvSpPr>
      <dsp:spPr>
        <a:xfrm>
          <a:off x="3132883" y="423333"/>
          <a:ext cx="2234132" cy="13404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 dirty="0"/>
            <a:t>User </a:t>
          </a:r>
          <a:r>
            <a:rPr lang="da-DK" sz="2800" kern="1200" dirty="0" err="1"/>
            <a:t>Stories</a:t>
          </a:r>
          <a:r>
            <a:rPr lang="da-DK" sz="2800" kern="1200" dirty="0"/>
            <a:t>, etc.</a:t>
          </a:r>
        </a:p>
      </dsp:txBody>
      <dsp:txXfrm>
        <a:off x="3172144" y="462594"/>
        <a:ext cx="2155610" cy="1261957"/>
      </dsp:txXfrm>
    </dsp:sp>
    <dsp:sp modelId="{645A3937-7A83-4AB6-9523-CAA5C14FD111}">
      <dsp:nvSpPr>
        <dsp:cNvPr id="0" name=""/>
        <dsp:cNvSpPr/>
      </dsp:nvSpPr>
      <dsp:spPr>
        <a:xfrm>
          <a:off x="5590429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300" kern="1200"/>
        </a:p>
      </dsp:txBody>
      <dsp:txXfrm>
        <a:off x="5590429" y="927353"/>
        <a:ext cx="331545" cy="332438"/>
      </dsp:txXfrm>
    </dsp:sp>
    <dsp:sp modelId="{420842ED-EA03-4173-B540-DB11392462B9}">
      <dsp:nvSpPr>
        <dsp:cNvPr id="0" name=""/>
        <dsp:cNvSpPr/>
      </dsp:nvSpPr>
      <dsp:spPr>
        <a:xfrm>
          <a:off x="6260669" y="423326"/>
          <a:ext cx="2234154" cy="134049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/>
            <a:t>Domain Model</a:t>
          </a:r>
        </a:p>
      </dsp:txBody>
      <dsp:txXfrm>
        <a:off x="6299931" y="462588"/>
        <a:ext cx="2155630" cy="1261968"/>
      </dsp:txXfrm>
    </dsp:sp>
    <dsp:sp modelId="{3BD90C90-8798-4849-8A2B-9E096E9EFAFC}">
      <dsp:nvSpPr>
        <dsp:cNvPr id="0" name=""/>
        <dsp:cNvSpPr/>
      </dsp:nvSpPr>
      <dsp:spPr>
        <a:xfrm>
          <a:off x="8718237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300" kern="1200"/>
        </a:p>
      </dsp:txBody>
      <dsp:txXfrm>
        <a:off x="8718237" y="927353"/>
        <a:ext cx="331545" cy="332438"/>
      </dsp:txXfrm>
    </dsp:sp>
    <dsp:sp modelId="{9F612AFF-4F84-435D-AF00-D70BC9FAFA17}">
      <dsp:nvSpPr>
        <dsp:cNvPr id="0" name=""/>
        <dsp:cNvSpPr/>
      </dsp:nvSpPr>
      <dsp:spPr>
        <a:xfrm>
          <a:off x="9388476" y="423333"/>
          <a:ext cx="2234132" cy="13404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 err="1"/>
            <a:t>Relational</a:t>
          </a:r>
          <a:r>
            <a:rPr lang="da-DK" sz="3200" kern="1200" dirty="0"/>
            <a:t> model</a:t>
          </a:r>
        </a:p>
      </dsp:txBody>
      <dsp:txXfrm>
        <a:off x="9427737" y="462594"/>
        <a:ext cx="2155610" cy="12619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686E4-9300-4C4E-9440-3A9FABA4D6D8}">
      <dsp:nvSpPr>
        <dsp:cNvPr id="0" name=""/>
        <dsp:cNvSpPr/>
      </dsp:nvSpPr>
      <dsp:spPr>
        <a:xfrm>
          <a:off x="5098" y="423333"/>
          <a:ext cx="2234132" cy="134047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/>
            <a:t>Domain Info</a:t>
          </a:r>
        </a:p>
      </dsp:txBody>
      <dsp:txXfrm>
        <a:off x="44359" y="462594"/>
        <a:ext cx="2155610" cy="1261957"/>
      </dsp:txXfrm>
    </dsp:sp>
    <dsp:sp modelId="{0EEB9700-4AE1-4F5C-A9BE-07AB9DE93645}">
      <dsp:nvSpPr>
        <dsp:cNvPr id="0" name=""/>
        <dsp:cNvSpPr/>
      </dsp:nvSpPr>
      <dsp:spPr>
        <a:xfrm>
          <a:off x="2462644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300" kern="1200"/>
        </a:p>
      </dsp:txBody>
      <dsp:txXfrm>
        <a:off x="2462644" y="927353"/>
        <a:ext cx="331545" cy="332438"/>
      </dsp:txXfrm>
    </dsp:sp>
    <dsp:sp modelId="{0EA1A0B0-AF2E-40FF-B187-8A8537C99CC9}">
      <dsp:nvSpPr>
        <dsp:cNvPr id="0" name=""/>
        <dsp:cNvSpPr/>
      </dsp:nvSpPr>
      <dsp:spPr>
        <a:xfrm>
          <a:off x="3132883" y="423333"/>
          <a:ext cx="2234132" cy="134047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 err="1"/>
            <a:t>Fact</a:t>
          </a:r>
          <a:r>
            <a:rPr lang="da-DK" sz="3200" kern="1200" dirty="0"/>
            <a:t> </a:t>
          </a:r>
          <a:r>
            <a:rPr lang="da-DK" sz="3200" kern="1200" dirty="0" err="1"/>
            <a:t>Finding</a:t>
          </a:r>
          <a:endParaRPr lang="da-DK" sz="3200" kern="1200" dirty="0"/>
        </a:p>
      </dsp:txBody>
      <dsp:txXfrm>
        <a:off x="3172144" y="462594"/>
        <a:ext cx="2155610" cy="1261957"/>
      </dsp:txXfrm>
    </dsp:sp>
    <dsp:sp modelId="{645A3937-7A83-4AB6-9523-CAA5C14FD111}">
      <dsp:nvSpPr>
        <dsp:cNvPr id="0" name=""/>
        <dsp:cNvSpPr/>
      </dsp:nvSpPr>
      <dsp:spPr>
        <a:xfrm>
          <a:off x="5590429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300" kern="1200"/>
        </a:p>
      </dsp:txBody>
      <dsp:txXfrm>
        <a:off x="5590429" y="927353"/>
        <a:ext cx="331545" cy="332438"/>
      </dsp:txXfrm>
    </dsp:sp>
    <dsp:sp modelId="{420842ED-EA03-4173-B540-DB11392462B9}">
      <dsp:nvSpPr>
        <dsp:cNvPr id="0" name=""/>
        <dsp:cNvSpPr/>
      </dsp:nvSpPr>
      <dsp:spPr>
        <a:xfrm>
          <a:off x="6260669" y="423326"/>
          <a:ext cx="2234154" cy="1340492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/>
            <a:t>ER-model</a:t>
          </a:r>
        </a:p>
      </dsp:txBody>
      <dsp:txXfrm>
        <a:off x="6299931" y="462588"/>
        <a:ext cx="2155630" cy="1261968"/>
      </dsp:txXfrm>
    </dsp:sp>
    <dsp:sp modelId="{3BD90C90-8798-4849-8A2B-9E096E9EFAFC}">
      <dsp:nvSpPr>
        <dsp:cNvPr id="0" name=""/>
        <dsp:cNvSpPr/>
      </dsp:nvSpPr>
      <dsp:spPr>
        <a:xfrm>
          <a:off x="8718237" y="816540"/>
          <a:ext cx="473636" cy="554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300" kern="1200"/>
        </a:p>
      </dsp:txBody>
      <dsp:txXfrm>
        <a:off x="8718237" y="927353"/>
        <a:ext cx="331545" cy="332438"/>
      </dsp:txXfrm>
    </dsp:sp>
    <dsp:sp modelId="{9F612AFF-4F84-435D-AF00-D70BC9FAFA17}">
      <dsp:nvSpPr>
        <dsp:cNvPr id="0" name=""/>
        <dsp:cNvSpPr/>
      </dsp:nvSpPr>
      <dsp:spPr>
        <a:xfrm>
          <a:off x="9388476" y="423333"/>
          <a:ext cx="2234132" cy="134047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 err="1"/>
            <a:t>Relational</a:t>
          </a:r>
          <a:r>
            <a:rPr lang="da-DK" sz="3200" kern="1200" dirty="0"/>
            <a:t> model</a:t>
          </a:r>
        </a:p>
      </dsp:txBody>
      <dsp:txXfrm>
        <a:off x="9427737" y="462594"/>
        <a:ext cx="2155610" cy="1261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4"/>
            <a:ext cx="9144000" cy="3976777"/>
          </a:xfrm>
        </p:spPr>
        <p:txBody>
          <a:bodyPr>
            <a:normAutofit/>
          </a:bodyPr>
          <a:lstStyle/>
          <a:p>
            <a:r>
              <a:rPr lang="da-DK" sz="9600" b="1"/>
              <a:t>Databases</a:t>
            </a:r>
            <a:br>
              <a:rPr lang="da-DK" sz="9600" b="1"/>
            </a:br>
            <a:br>
              <a:rPr lang="da-DK" sz="9600"/>
            </a:br>
            <a:r>
              <a:rPr lang="da-DK"/>
              <a:t>Design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05900" cy="4351338"/>
          </a:xfrm>
        </p:spPr>
        <p:txBody>
          <a:bodyPr/>
          <a:lstStyle/>
          <a:p>
            <a:r>
              <a:rPr lang="da-DK" dirty="0"/>
              <a:t>Given a (class-</a:t>
            </a:r>
            <a:r>
              <a:rPr lang="da-DK" dirty="0" err="1"/>
              <a:t>based</a:t>
            </a:r>
            <a:r>
              <a:rPr lang="da-DK" dirty="0"/>
              <a:t>) </a:t>
            </a:r>
            <a:r>
              <a:rPr lang="da-DK" b="1" dirty="0"/>
              <a:t>Domain Model</a:t>
            </a:r>
            <a:r>
              <a:rPr lang="da-DK" dirty="0"/>
              <a:t>, </a:t>
            </a:r>
            <a:r>
              <a:rPr lang="da-DK" dirty="0" err="1"/>
              <a:t>how</a:t>
            </a:r>
            <a:r>
              <a:rPr lang="da-DK" dirty="0"/>
              <a:t> do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corresponding</a:t>
            </a:r>
            <a:r>
              <a:rPr lang="da-DK" dirty="0"/>
              <a:t> set of </a:t>
            </a:r>
            <a:r>
              <a:rPr lang="da-DK" b="1" dirty="0"/>
              <a:t>database </a:t>
            </a:r>
            <a:r>
              <a:rPr lang="da-DK" b="1" dirty="0" err="1"/>
              <a:t>tables</a:t>
            </a:r>
            <a:r>
              <a:rPr lang="da-DK" dirty="0"/>
              <a:t>?</a:t>
            </a:r>
          </a:p>
          <a:p>
            <a:r>
              <a:rPr lang="da-DK" dirty="0" err="1"/>
              <a:t>Follow</a:t>
            </a:r>
            <a:r>
              <a:rPr lang="da-DK" dirty="0"/>
              <a:t> </a:t>
            </a:r>
            <a:r>
              <a:rPr lang="da-DK" dirty="0" err="1"/>
              <a:t>well-defined</a:t>
            </a:r>
            <a:r>
              <a:rPr lang="da-DK" dirty="0"/>
              <a:t> </a:t>
            </a:r>
            <a:r>
              <a:rPr lang="da-DK" dirty="0" err="1"/>
              <a:t>rules</a:t>
            </a:r>
            <a:r>
              <a:rPr lang="da-DK" dirty="0"/>
              <a:t> for </a:t>
            </a:r>
            <a:r>
              <a:rPr lang="da-DK" dirty="0" err="1"/>
              <a:t>generating</a:t>
            </a:r>
            <a:r>
              <a:rPr lang="da-DK" dirty="0"/>
              <a:t> </a:t>
            </a:r>
            <a:r>
              <a:rPr lang="da-DK" dirty="0" err="1"/>
              <a:t>tables</a:t>
            </a:r>
            <a:r>
              <a:rPr lang="da-DK" dirty="0"/>
              <a:t> </a:t>
            </a:r>
            <a:r>
              <a:rPr lang="da-DK" dirty="0" err="1"/>
              <a:t>representing</a:t>
            </a:r>
            <a:endParaRPr lang="da-DK" dirty="0"/>
          </a:p>
          <a:p>
            <a:pPr lvl="1"/>
            <a:r>
              <a:rPr lang="da-DK" dirty="0" err="1"/>
              <a:t>Conceptual</a:t>
            </a:r>
            <a:r>
              <a:rPr lang="da-DK" dirty="0"/>
              <a:t> </a:t>
            </a:r>
            <a:r>
              <a:rPr lang="da-DK" dirty="0" err="1"/>
              <a:t>classes</a:t>
            </a:r>
            <a:endParaRPr lang="da-DK" dirty="0"/>
          </a:p>
          <a:p>
            <a:pPr lvl="1"/>
            <a:r>
              <a:rPr lang="da-DK" dirty="0"/>
              <a:t>Relations (with </a:t>
            </a:r>
            <a:r>
              <a:rPr lang="da-DK" dirty="0" err="1"/>
              <a:t>various</a:t>
            </a:r>
            <a:r>
              <a:rPr lang="da-DK" dirty="0"/>
              <a:t> </a:t>
            </a:r>
            <a:r>
              <a:rPr lang="da-DK" dirty="0" err="1"/>
              <a:t>multiplicities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8722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200774" cy="4351338"/>
          </a:xfrm>
        </p:spPr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b="1" dirty="0" err="1"/>
              <a:t>tables</a:t>
            </a:r>
            <a:r>
              <a:rPr lang="da-DK" dirty="0"/>
              <a:t> </a:t>
            </a:r>
            <a:r>
              <a:rPr lang="da-DK" dirty="0" err="1"/>
              <a:t>corresponding</a:t>
            </a:r>
            <a:r>
              <a:rPr lang="da-DK" dirty="0"/>
              <a:t> to (</a:t>
            </a:r>
            <a:r>
              <a:rPr lang="da-DK" dirty="0" err="1"/>
              <a:t>conceptual</a:t>
            </a:r>
            <a:r>
              <a:rPr lang="da-DK" dirty="0"/>
              <a:t>) </a:t>
            </a:r>
            <a:r>
              <a:rPr lang="da-DK" b="1" dirty="0" err="1"/>
              <a:t>classes</a:t>
            </a:r>
            <a:endParaRPr lang="da-DK" b="1" dirty="0"/>
          </a:p>
          <a:p>
            <a:pPr lvl="1"/>
            <a:r>
              <a:rPr lang="da-DK" dirty="0"/>
              <a:t>For </a:t>
            </a:r>
            <a:r>
              <a:rPr lang="da-DK" dirty="0" err="1"/>
              <a:t>each</a:t>
            </a:r>
            <a:r>
              <a:rPr lang="da-DK" dirty="0"/>
              <a:t> class, </a:t>
            </a:r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table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all simple (single-</a:t>
            </a:r>
            <a:r>
              <a:rPr lang="da-DK" dirty="0" err="1"/>
              <a:t>valued</a:t>
            </a:r>
            <a:r>
              <a:rPr lang="da-DK" dirty="0"/>
              <a:t>) </a:t>
            </a:r>
            <a:r>
              <a:rPr lang="da-DK" dirty="0" err="1"/>
              <a:t>attributes</a:t>
            </a:r>
            <a:r>
              <a:rPr lang="da-DK" dirty="0"/>
              <a:t> from the class.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attribute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result</a:t>
            </a:r>
            <a:r>
              <a:rPr lang="da-DK" dirty="0"/>
              <a:t> in </a:t>
            </a:r>
            <a:r>
              <a:rPr lang="da-DK" dirty="0" err="1"/>
              <a:t>one</a:t>
            </a:r>
            <a:r>
              <a:rPr lang="da-DK" dirty="0"/>
              <a:t> column in the </a:t>
            </a:r>
            <a:r>
              <a:rPr lang="da-DK" dirty="0" err="1"/>
              <a:t>table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For </a:t>
            </a:r>
            <a:r>
              <a:rPr lang="da-DK" dirty="0" err="1"/>
              <a:t>composite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(</a:t>
            </a:r>
            <a:r>
              <a:rPr lang="da-DK" dirty="0" err="1"/>
              <a:t>e.g</a:t>
            </a:r>
            <a:r>
              <a:rPr lang="da-DK"/>
              <a:t>. </a:t>
            </a:r>
            <a:r>
              <a:rPr lang="da-DK" b="1" dirty="0"/>
              <a:t>A</a:t>
            </a:r>
            <a:r>
              <a:rPr lang="da-DK" b="1"/>
              <a:t>ddress</a:t>
            </a:r>
            <a:r>
              <a:rPr lang="da-DK" dirty="0"/>
              <a:t>), </a:t>
            </a:r>
            <a:r>
              <a:rPr lang="da-DK" dirty="0" err="1"/>
              <a:t>create</a:t>
            </a:r>
            <a:r>
              <a:rPr lang="da-DK" dirty="0"/>
              <a:t> single-</a:t>
            </a:r>
            <a:r>
              <a:rPr lang="da-DK" dirty="0" err="1"/>
              <a:t>valued</a:t>
            </a:r>
            <a:r>
              <a:rPr lang="da-DK" dirty="0"/>
              <a:t> columns for </a:t>
            </a:r>
            <a:r>
              <a:rPr lang="da-DK" dirty="0" err="1"/>
              <a:t>each</a:t>
            </a:r>
            <a:r>
              <a:rPr lang="da-DK" dirty="0"/>
              <a:t> element (</a:t>
            </a:r>
            <a:r>
              <a:rPr lang="da-DK" dirty="0" err="1"/>
              <a:t>e.g</a:t>
            </a:r>
            <a:r>
              <a:rPr lang="da-DK"/>
              <a:t>. </a:t>
            </a:r>
            <a:r>
              <a:rPr lang="da-DK" b="1" dirty="0"/>
              <a:t>S</a:t>
            </a:r>
            <a:r>
              <a:rPr lang="da-DK" b="1"/>
              <a:t>treet</a:t>
            </a:r>
            <a:r>
              <a:rPr lang="da-DK"/>
              <a:t>, </a:t>
            </a:r>
            <a:r>
              <a:rPr lang="da-DK" b="1" dirty="0"/>
              <a:t>C</a:t>
            </a:r>
            <a:r>
              <a:rPr lang="da-DK" b="1"/>
              <a:t>ity</a:t>
            </a:r>
            <a:r>
              <a:rPr lang="da-DK"/>
              <a:t>, </a:t>
            </a:r>
            <a:r>
              <a:rPr lang="da-DK" b="1"/>
              <a:t>ZipCode</a:t>
            </a:r>
            <a:r>
              <a:rPr lang="da-DK" dirty="0"/>
              <a:t>, etc.).</a:t>
            </a:r>
          </a:p>
          <a:p>
            <a:pPr lvl="1"/>
            <a:r>
              <a:rPr lang="da-DK" dirty="0" err="1"/>
              <a:t>Identify</a:t>
            </a:r>
            <a:r>
              <a:rPr lang="da-DK" dirty="0"/>
              <a:t> column(s)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act</a:t>
            </a:r>
            <a:r>
              <a:rPr lang="da-DK" dirty="0"/>
              <a:t> as the </a:t>
            </a:r>
            <a:r>
              <a:rPr lang="da-DK" dirty="0" err="1"/>
              <a:t>primary</a:t>
            </a:r>
            <a:r>
              <a:rPr lang="da-DK" dirty="0"/>
              <a:t> </a:t>
            </a:r>
            <a:r>
              <a:rPr lang="da-DK" dirty="0" err="1"/>
              <a:t>key</a:t>
            </a:r>
            <a:r>
              <a:rPr lang="da-DK" dirty="0"/>
              <a:t>. </a:t>
            </a:r>
            <a:r>
              <a:rPr lang="da-DK" dirty="0" err="1"/>
              <a:t>Alternatively</a:t>
            </a:r>
            <a:r>
              <a:rPr lang="da-DK" dirty="0"/>
              <a:t>, </a:t>
            </a:r>
            <a:r>
              <a:rPr lang="da-DK" dirty="0" err="1"/>
              <a:t>add</a:t>
            </a:r>
            <a:r>
              <a:rPr lang="da-DK" dirty="0"/>
              <a:t> a </a:t>
            </a:r>
            <a:r>
              <a:rPr lang="da-DK" u="sng" dirty="0"/>
              <a:t>new</a:t>
            </a:r>
            <a:r>
              <a:rPr lang="da-DK" dirty="0"/>
              <a:t> column (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err="1"/>
              <a:t>named</a:t>
            </a:r>
            <a:r>
              <a:rPr lang="da-DK"/>
              <a:t> </a:t>
            </a:r>
            <a:r>
              <a:rPr lang="da-DK" b="1"/>
              <a:t>Id</a:t>
            </a:r>
            <a:r>
              <a:rPr lang="da-DK" dirty="0"/>
              <a:t>),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the </a:t>
            </a:r>
            <a:r>
              <a:rPr lang="da-DK" dirty="0" err="1"/>
              <a:t>primary</a:t>
            </a:r>
            <a:r>
              <a:rPr lang="da-DK" dirty="0"/>
              <a:t> </a:t>
            </a:r>
            <a:r>
              <a:rPr lang="da-DK" dirty="0" err="1"/>
              <a:t>key</a:t>
            </a:r>
            <a:r>
              <a:rPr lang="da-DK" dirty="0"/>
              <a:t>.</a:t>
            </a:r>
          </a:p>
          <a:p>
            <a:pPr lvl="1"/>
            <a:r>
              <a:rPr lang="da-DK" b="1" dirty="0"/>
              <a:t>NB</a:t>
            </a:r>
            <a:r>
              <a:rPr lang="da-DK" dirty="0"/>
              <a:t>: This step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u="sng" dirty="0"/>
              <a:t>not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/>
              <a:t>produce</a:t>
            </a:r>
            <a:r>
              <a:rPr lang="da-DK" dirty="0"/>
              <a:t> the </a:t>
            </a:r>
            <a:r>
              <a:rPr lang="da-DK" dirty="0" err="1"/>
              <a:t>complete</a:t>
            </a:r>
            <a:r>
              <a:rPr lang="da-DK" dirty="0"/>
              <a:t> set of columns in a </a:t>
            </a:r>
            <a:r>
              <a:rPr lang="da-DK" dirty="0" err="1"/>
              <a:t>table</a:t>
            </a:r>
            <a:r>
              <a:rPr lang="da-DK" dirty="0"/>
              <a:t>. </a:t>
            </a:r>
            <a:r>
              <a:rPr lang="da-DK" dirty="0" err="1"/>
              <a:t>Some</a:t>
            </a:r>
            <a:r>
              <a:rPr lang="da-DK" dirty="0"/>
              <a:t> columns </a:t>
            </a:r>
            <a:r>
              <a:rPr lang="da-DK" dirty="0" err="1"/>
              <a:t>may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added</a:t>
            </a:r>
            <a:r>
              <a:rPr lang="da-DK" dirty="0"/>
              <a:t> </a:t>
            </a:r>
            <a:r>
              <a:rPr lang="da-DK" dirty="0" err="1"/>
              <a:t>later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considering</a:t>
            </a:r>
            <a:r>
              <a:rPr lang="da-DK" dirty="0"/>
              <a:t> </a:t>
            </a:r>
            <a:r>
              <a:rPr lang="da-DK" u="sng" dirty="0"/>
              <a:t>relations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1360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Lige forbindelse 15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Student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Room</a:t>
            </a:r>
          </a:p>
          <a:p>
            <a:r>
              <a:rPr lang="da-DK"/>
              <a:t>  RoomId</a:t>
            </a:r>
          </a:p>
          <a:p>
            <a:r>
              <a:rPr lang="da-DK"/>
              <a:t>  Capacity</a:t>
            </a:r>
          </a:p>
          <a:p>
            <a:r>
              <a:rPr lang="da-DK"/>
              <a:t>  …etc.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Lecture</a:t>
            </a:r>
          </a:p>
          <a:p>
            <a:r>
              <a:rPr lang="da-DK"/>
              <a:t>  LectureId</a:t>
            </a:r>
          </a:p>
          <a:p>
            <a:r>
              <a:rPr lang="da-DK"/>
              <a:t>  Description</a:t>
            </a:r>
          </a:p>
          <a:p>
            <a:r>
              <a:rPr lang="da-DK"/>
              <a:t>  …etc.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Teacher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cxnSp>
        <p:nvCxnSpPr>
          <p:cNvPr id="3" name="Lige forbindelse 2"/>
          <p:cNvCxnSpPr>
            <a:stCxn id="9" idx="2"/>
            <a:endCxn id="5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Lige forbindelse 11"/>
          <p:cNvCxnSpPr>
            <a:stCxn id="9" idx="3"/>
            <a:endCxn id="11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Lige forbindelse 12"/>
          <p:cNvCxnSpPr>
            <a:stCxn id="10" idx="0"/>
            <a:endCxn id="11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kstfelt 19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Supervises</a:t>
            </a:r>
          </a:p>
        </p:txBody>
      </p:sp>
      <p:sp>
        <p:nvSpPr>
          <p:cNvPr id="21" name="Tekstfelt 20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Attends</a:t>
            </a:r>
          </a:p>
        </p:txBody>
      </p:sp>
      <p:sp>
        <p:nvSpPr>
          <p:cNvPr id="22" name="Tekstfelt 21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Teaches</a:t>
            </a:r>
          </a:p>
        </p:txBody>
      </p:sp>
      <p:sp>
        <p:nvSpPr>
          <p:cNvPr id="23" name="Tekstfelt 22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HeldIn</a:t>
            </a:r>
          </a:p>
        </p:txBody>
      </p:sp>
      <p:sp>
        <p:nvSpPr>
          <p:cNvPr id="28" name="Tekstfelt 27"/>
          <p:cNvSpPr txBox="1"/>
          <p:nvPr/>
        </p:nvSpPr>
        <p:spPr>
          <a:xfrm>
            <a:off x="2011197" y="137651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29" name="Tekstfelt 28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0" name="Tekstfelt 29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34" name="Tekstfelt 33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7" name="Tekstfelt 36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314342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148921"/>
              </p:ext>
            </p:extLst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Student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Room</a:t>
            </a:r>
          </a:p>
          <a:p>
            <a:r>
              <a:rPr lang="da-DK"/>
              <a:t>  RoomId</a:t>
            </a:r>
          </a:p>
          <a:p>
            <a:r>
              <a:rPr lang="da-DK"/>
              <a:t>  Capacity</a:t>
            </a:r>
          </a:p>
          <a:p>
            <a:r>
              <a:rPr lang="da-DK"/>
              <a:t>  …etc.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Lecture</a:t>
            </a:r>
          </a:p>
          <a:p>
            <a:r>
              <a:rPr lang="da-DK"/>
              <a:t>  LectureId</a:t>
            </a:r>
          </a:p>
          <a:p>
            <a:r>
              <a:rPr lang="da-DK"/>
              <a:t>  Description</a:t>
            </a:r>
          </a:p>
          <a:p>
            <a:r>
              <a:rPr lang="da-DK"/>
              <a:t>  …etc.</a:t>
            </a:r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Teacher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Attends</a:t>
            </a: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Teaches</a:t>
            </a: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HeldIn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2011197" y="137651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9017"/>
              </p:ext>
            </p:extLst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Teacher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91421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676834"/>
              </p:ext>
            </p:extLst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48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20100" cy="4351338"/>
          </a:xfrm>
        </p:spPr>
        <p:txBody>
          <a:bodyPr/>
          <a:lstStyle/>
          <a:p>
            <a:r>
              <a:rPr lang="da-DK"/>
              <a:t>Creating </a:t>
            </a:r>
            <a:r>
              <a:rPr lang="da-DK" b="1"/>
              <a:t>tables</a:t>
            </a:r>
            <a:r>
              <a:rPr lang="da-DK"/>
              <a:t> corresponding to </a:t>
            </a:r>
            <a:r>
              <a:rPr lang="da-DK" b="1"/>
              <a:t>relations</a:t>
            </a:r>
          </a:p>
          <a:p>
            <a:r>
              <a:rPr lang="da-DK"/>
              <a:t>This is the hard part </a:t>
            </a:r>
            <a:r>
              <a:rPr lang="da-DK">
                <a:sym typeface="Wingdings" panose="05000000000000000000" pitchFamily="2" charset="2"/>
              </a:rPr>
              <a:t>. Several cases: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One-to-one, both mandatory (1 : 1)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One-to-one, one mandatory (1 : 0..1)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One-to-one, both optional (0..1 : 1)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One-to-many (1 : 0..*)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Zero/One-to-many (0..1 : 0..*)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Many-to-many (0..* : 0..*)</a:t>
            </a:r>
          </a:p>
        </p:txBody>
      </p:sp>
    </p:spTree>
    <p:extLst>
      <p:ext uri="{BB962C8B-B14F-4D97-AF65-F5344CB8AC3E}">
        <p14:creationId xmlns:p14="http://schemas.microsoft.com/office/powerpoint/2010/main" val="145014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6525127" cy="4351338"/>
          </a:xfrm>
        </p:spPr>
        <p:txBody>
          <a:bodyPr/>
          <a:lstStyle/>
          <a:p>
            <a:r>
              <a:rPr lang="da-DK"/>
              <a:t>One to one, both mandatory (1 : 1)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Combine both entities into a single table, containing columns for attributes for both classes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Choose one of the primary key candidates from one of the classes as the primary key for the new table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Also include attributes relating to the relation itself, if any</a:t>
            </a:r>
          </a:p>
          <a:p>
            <a:endParaRPr lang="da-DK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Staff</a:t>
            </a:r>
          </a:p>
          <a:p>
            <a:r>
              <a:rPr lang="da-DK"/>
              <a:t>  SSN</a:t>
            </a:r>
          </a:p>
          <a:p>
            <a:r>
              <a:rPr lang="da-DK"/>
              <a:t>  Name</a:t>
            </a:r>
          </a:p>
          <a:p>
            <a:r>
              <a:rPr lang="da-DK"/>
              <a:t> 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Car</a:t>
            </a:r>
          </a:p>
          <a:p>
            <a:r>
              <a:rPr lang="da-DK"/>
              <a:t>  Plate</a:t>
            </a:r>
          </a:p>
          <a:p>
            <a:r>
              <a:rPr lang="da-DK"/>
              <a:t>  Model</a:t>
            </a:r>
          </a:p>
          <a:p>
            <a:r>
              <a:rPr lang="da-DK"/>
              <a:t> 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Uses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10378578" y="2770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2905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6537159" cy="4351338"/>
          </a:xfrm>
        </p:spPr>
        <p:txBody>
          <a:bodyPr/>
          <a:lstStyle/>
          <a:p>
            <a:r>
              <a:rPr lang="da-DK"/>
              <a:t>One to one, both mandatory (1 : 1)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Combine both entities into a single table, containing columns for attributes for both classes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Choose one of the primary key candidates from one of the classes as the primary key for the new table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Also include attributes relating to the relation itself, if any</a:t>
            </a:r>
          </a:p>
          <a:p>
            <a:endParaRPr lang="da-DK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Staff</a:t>
            </a:r>
          </a:p>
          <a:p>
            <a:r>
              <a:rPr lang="da-DK"/>
              <a:t>  SSN</a:t>
            </a:r>
          </a:p>
          <a:p>
            <a:r>
              <a:rPr lang="da-DK"/>
              <a:t>  Name</a:t>
            </a:r>
          </a:p>
          <a:p>
            <a:r>
              <a:rPr lang="da-DK"/>
              <a:t> 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Car</a:t>
            </a:r>
          </a:p>
          <a:p>
            <a:r>
              <a:rPr lang="da-DK"/>
              <a:t>  Plate</a:t>
            </a:r>
          </a:p>
          <a:p>
            <a:r>
              <a:rPr lang="da-DK"/>
              <a:t>  Model</a:t>
            </a:r>
          </a:p>
          <a:p>
            <a:r>
              <a:rPr lang="da-DK"/>
              <a:t> 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Uses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10378578" y="2770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graphicFrame>
        <p:nvGraphicFramePr>
          <p:cNvPr id="22" name="Tabel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104560"/>
              </p:ext>
            </p:extLst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StaffCar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31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404812" cy="4351338"/>
          </a:xfrm>
        </p:spPr>
        <p:txBody>
          <a:bodyPr/>
          <a:lstStyle/>
          <a:p>
            <a:r>
              <a:rPr lang="da-DK"/>
              <a:t>One to one, one mandatory (1 : 0..1)</a:t>
            </a:r>
          </a:p>
          <a:p>
            <a:pPr lvl="1"/>
            <a:r>
              <a:rPr lang="da-DK" b="1" i="1">
                <a:sym typeface="Wingdings" panose="05000000000000000000" pitchFamily="2" charset="2"/>
              </a:rPr>
              <a:t>NB</a:t>
            </a:r>
            <a:r>
              <a:rPr lang="da-DK" i="1">
                <a:sym typeface="Wingdings" panose="05000000000000000000" pitchFamily="2" charset="2"/>
              </a:rPr>
              <a:t>: In the example, it is the </a:t>
            </a:r>
            <a:r>
              <a:rPr lang="da-DK" b="1" i="1">
                <a:sym typeface="Wingdings" panose="05000000000000000000" pitchFamily="2" charset="2"/>
              </a:rPr>
              <a:t>Car</a:t>
            </a:r>
            <a:r>
              <a:rPr lang="da-DK" i="1">
                <a:sym typeface="Wingdings" panose="05000000000000000000" pitchFamily="2" charset="2"/>
              </a:rPr>
              <a:t> class which is mandatory, and the </a:t>
            </a:r>
            <a:r>
              <a:rPr lang="da-DK" b="1" i="1">
                <a:sym typeface="Wingdings" panose="05000000000000000000" pitchFamily="2" charset="2"/>
              </a:rPr>
              <a:t>Staff</a:t>
            </a:r>
            <a:r>
              <a:rPr lang="da-DK" i="1">
                <a:sym typeface="Wingdings" panose="05000000000000000000" pitchFamily="2" charset="2"/>
              </a:rPr>
              <a:t> class which is optional! (i.e. a car </a:t>
            </a:r>
            <a:r>
              <a:rPr lang="da-DK" i="1" u="sng">
                <a:sym typeface="Wingdings" panose="05000000000000000000" pitchFamily="2" charset="2"/>
              </a:rPr>
              <a:t>must</a:t>
            </a:r>
            <a:r>
              <a:rPr lang="da-DK" i="1">
                <a:sym typeface="Wingdings" panose="05000000000000000000" pitchFamily="2" charset="2"/>
              </a:rPr>
              <a:t> be assigned to a staff member, but a staff member </a:t>
            </a:r>
            <a:r>
              <a:rPr lang="da-DK" i="1" u="sng">
                <a:sym typeface="Wingdings" panose="05000000000000000000" pitchFamily="2" charset="2"/>
              </a:rPr>
              <a:t>can</a:t>
            </a:r>
            <a:r>
              <a:rPr lang="da-DK" i="1">
                <a:sym typeface="Wingdings" panose="05000000000000000000" pitchFamily="2" charset="2"/>
              </a:rPr>
              <a:t> be assigned to a car)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Keep tables </a:t>
            </a:r>
            <a:r>
              <a:rPr lang="da-DK" b="1">
                <a:sym typeface="Wingdings" panose="05000000000000000000" pitchFamily="2" charset="2"/>
              </a:rPr>
              <a:t>Staff</a:t>
            </a:r>
            <a:r>
              <a:rPr lang="da-DK">
                <a:sym typeface="Wingdings" panose="05000000000000000000" pitchFamily="2" charset="2"/>
              </a:rPr>
              <a:t> and </a:t>
            </a:r>
            <a:r>
              <a:rPr lang="da-DK" b="1">
                <a:sym typeface="Wingdings" panose="05000000000000000000" pitchFamily="2" charset="2"/>
              </a:rPr>
              <a:t>Car</a:t>
            </a:r>
            <a:r>
              <a:rPr lang="da-DK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Add the primary key from the optional class (</a:t>
            </a:r>
            <a:r>
              <a:rPr lang="da-DK" b="1">
                <a:sym typeface="Wingdings" panose="05000000000000000000" pitchFamily="2" charset="2"/>
              </a:rPr>
              <a:t>Staff</a:t>
            </a:r>
            <a:r>
              <a:rPr lang="da-DK">
                <a:sym typeface="Wingdings" panose="05000000000000000000" pitchFamily="2" charset="2"/>
              </a:rPr>
              <a:t>) to the mandatory class (</a:t>
            </a:r>
            <a:r>
              <a:rPr lang="da-DK" b="1">
                <a:sym typeface="Wingdings" panose="05000000000000000000" pitchFamily="2" charset="2"/>
              </a:rPr>
              <a:t>Car</a:t>
            </a:r>
            <a:r>
              <a:rPr lang="da-DK">
                <a:sym typeface="Wingdings" panose="05000000000000000000" pitchFamily="2" charset="2"/>
              </a:rPr>
              <a:t>).</a:t>
            </a:r>
          </a:p>
          <a:p>
            <a:endParaRPr lang="da-DK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Staff</a:t>
            </a:r>
          </a:p>
          <a:p>
            <a:r>
              <a:rPr lang="da-DK"/>
              <a:t>  SSN</a:t>
            </a:r>
          </a:p>
          <a:p>
            <a:r>
              <a:rPr lang="da-DK"/>
              <a:t>  Name</a:t>
            </a:r>
          </a:p>
          <a:p>
            <a:r>
              <a:rPr lang="da-DK"/>
              <a:t> 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Car</a:t>
            </a:r>
          </a:p>
          <a:p>
            <a:r>
              <a:rPr lang="da-DK"/>
              <a:t>  Plate</a:t>
            </a:r>
          </a:p>
          <a:p>
            <a:r>
              <a:rPr lang="da-DK"/>
              <a:t>  Model</a:t>
            </a:r>
          </a:p>
          <a:p>
            <a:r>
              <a:rPr lang="da-DK"/>
              <a:t> 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Uses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/>
              <a:t>0..1</a:t>
            </a:r>
          </a:p>
        </p:txBody>
      </p:sp>
    </p:spTree>
    <p:extLst>
      <p:ext uri="{BB962C8B-B14F-4D97-AF65-F5344CB8AC3E}">
        <p14:creationId xmlns:p14="http://schemas.microsoft.com/office/powerpoint/2010/main" val="4223080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404812" cy="4351338"/>
          </a:xfrm>
        </p:spPr>
        <p:txBody>
          <a:bodyPr/>
          <a:lstStyle/>
          <a:p>
            <a:r>
              <a:rPr lang="da-DK"/>
              <a:t>One to one, one mandatory (1 : 0..1)</a:t>
            </a:r>
          </a:p>
          <a:p>
            <a:pPr lvl="1"/>
            <a:r>
              <a:rPr lang="da-DK" b="1" i="1">
                <a:sym typeface="Wingdings" panose="05000000000000000000" pitchFamily="2" charset="2"/>
              </a:rPr>
              <a:t>NB</a:t>
            </a:r>
            <a:r>
              <a:rPr lang="da-DK" i="1">
                <a:sym typeface="Wingdings" panose="05000000000000000000" pitchFamily="2" charset="2"/>
              </a:rPr>
              <a:t>: In the example, it is the </a:t>
            </a:r>
            <a:r>
              <a:rPr lang="da-DK" b="1" i="1">
                <a:sym typeface="Wingdings" panose="05000000000000000000" pitchFamily="2" charset="2"/>
              </a:rPr>
              <a:t>Car</a:t>
            </a:r>
            <a:r>
              <a:rPr lang="da-DK" i="1">
                <a:sym typeface="Wingdings" panose="05000000000000000000" pitchFamily="2" charset="2"/>
              </a:rPr>
              <a:t> class which is mandatory, and the </a:t>
            </a:r>
            <a:r>
              <a:rPr lang="da-DK" b="1" i="1">
                <a:sym typeface="Wingdings" panose="05000000000000000000" pitchFamily="2" charset="2"/>
              </a:rPr>
              <a:t>Staff</a:t>
            </a:r>
            <a:r>
              <a:rPr lang="da-DK" i="1">
                <a:sym typeface="Wingdings" panose="05000000000000000000" pitchFamily="2" charset="2"/>
              </a:rPr>
              <a:t> class which is optional! (i.e. a car </a:t>
            </a:r>
            <a:r>
              <a:rPr lang="da-DK" i="1" u="sng">
                <a:sym typeface="Wingdings" panose="05000000000000000000" pitchFamily="2" charset="2"/>
              </a:rPr>
              <a:t>must</a:t>
            </a:r>
            <a:r>
              <a:rPr lang="da-DK" i="1">
                <a:sym typeface="Wingdings" panose="05000000000000000000" pitchFamily="2" charset="2"/>
              </a:rPr>
              <a:t> be assigned to a staff member, but a staff member </a:t>
            </a:r>
            <a:r>
              <a:rPr lang="da-DK" i="1" u="sng">
                <a:sym typeface="Wingdings" panose="05000000000000000000" pitchFamily="2" charset="2"/>
              </a:rPr>
              <a:t>can</a:t>
            </a:r>
            <a:r>
              <a:rPr lang="da-DK" i="1">
                <a:sym typeface="Wingdings" panose="05000000000000000000" pitchFamily="2" charset="2"/>
              </a:rPr>
              <a:t> be assigned to a car)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Keep tables </a:t>
            </a:r>
            <a:r>
              <a:rPr lang="da-DK" b="1">
                <a:sym typeface="Wingdings" panose="05000000000000000000" pitchFamily="2" charset="2"/>
              </a:rPr>
              <a:t>Staff</a:t>
            </a:r>
            <a:r>
              <a:rPr lang="da-DK">
                <a:sym typeface="Wingdings" panose="05000000000000000000" pitchFamily="2" charset="2"/>
              </a:rPr>
              <a:t> and </a:t>
            </a:r>
            <a:r>
              <a:rPr lang="da-DK" b="1">
                <a:sym typeface="Wingdings" panose="05000000000000000000" pitchFamily="2" charset="2"/>
              </a:rPr>
              <a:t>Car</a:t>
            </a:r>
            <a:r>
              <a:rPr lang="da-DK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Add the primary key from the optional class (Staff) to the mandatory class (Car).</a:t>
            </a:r>
          </a:p>
          <a:p>
            <a:endParaRPr lang="da-DK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Staff</a:t>
            </a:r>
          </a:p>
          <a:p>
            <a:r>
              <a:rPr lang="da-DK"/>
              <a:t>  SSN</a:t>
            </a:r>
          </a:p>
          <a:p>
            <a:r>
              <a:rPr lang="da-DK"/>
              <a:t>  Name</a:t>
            </a:r>
          </a:p>
          <a:p>
            <a:r>
              <a:rPr lang="da-DK"/>
              <a:t> 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Car</a:t>
            </a:r>
          </a:p>
          <a:p>
            <a:r>
              <a:rPr lang="da-DK"/>
              <a:t>  Plate</a:t>
            </a:r>
          </a:p>
          <a:p>
            <a:r>
              <a:rPr lang="da-DK"/>
              <a:t>  Model</a:t>
            </a:r>
          </a:p>
          <a:p>
            <a:r>
              <a:rPr lang="da-DK"/>
              <a:t> 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Uses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91930"/>
              </p:ext>
            </p:extLst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Staff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4531"/>
              </p:ext>
            </p:extLst>
          </p:nvPr>
        </p:nvGraphicFramePr>
        <p:xfrm>
          <a:off x="7919904" y="5277904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Car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StaffSSN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12" name="Ellipse 11"/>
          <p:cNvSpPr/>
          <p:nvPr/>
        </p:nvSpPr>
        <p:spPr>
          <a:xfrm>
            <a:off x="9962068" y="5474369"/>
            <a:ext cx="1058779" cy="5943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276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012122" cy="4351338"/>
          </a:xfrm>
        </p:spPr>
        <p:txBody>
          <a:bodyPr/>
          <a:lstStyle/>
          <a:p>
            <a:r>
              <a:rPr lang="da-DK"/>
              <a:t>One to one, both optional (0..1 : 0..1)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Same procedure as for one mandatory; copy primary key from one table into the other table.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You can, however, freely choose which table to copy from/to.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Foreign key in copied-to table can be </a:t>
            </a:r>
            <a:r>
              <a:rPr lang="da-DK" b="1" i="1">
                <a:sym typeface="Wingdings" panose="05000000000000000000" pitchFamily="2" charset="2"/>
              </a:rPr>
              <a:t>null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Staff</a:t>
            </a:r>
          </a:p>
          <a:p>
            <a:r>
              <a:rPr lang="da-DK"/>
              <a:t>  SSN</a:t>
            </a:r>
          </a:p>
          <a:p>
            <a:r>
              <a:rPr lang="da-DK"/>
              <a:t>  Name</a:t>
            </a:r>
          </a:p>
          <a:p>
            <a:r>
              <a:rPr lang="da-DK"/>
              <a:t> 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Car</a:t>
            </a:r>
          </a:p>
          <a:p>
            <a:r>
              <a:rPr lang="da-DK"/>
              <a:t>  Plate</a:t>
            </a:r>
          </a:p>
          <a:p>
            <a:r>
              <a:rPr lang="da-DK"/>
              <a:t>  Model</a:t>
            </a:r>
          </a:p>
          <a:p>
            <a:r>
              <a:rPr lang="da-DK"/>
              <a:t> 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Uses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/>
              <a:t>0..1</a:t>
            </a:r>
          </a:p>
        </p:txBody>
      </p:sp>
    </p:spTree>
    <p:extLst>
      <p:ext uri="{BB962C8B-B14F-4D97-AF65-F5344CB8AC3E}">
        <p14:creationId xmlns:p14="http://schemas.microsoft.com/office/powerpoint/2010/main" val="207193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Classic Database Design </a:t>
            </a:r>
            <a:r>
              <a:rPr lang="da-DK" b="1" dirty="0" err="1"/>
              <a:t>Process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It </a:t>
            </a:r>
            <a:r>
              <a:rPr lang="da-DK" dirty="0" err="1"/>
              <a:t>should</a:t>
            </a:r>
            <a:r>
              <a:rPr lang="da-DK" dirty="0"/>
              <a:t>/must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possible</a:t>
            </a:r>
            <a:r>
              <a:rPr lang="da-DK" dirty="0"/>
              <a:t> to design (and </a:t>
            </a:r>
            <a:r>
              <a:rPr lang="da-DK" dirty="0" err="1"/>
              <a:t>implement</a:t>
            </a:r>
            <a:r>
              <a:rPr lang="da-DK" dirty="0"/>
              <a:t>) a database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involving</a:t>
            </a:r>
            <a:r>
              <a:rPr lang="da-DK" dirty="0"/>
              <a:t> </a:t>
            </a:r>
            <a:r>
              <a:rPr lang="da-DK" dirty="0" err="1"/>
              <a:t>concepts</a:t>
            </a:r>
            <a:r>
              <a:rPr lang="da-DK" dirty="0"/>
              <a:t> from Object-</a:t>
            </a:r>
            <a:r>
              <a:rPr lang="da-DK" dirty="0" err="1"/>
              <a:t>Oriented</a:t>
            </a:r>
            <a:r>
              <a:rPr lang="da-DK" dirty="0"/>
              <a:t> Design.</a:t>
            </a:r>
          </a:p>
          <a:p>
            <a:r>
              <a:rPr lang="da-DK" dirty="0" err="1"/>
              <a:t>Such</a:t>
            </a:r>
            <a:r>
              <a:rPr lang="da-DK" dirty="0"/>
              <a:t> a ”</a:t>
            </a:r>
            <a:r>
              <a:rPr lang="da-DK" dirty="0" err="1"/>
              <a:t>classic</a:t>
            </a:r>
            <a:r>
              <a:rPr lang="da-DK" dirty="0"/>
              <a:t>” DB design </a:t>
            </a:r>
            <a:r>
              <a:rPr lang="da-DK" dirty="0" err="1"/>
              <a:t>process</a:t>
            </a:r>
            <a:r>
              <a:rPr lang="da-DK" dirty="0"/>
              <a:t> is </a:t>
            </a:r>
            <a:r>
              <a:rPr lang="da-DK" dirty="0" err="1"/>
              <a:t>described</a:t>
            </a:r>
            <a:r>
              <a:rPr lang="da-DK" dirty="0"/>
              <a:t> by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b="1" dirty="0" err="1"/>
              <a:t>Conolly</a:t>
            </a:r>
            <a:r>
              <a:rPr lang="da-DK" b="1" dirty="0"/>
              <a:t> &amp; </a:t>
            </a:r>
            <a:r>
              <a:rPr lang="da-DK" b="1" dirty="0" err="1"/>
              <a:t>Begg</a:t>
            </a:r>
            <a:r>
              <a:rPr lang="da-DK" b="1" dirty="0"/>
              <a:t> </a:t>
            </a:r>
            <a:r>
              <a:rPr lang="da-DK" dirty="0"/>
              <a:t>in </a:t>
            </a:r>
            <a:r>
              <a:rPr lang="da-DK" b="1" dirty="0"/>
              <a:t>Database Solutions </a:t>
            </a:r>
            <a:r>
              <a:rPr lang="da-DK" dirty="0"/>
              <a:t>(</a:t>
            </a:r>
            <a:r>
              <a:rPr lang="da-DK" dirty="0" err="1"/>
              <a:t>classic</a:t>
            </a:r>
            <a:r>
              <a:rPr lang="da-DK" dirty="0"/>
              <a:t> </a:t>
            </a:r>
            <a:r>
              <a:rPr lang="da-DK" dirty="0" err="1"/>
              <a:t>text</a:t>
            </a:r>
            <a:r>
              <a:rPr lang="da-DK" dirty="0"/>
              <a:t> on Database Systems).</a:t>
            </a:r>
          </a:p>
          <a:p>
            <a:r>
              <a:rPr lang="da-DK" dirty="0"/>
              <a:t>Main steps </a:t>
            </a:r>
            <a:r>
              <a:rPr lang="da-DK" dirty="0" err="1"/>
              <a:t>are</a:t>
            </a:r>
            <a:endParaRPr lang="da-DK" dirty="0"/>
          </a:p>
          <a:p>
            <a:pPr lvl="1"/>
            <a:r>
              <a:rPr lang="da-DK" b="1" dirty="0" err="1"/>
              <a:t>Fact-finding</a:t>
            </a:r>
            <a:endParaRPr lang="da-DK" b="1" dirty="0"/>
          </a:p>
          <a:p>
            <a:pPr lvl="1"/>
            <a:r>
              <a:rPr lang="da-DK" b="1" dirty="0" err="1"/>
              <a:t>Entity-Relationship</a:t>
            </a:r>
            <a:r>
              <a:rPr lang="da-DK" b="1" dirty="0"/>
              <a:t> </a:t>
            </a:r>
            <a:r>
              <a:rPr lang="da-DK" b="1" dirty="0" err="1"/>
              <a:t>Modeling</a:t>
            </a:r>
            <a:endParaRPr lang="da-DK" b="1" dirty="0"/>
          </a:p>
          <a:p>
            <a:pPr lvl="1"/>
            <a:r>
              <a:rPr lang="da-DK" b="1" dirty="0" err="1"/>
              <a:t>Table</a:t>
            </a:r>
            <a:r>
              <a:rPr lang="da-DK" b="1" dirty="0"/>
              <a:t> Creation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97652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012122" cy="4351338"/>
          </a:xfrm>
        </p:spPr>
        <p:txBody>
          <a:bodyPr/>
          <a:lstStyle/>
          <a:p>
            <a:r>
              <a:rPr lang="da-DK"/>
              <a:t>One to one, both optional (0..1 : 0..1)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Same procedure as for one mandatory; copy primary key from one table into the other table.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You can, however, freely choose which table to copy from/to.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Foreign key in copied-to table can be </a:t>
            </a:r>
            <a:r>
              <a:rPr lang="da-DK" b="1" i="1">
                <a:sym typeface="Wingdings" panose="05000000000000000000" pitchFamily="2" charset="2"/>
              </a:rPr>
              <a:t>null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Staff</a:t>
            </a:r>
          </a:p>
          <a:p>
            <a:r>
              <a:rPr lang="da-DK"/>
              <a:t>  SSN</a:t>
            </a:r>
          </a:p>
          <a:p>
            <a:r>
              <a:rPr lang="da-DK"/>
              <a:t>  Name</a:t>
            </a:r>
          </a:p>
          <a:p>
            <a:r>
              <a:rPr lang="da-DK"/>
              <a:t> 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Car</a:t>
            </a:r>
          </a:p>
          <a:p>
            <a:r>
              <a:rPr lang="da-DK"/>
              <a:t>  Plate</a:t>
            </a:r>
          </a:p>
          <a:p>
            <a:r>
              <a:rPr lang="da-DK"/>
              <a:t>  Model</a:t>
            </a:r>
          </a:p>
          <a:p>
            <a:r>
              <a:rPr lang="da-DK"/>
              <a:t> 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Uses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373956"/>
              </p:ext>
            </p:extLst>
          </p:nvPr>
        </p:nvGraphicFramePr>
        <p:xfrm>
          <a:off x="7919904" y="4395563"/>
          <a:ext cx="4084328" cy="944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Staff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767748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37096"/>
              </p:ext>
            </p:extLst>
          </p:nvPr>
        </p:nvGraphicFramePr>
        <p:xfrm>
          <a:off x="7919904" y="5277904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Car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StaffSSN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13" name="Afrundet rektangulær billedforklaring 12"/>
          <p:cNvSpPr/>
          <p:nvPr/>
        </p:nvSpPr>
        <p:spPr>
          <a:xfrm>
            <a:off x="10702566" y="6042993"/>
            <a:ext cx="993181" cy="619627"/>
          </a:xfrm>
          <a:prstGeom prst="wedgeRoundRectCallout">
            <a:avLst>
              <a:gd name="adj1" fmla="val -79410"/>
              <a:gd name="adj2" fmla="val -799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/>
              <a:t>Can be </a:t>
            </a:r>
            <a:r>
              <a:rPr lang="da-DK" b="1" i="1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43536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87554" cy="4351338"/>
          </a:xfrm>
        </p:spPr>
        <p:txBody>
          <a:bodyPr/>
          <a:lstStyle/>
          <a:p>
            <a:r>
              <a:rPr lang="da-DK"/>
              <a:t>One to many (1 : 0..*)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Keep tables </a:t>
            </a:r>
            <a:r>
              <a:rPr lang="da-DK" b="1">
                <a:sym typeface="Wingdings" panose="05000000000000000000" pitchFamily="2" charset="2"/>
              </a:rPr>
              <a:t>Staff</a:t>
            </a:r>
            <a:r>
              <a:rPr lang="da-DK">
                <a:sym typeface="Wingdings" panose="05000000000000000000" pitchFamily="2" charset="2"/>
              </a:rPr>
              <a:t> and </a:t>
            </a:r>
            <a:r>
              <a:rPr lang="da-DK" b="1">
                <a:sym typeface="Wingdings" panose="05000000000000000000" pitchFamily="2" charset="2"/>
              </a:rPr>
              <a:t>Store</a:t>
            </a:r>
            <a:r>
              <a:rPr lang="da-DK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Add the primary key from the table for the  ”one” end of the relation (</a:t>
            </a:r>
            <a:r>
              <a:rPr lang="da-DK" b="1">
                <a:sym typeface="Wingdings" panose="05000000000000000000" pitchFamily="2" charset="2"/>
              </a:rPr>
              <a:t>Store</a:t>
            </a:r>
            <a:r>
              <a:rPr lang="da-DK">
                <a:sym typeface="Wingdings" panose="05000000000000000000" pitchFamily="2" charset="2"/>
              </a:rPr>
              <a:t>) to the table for the ”many” end of the relation (</a:t>
            </a:r>
            <a:r>
              <a:rPr lang="da-DK" b="1">
                <a:sym typeface="Wingdings" panose="05000000000000000000" pitchFamily="2" charset="2"/>
              </a:rPr>
              <a:t>Staff</a:t>
            </a:r>
            <a:r>
              <a:rPr lang="da-DK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Also include attributes relating to the relation itself (if any) to the table for the ”many” end (e.g. a </a:t>
            </a:r>
            <a:r>
              <a:rPr lang="da-DK" b="1">
                <a:sym typeface="Wingdings" panose="05000000000000000000" pitchFamily="2" charset="2"/>
              </a:rPr>
              <a:t>StartDate</a:t>
            </a:r>
            <a:r>
              <a:rPr lang="da-DK">
                <a:sym typeface="Wingdings" panose="05000000000000000000" pitchFamily="2" charset="2"/>
              </a:rPr>
              <a:t> in the </a:t>
            </a:r>
            <a:r>
              <a:rPr lang="da-DK" b="1">
                <a:sym typeface="Wingdings" panose="05000000000000000000" pitchFamily="2" charset="2"/>
              </a:rPr>
              <a:t>Staff</a:t>
            </a:r>
            <a:r>
              <a:rPr lang="da-DK">
                <a:sym typeface="Wingdings" panose="05000000000000000000" pitchFamily="2" charset="2"/>
              </a:rPr>
              <a:t> table)</a:t>
            </a:r>
          </a:p>
          <a:p>
            <a:pPr lvl="1"/>
            <a:endParaRPr lang="da-DK">
              <a:sym typeface="Wingdings" panose="05000000000000000000" pitchFamily="2" charset="2"/>
            </a:endParaRPr>
          </a:p>
          <a:p>
            <a:endParaRPr lang="da-DK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Staff</a:t>
            </a:r>
          </a:p>
          <a:p>
            <a:r>
              <a:rPr lang="da-DK"/>
              <a:t>  SSN</a:t>
            </a:r>
          </a:p>
          <a:p>
            <a:r>
              <a:rPr lang="da-DK"/>
              <a:t>  Name</a:t>
            </a:r>
          </a:p>
          <a:p>
            <a:r>
              <a:rPr lang="da-DK"/>
              <a:t> 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Store</a:t>
            </a:r>
          </a:p>
          <a:p>
            <a:r>
              <a:rPr lang="da-DK"/>
              <a:t>  StoreId</a:t>
            </a:r>
          </a:p>
          <a:p>
            <a:r>
              <a:rPr lang="da-DK"/>
              <a:t> 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WorksAt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10382316" y="2770622"/>
            <a:ext cx="222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58524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87554" cy="4351338"/>
          </a:xfrm>
        </p:spPr>
        <p:txBody>
          <a:bodyPr/>
          <a:lstStyle/>
          <a:p>
            <a:r>
              <a:rPr lang="da-DK"/>
              <a:t>One to many (1 : 0..*)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Keep tables </a:t>
            </a:r>
            <a:r>
              <a:rPr lang="da-DK" b="1">
                <a:sym typeface="Wingdings" panose="05000000000000000000" pitchFamily="2" charset="2"/>
              </a:rPr>
              <a:t>Staff</a:t>
            </a:r>
            <a:r>
              <a:rPr lang="da-DK">
                <a:sym typeface="Wingdings" panose="05000000000000000000" pitchFamily="2" charset="2"/>
              </a:rPr>
              <a:t> and </a:t>
            </a:r>
            <a:r>
              <a:rPr lang="da-DK" b="1">
                <a:sym typeface="Wingdings" panose="05000000000000000000" pitchFamily="2" charset="2"/>
              </a:rPr>
              <a:t>Store</a:t>
            </a:r>
            <a:r>
              <a:rPr lang="da-DK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Add the primary key from the table for the  ”one” end of the relation (</a:t>
            </a:r>
            <a:r>
              <a:rPr lang="da-DK" b="1">
                <a:sym typeface="Wingdings" panose="05000000000000000000" pitchFamily="2" charset="2"/>
              </a:rPr>
              <a:t>Store</a:t>
            </a:r>
            <a:r>
              <a:rPr lang="da-DK">
                <a:sym typeface="Wingdings" panose="05000000000000000000" pitchFamily="2" charset="2"/>
              </a:rPr>
              <a:t>) to the table for the ”many” end of the relation (</a:t>
            </a:r>
            <a:r>
              <a:rPr lang="da-DK" b="1">
                <a:sym typeface="Wingdings" panose="05000000000000000000" pitchFamily="2" charset="2"/>
              </a:rPr>
              <a:t>Staff</a:t>
            </a:r>
            <a:r>
              <a:rPr lang="da-DK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Also include attributes relating to the relation itself (if any) to the table for the ”many” end (e.g. a </a:t>
            </a:r>
            <a:r>
              <a:rPr lang="da-DK" b="1">
                <a:sym typeface="Wingdings" panose="05000000000000000000" pitchFamily="2" charset="2"/>
              </a:rPr>
              <a:t>StartDate</a:t>
            </a:r>
            <a:r>
              <a:rPr lang="da-DK">
                <a:sym typeface="Wingdings" panose="05000000000000000000" pitchFamily="2" charset="2"/>
              </a:rPr>
              <a:t> in the </a:t>
            </a:r>
            <a:r>
              <a:rPr lang="da-DK" b="1">
                <a:sym typeface="Wingdings" panose="05000000000000000000" pitchFamily="2" charset="2"/>
              </a:rPr>
              <a:t>Staff</a:t>
            </a:r>
            <a:r>
              <a:rPr lang="da-DK">
                <a:sym typeface="Wingdings" panose="05000000000000000000" pitchFamily="2" charset="2"/>
              </a:rPr>
              <a:t> table)</a:t>
            </a:r>
          </a:p>
          <a:p>
            <a:pPr lvl="1"/>
            <a:endParaRPr lang="da-DK">
              <a:sym typeface="Wingdings" panose="05000000000000000000" pitchFamily="2" charset="2"/>
            </a:endParaRPr>
          </a:p>
          <a:p>
            <a:endParaRPr lang="da-DK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Staff</a:t>
            </a:r>
          </a:p>
          <a:p>
            <a:r>
              <a:rPr lang="da-DK"/>
              <a:t>  SSN</a:t>
            </a:r>
          </a:p>
          <a:p>
            <a:r>
              <a:rPr lang="da-DK"/>
              <a:t>  Name</a:t>
            </a:r>
          </a:p>
          <a:p>
            <a:r>
              <a:rPr lang="da-DK"/>
              <a:t> 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Store</a:t>
            </a:r>
          </a:p>
          <a:p>
            <a:r>
              <a:rPr lang="da-DK"/>
              <a:t>  StoreId</a:t>
            </a:r>
          </a:p>
          <a:p>
            <a:r>
              <a:rPr lang="da-DK"/>
              <a:t> 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WorksAt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10382316" y="2770622"/>
            <a:ext cx="222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71521"/>
              </p:ext>
            </p:extLst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Staff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StoreId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StartDate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/>
          </p:nvPr>
        </p:nvGraphicFramePr>
        <p:xfrm>
          <a:off x="7919904" y="5277904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StoreId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31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87554" cy="4351338"/>
          </a:xfrm>
        </p:spPr>
        <p:txBody>
          <a:bodyPr/>
          <a:lstStyle/>
          <a:p>
            <a:r>
              <a:rPr lang="da-DK"/>
              <a:t>Zero/One to many (0..1 : 0..*)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The same as one-to-many…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…BUT we can then allow the just-added foreign key (</a:t>
            </a:r>
            <a:r>
              <a:rPr lang="da-DK" b="1">
                <a:sym typeface="Wingdings" panose="05000000000000000000" pitchFamily="2" charset="2"/>
              </a:rPr>
              <a:t>StoreId</a:t>
            </a:r>
            <a:r>
              <a:rPr lang="da-DK">
                <a:sym typeface="Wingdings" panose="05000000000000000000" pitchFamily="2" charset="2"/>
              </a:rPr>
              <a:t>) to be </a:t>
            </a:r>
            <a:r>
              <a:rPr lang="da-DK" b="1" i="1">
                <a:sym typeface="Wingdings" panose="05000000000000000000" pitchFamily="2" charset="2"/>
              </a:rPr>
              <a:t>null</a:t>
            </a:r>
          </a:p>
          <a:p>
            <a:pPr lvl="1"/>
            <a:r>
              <a:rPr lang="da-DK" b="1">
                <a:sym typeface="Wingdings" panose="05000000000000000000" pitchFamily="2" charset="2"/>
              </a:rPr>
              <a:t>NB</a:t>
            </a:r>
            <a:r>
              <a:rPr lang="da-DK">
                <a:sym typeface="Wingdings" panose="05000000000000000000" pitchFamily="2" charset="2"/>
              </a:rPr>
              <a:t>: Columns relating to relation must then also be allowed to be </a:t>
            </a:r>
            <a:r>
              <a:rPr lang="da-DK" b="1" i="1">
                <a:sym typeface="Wingdings" panose="05000000000000000000" pitchFamily="2" charset="2"/>
              </a:rPr>
              <a:t>null</a:t>
            </a:r>
          </a:p>
          <a:p>
            <a:pPr lvl="1"/>
            <a:endParaRPr lang="da-DK">
              <a:sym typeface="Wingdings" panose="05000000000000000000" pitchFamily="2" charset="2"/>
            </a:endParaRPr>
          </a:p>
          <a:p>
            <a:endParaRPr lang="da-DK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Staff</a:t>
            </a:r>
          </a:p>
          <a:p>
            <a:r>
              <a:rPr lang="da-DK"/>
              <a:t>  SSN</a:t>
            </a:r>
          </a:p>
          <a:p>
            <a:r>
              <a:rPr lang="da-DK"/>
              <a:t>  Name</a:t>
            </a:r>
          </a:p>
          <a:p>
            <a:r>
              <a:rPr lang="da-DK"/>
              <a:t> 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Store</a:t>
            </a:r>
          </a:p>
          <a:p>
            <a:r>
              <a:rPr lang="da-DK"/>
              <a:t>  StoreId</a:t>
            </a:r>
          </a:p>
          <a:p>
            <a:r>
              <a:rPr lang="da-DK"/>
              <a:t> 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WorksAt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10205193" y="2772485"/>
            <a:ext cx="53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19698"/>
              </p:ext>
            </p:extLst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Staff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StoreId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StartDate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/>
          </p:nvPr>
        </p:nvGraphicFramePr>
        <p:xfrm>
          <a:off x="7919904" y="5277904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StoreId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12" name="Afrundet rektangulær billedforklaring 11"/>
          <p:cNvSpPr/>
          <p:nvPr/>
        </p:nvSpPr>
        <p:spPr>
          <a:xfrm>
            <a:off x="10943198" y="3964619"/>
            <a:ext cx="993181" cy="619627"/>
          </a:xfrm>
          <a:prstGeom prst="wedgeRoundRectCallout">
            <a:avLst>
              <a:gd name="adj1" fmla="val -63661"/>
              <a:gd name="adj2" fmla="val 811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/>
              <a:t>Can be </a:t>
            </a:r>
            <a:r>
              <a:rPr lang="da-DK" b="1" i="1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49816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906720" cy="4351338"/>
          </a:xfrm>
        </p:spPr>
        <p:txBody>
          <a:bodyPr/>
          <a:lstStyle/>
          <a:p>
            <a:r>
              <a:rPr lang="da-DK"/>
              <a:t>Many to many (0..* : 0..*)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Keep tables </a:t>
            </a:r>
            <a:r>
              <a:rPr lang="da-DK" b="1">
                <a:sym typeface="Wingdings" panose="05000000000000000000" pitchFamily="2" charset="2"/>
              </a:rPr>
              <a:t>Staff</a:t>
            </a:r>
            <a:r>
              <a:rPr lang="da-DK">
                <a:sym typeface="Wingdings" panose="05000000000000000000" pitchFamily="2" charset="2"/>
              </a:rPr>
              <a:t> and </a:t>
            </a:r>
            <a:r>
              <a:rPr lang="da-DK" b="1">
                <a:sym typeface="Wingdings" panose="05000000000000000000" pitchFamily="2" charset="2"/>
              </a:rPr>
              <a:t>Course</a:t>
            </a:r>
            <a:r>
              <a:rPr lang="da-DK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Add a </a:t>
            </a:r>
            <a:r>
              <a:rPr lang="da-DK" u="sng">
                <a:sym typeface="Wingdings" panose="05000000000000000000" pitchFamily="2" charset="2"/>
              </a:rPr>
              <a:t>third</a:t>
            </a:r>
            <a:r>
              <a:rPr lang="da-DK">
                <a:sym typeface="Wingdings" panose="05000000000000000000" pitchFamily="2" charset="2"/>
              </a:rPr>
              <a:t> table representing the relation itself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Add the primary keys from </a:t>
            </a:r>
            <a:r>
              <a:rPr lang="da-DK" u="sng">
                <a:sym typeface="Wingdings" panose="05000000000000000000" pitchFamily="2" charset="2"/>
              </a:rPr>
              <a:t>both</a:t>
            </a:r>
            <a:r>
              <a:rPr lang="da-DK">
                <a:sym typeface="Wingdings" panose="05000000000000000000" pitchFamily="2" charset="2"/>
              </a:rPr>
              <a:t> tables to the new table 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Also include attributes relating to the relation itself (if any) to the new table (e.g. a </a:t>
            </a:r>
            <a:r>
              <a:rPr lang="da-DK" b="1">
                <a:sym typeface="Wingdings" panose="05000000000000000000" pitchFamily="2" charset="2"/>
              </a:rPr>
              <a:t>Date</a:t>
            </a:r>
            <a:r>
              <a:rPr lang="da-DK">
                <a:sym typeface="Wingdings" panose="05000000000000000000" pitchFamily="2" charset="2"/>
              </a:rPr>
              <a:t> attri-bute representing when the staff member has taken the course in question).</a:t>
            </a:r>
          </a:p>
          <a:p>
            <a:pPr lvl="1"/>
            <a:endParaRPr lang="da-DK">
              <a:sym typeface="Wingdings" panose="05000000000000000000" pitchFamily="2" charset="2"/>
            </a:endParaRPr>
          </a:p>
          <a:p>
            <a:endParaRPr lang="da-DK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Staff</a:t>
            </a:r>
          </a:p>
          <a:p>
            <a:r>
              <a:rPr lang="da-DK"/>
              <a:t>  SSN</a:t>
            </a:r>
          </a:p>
          <a:p>
            <a:r>
              <a:rPr lang="da-DK"/>
              <a:t>  Name</a:t>
            </a:r>
          </a:p>
          <a:p>
            <a:r>
              <a:rPr lang="da-DK"/>
              <a:t> 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307860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Course</a:t>
            </a:r>
          </a:p>
          <a:p>
            <a:r>
              <a:rPr lang="da-DK"/>
              <a:t>  CourseId</a:t>
            </a:r>
          </a:p>
          <a:p>
            <a:r>
              <a:rPr lang="da-DK"/>
              <a:t> 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HasTaken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10202779" y="2770622"/>
            <a:ext cx="47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1032104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906720" cy="4351338"/>
          </a:xfrm>
        </p:spPr>
        <p:txBody>
          <a:bodyPr/>
          <a:lstStyle/>
          <a:p>
            <a:r>
              <a:rPr lang="da-DK"/>
              <a:t>Many to many (0..* : 0..*)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Keep tables </a:t>
            </a:r>
            <a:r>
              <a:rPr lang="da-DK" b="1">
                <a:sym typeface="Wingdings" panose="05000000000000000000" pitchFamily="2" charset="2"/>
              </a:rPr>
              <a:t>Staff</a:t>
            </a:r>
            <a:r>
              <a:rPr lang="da-DK">
                <a:sym typeface="Wingdings" panose="05000000000000000000" pitchFamily="2" charset="2"/>
              </a:rPr>
              <a:t> and </a:t>
            </a:r>
            <a:r>
              <a:rPr lang="da-DK" b="1">
                <a:sym typeface="Wingdings" panose="05000000000000000000" pitchFamily="2" charset="2"/>
              </a:rPr>
              <a:t>Course</a:t>
            </a:r>
            <a:r>
              <a:rPr lang="da-DK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Add a </a:t>
            </a:r>
            <a:r>
              <a:rPr lang="da-DK" u="sng">
                <a:sym typeface="Wingdings" panose="05000000000000000000" pitchFamily="2" charset="2"/>
              </a:rPr>
              <a:t>third</a:t>
            </a:r>
            <a:r>
              <a:rPr lang="da-DK">
                <a:sym typeface="Wingdings" panose="05000000000000000000" pitchFamily="2" charset="2"/>
              </a:rPr>
              <a:t> table representing the relation itself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Add the primary keys from </a:t>
            </a:r>
            <a:r>
              <a:rPr lang="da-DK" u="sng">
                <a:sym typeface="Wingdings" panose="05000000000000000000" pitchFamily="2" charset="2"/>
              </a:rPr>
              <a:t>both</a:t>
            </a:r>
            <a:r>
              <a:rPr lang="da-DK">
                <a:sym typeface="Wingdings" panose="05000000000000000000" pitchFamily="2" charset="2"/>
              </a:rPr>
              <a:t> tables to the new table 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Also include attributes relating to the relation itself (if any) to the new table (e.g. a </a:t>
            </a:r>
            <a:r>
              <a:rPr lang="da-DK" b="1">
                <a:sym typeface="Wingdings" panose="05000000000000000000" pitchFamily="2" charset="2"/>
              </a:rPr>
              <a:t>Date</a:t>
            </a:r>
            <a:r>
              <a:rPr lang="da-DK">
                <a:sym typeface="Wingdings" panose="05000000000000000000" pitchFamily="2" charset="2"/>
              </a:rPr>
              <a:t> attri-bute representing when the staff member has taken the course in question).</a:t>
            </a:r>
          </a:p>
          <a:p>
            <a:pPr lvl="1"/>
            <a:endParaRPr lang="da-DK">
              <a:sym typeface="Wingdings" panose="05000000000000000000" pitchFamily="2" charset="2"/>
            </a:endParaRPr>
          </a:p>
          <a:p>
            <a:endParaRPr lang="da-DK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Staff</a:t>
            </a:r>
          </a:p>
          <a:p>
            <a:r>
              <a:rPr lang="da-DK"/>
              <a:t>  SSN</a:t>
            </a:r>
          </a:p>
          <a:p>
            <a:r>
              <a:rPr lang="da-DK"/>
              <a:t>  Name</a:t>
            </a:r>
          </a:p>
          <a:p>
            <a:r>
              <a:rPr lang="da-DK"/>
              <a:t> 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307860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Course</a:t>
            </a:r>
          </a:p>
          <a:p>
            <a:r>
              <a:rPr lang="da-DK"/>
              <a:t>  CourseId</a:t>
            </a:r>
          </a:p>
          <a:p>
            <a:r>
              <a:rPr lang="da-DK"/>
              <a:t> 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HasTaken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10202779" y="2770622"/>
            <a:ext cx="47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796591"/>
              </p:ext>
            </p:extLst>
          </p:nvPr>
        </p:nvGraphicFramePr>
        <p:xfrm>
          <a:off x="7919904" y="3878201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Staff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415387"/>
              </p:ext>
            </p:extLst>
          </p:nvPr>
        </p:nvGraphicFramePr>
        <p:xfrm>
          <a:off x="7919904" y="4760542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CourseId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01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Tables from a Domain Model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906720" cy="4351338"/>
          </a:xfrm>
        </p:spPr>
        <p:txBody>
          <a:bodyPr/>
          <a:lstStyle/>
          <a:p>
            <a:r>
              <a:rPr lang="da-DK"/>
              <a:t>Many to many (0..* : 0..*)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Keep tables </a:t>
            </a:r>
            <a:r>
              <a:rPr lang="da-DK" b="1">
                <a:sym typeface="Wingdings" panose="05000000000000000000" pitchFamily="2" charset="2"/>
              </a:rPr>
              <a:t>Staff</a:t>
            </a:r>
            <a:r>
              <a:rPr lang="da-DK">
                <a:sym typeface="Wingdings" panose="05000000000000000000" pitchFamily="2" charset="2"/>
              </a:rPr>
              <a:t> and </a:t>
            </a:r>
            <a:r>
              <a:rPr lang="da-DK" b="1">
                <a:sym typeface="Wingdings" panose="05000000000000000000" pitchFamily="2" charset="2"/>
              </a:rPr>
              <a:t>Course</a:t>
            </a:r>
            <a:r>
              <a:rPr lang="da-DK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Add a </a:t>
            </a:r>
            <a:r>
              <a:rPr lang="da-DK" u="sng">
                <a:sym typeface="Wingdings" panose="05000000000000000000" pitchFamily="2" charset="2"/>
              </a:rPr>
              <a:t>third</a:t>
            </a:r>
            <a:r>
              <a:rPr lang="da-DK">
                <a:sym typeface="Wingdings" panose="05000000000000000000" pitchFamily="2" charset="2"/>
              </a:rPr>
              <a:t> table representing the relation itself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Add the primary keys from </a:t>
            </a:r>
            <a:r>
              <a:rPr lang="da-DK" u="sng">
                <a:sym typeface="Wingdings" panose="05000000000000000000" pitchFamily="2" charset="2"/>
              </a:rPr>
              <a:t>both</a:t>
            </a:r>
            <a:r>
              <a:rPr lang="da-DK">
                <a:sym typeface="Wingdings" panose="05000000000000000000" pitchFamily="2" charset="2"/>
              </a:rPr>
              <a:t> tables to the new table 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Also include attributes relating to the relation itself (if any) to the new table (e.g. a </a:t>
            </a:r>
            <a:r>
              <a:rPr lang="da-DK" b="1">
                <a:sym typeface="Wingdings" panose="05000000000000000000" pitchFamily="2" charset="2"/>
              </a:rPr>
              <a:t>Date</a:t>
            </a:r>
            <a:r>
              <a:rPr lang="da-DK">
                <a:sym typeface="Wingdings" panose="05000000000000000000" pitchFamily="2" charset="2"/>
              </a:rPr>
              <a:t> attri-bute representing when the staff member has taken the course in question).</a:t>
            </a:r>
          </a:p>
          <a:p>
            <a:pPr lvl="1"/>
            <a:endParaRPr lang="da-DK">
              <a:sym typeface="Wingdings" panose="05000000000000000000" pitchFamily="2" charset="2"/>
            </a:endParaRPr>
          </a:p>
          <a:p>
            <a:endParaRPr lang="da-DK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Staff</a:t>
            </a:r>
          </a:p>
          <a:p>
            <a:r>
              <a:rPr lang="da-DK"/>
              <a:t>  SSN</a:t>
            </a:r>
          </a:p>
          <a:p>
            <a:r>
              <a:rPr lang="da-DK"/>
              <a:t>  Name</a:t>
            </a:r>
          </a:p>
          <a:p>
            <a:r>
              <a:rPr lang="da-DK"/>
              <a:t> 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307860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Course</a:t>
            </a:r>
          </a:p>
          <a:p>
            <a:r>
              <a:rPr lang="da-DK"/>
              <a:t>  CourseId</a:t>
            </a:r>
          </a:p>
          <a:p>
            <a:r>
              <a:rPr lang="da-DK"/>
              <a:t> 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HasTaken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10202779" y="2770622"/>
            <a:ext cx="47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943650"/>
              </p:ext>
            </p:extLst>
          </p:nvPr>
        </p:nvGraphicFramePr>
        <p:xfrm>
          <a:off x="7919904" y="3878201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Staff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/>
          </p:nvPr>
        </p:nvGraphicFramePr>
        <p:xfrm>
          <a:off x="7919904" y="4760542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CourseId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2" name="Tabel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636154"/>
              </p:ext>
            </p:extLst>
          </p:nvPr>
        </p:nvGraphicFramePr>
        <p:xfrm>
          <a:off x="7919904" y="564288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StaffHasTakenCourse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CourseId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38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Student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Room</a:t>
            </a:r>
          </a:p>
          <a:p>
            <a:r>
              <a:rPr lang="da-DK"/>
              <a:t>  RoomId</a:t>
            </a:r>
          </a:p>
          <a:p>
            <a:r>
              <a:rPr lang="da-DK"/>
              <a:t>  Capacity</a:t>
            </a:r>
          </a:p>
          <a:p>
            <a:r>
              <a:rPr lang="da-DK"/>
              <a:t>  …etc.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Lecture</a:t>
            </a:r>
          </a:p>
          <a:p>
            <a:r>
              <a:rPr lang="da-DK"/>
              <a:t>  LectureId</a:t>
            </a:r>
          </a:p>
          <a:p>
            <a:r>
              <a:rPr lang="da-DK"/>
              <a:t>  Description</a:t>
            </a:r>
          </a:p>
          <a:p>
            <a:r>
              <a:rPr lang="da-DK"/>
              <a:t>  …etc.</a:t>
            </a:r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Teacher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Attends</a:t>
            </a: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Teaches</a:t>
            </a: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HeldIn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2011197" y="137651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Teacher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730553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Supervises</a:t>
            </a:r>
          </a:p>
        </p:txBody>
      </p:sp>
    </p:spTree>
    <p:extLst>
      <p:ext uri="{BB962C8B-B14F-4D97-AF65-F5344CB8AC3E}">
        <p14:creationId xmlns:p14="http://schemas.microsoft.com/office/powerpoint/2010/main" val="422098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Student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Room</a:t>
            </a:r>
          </a:p>
          <a:p>
            <a:r>
              <a:rPr lang="da-DK"/>
              <a:t>  RoomId</a:t>
            </a:r>
          </a:p>
          <a:p>
            <a:r>
              <a:rPr lang="da-DK"/>
              <a:t>  Capacity</a:t>
            </a:r>
          </a:p>
          <a:p>
            <a:r>
              <a:rPr lang="da-DK"/>
              <a:t>  …etc.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Lecture</a:t>
            </a:r>
          </a:p>
          <a:p>
            <a:r>
              <a:rPr lang="da-DK"/>
              <a:t>  LectureId</a:t>
            </a:r>
          </a:p>
          <a:p>
            <a:r>
              <a:rPr lang="da-DK"/>
              <a:t>  Description</a:t>
            </a:r>
          </a:p>
          <a:p>
            <a:r>
              <a:rPr lang="da-DK"/>
              <a:t>  …etc.</a:t>
            </a:r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Attends</a:t>
            </a: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Teaches</a:t>
            </a: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HeldIn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Teacher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93140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Teacher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Supervises</a:t>
            </a:r>
          </a:p>
        </p:txBody>
      </p:sp>
    </p:spTree>
    <p:extLst>
      <p:ext uri="{BB962C8B-B14F-4D97-AF65-F5344CB8AC3E}">
        <p14:creationId xmlns:p14="http://schemas.microsoft.com/office/powerpoint/2010/main" val="48396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Student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Room</a:t>
            </a:r>
          </a:p>
          <a:p>
            <a:r>
              <a:rPr lang="da-DK"/>
              <a:t>  RoomId</a:t>
            </a:r>
          </a:p>
          <a:p>
            <a:r>
              <a:rPr lang="da-DK"/>
              <a:t>  Capacity</a:t>
            </a:r>
          </a:p>
          <a:p>
            <a:r>
              <a:rPr lang="da-DK"/>
              <a:t>  …etc.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Lecture</a:t>
            </a:r>
          </a:p>
          <a:p>
            <a:r>
              <a:rPr lang="da-DK"/>
              <a:t>  LectureId</a:t>
            </a:r>
          </a:p>
          <a:p>
            <a:r>
              <a:rPr lang="da-DK"/>
              <a:t>  Description</a:t>
            </a:r>
          </a:p>
          <a:p>
            <a:r>
              <a:rPr lang="da-DK"/>
              <a:t>  …etc.</a:t>
            </a:r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Attends</a:t>
            </a: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Teaches</a:t>
            </a: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HeldIn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Teacher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Supervises</a:t>
            </a:r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Teacher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5" name="Tabel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05244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7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Classic Database Design </a:t>
            </a:r>
            <a:r>
              <a:rPr lang="da-DK" b="1" dirty="0" err="1"/>
              <a:t>Process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err="1"/>
              <a:t>Fact-finding</a:t>
            </a:r>
            <a:r>
              <a:rPr lang="da-DK" dirty="0"/>
              <a:t>: </a:t>
            </a:r>
            <a:r>
              <a:rPr lang="da-DK" dirty="0" err="1"/>
              <a:t>Collecting</a:t>
            </a:r>
            <a:r>
              <a:rPr lang="da-DK" dirty="0"/>
              <a:t> facts </a:t>
            </a:r>
            <a:r>
              <a:rPr lang="da-DK" dirty="0" err="1"/>
              <a:t>about</a:t>
            </a:r>
            <a:r>
              <a:rPr lang="da-DK" dirty="0"/>
              <a:t> systems, </a:t>
            </a:r>
            <a:r>
              <a:rPr lang="da-DK" dirty="0" err="1"/>
              <a:t>requirements</a:t>
            </a:r>
            <a:r>
              <a:rPr lang="da-DK" dirty="0"/>
              <a:t> and </a:t>
            </a:r>
            <a:r>
              <a:rPr lang="da-DK" dirty="0" err="1"/>
              <a:t>preferences</a:t>
            </a:r>
            <a:r>
              <a:rPr lang="da-DK" dirty="0"/>
              <a:t>. Done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various</a:t>
            </a:r>
            <a:r>
              <a:rPr lang="da-DK" dirty="0"/>
              <a:t> </a:t>
            </a:r>
            <a:r>
              <a:rPr lang="da-DK" dirty="0" err="1"/>
              <a:t>techniques</a:t>
            </a:r>
            <a:r>
              <a:rPr lang="da-DK" dirty="0"/>
              <a:t> like interviews, </a:t>
            </a:r>
            <a:r>
              <a:rPr lang="da-DK" dirty="0" err="1"/>
              <a:t>questionnaires</a:t>
            </a:r>
            <a:r>
              <a:rPr lang="da-DK" dirty="0"/>
              <a:t>, etc..</a:t>
            </a:r>
          </a:p>
          <a:p>
            <a:r>
              <a:rPr lang="da-DK" b="1" dirty="0" err="1"/>
              <a:t>Entity-Relationship</a:t>
            </a:r>
            <a:r>
              <a:rPr lang="da-DK" b="1" dirty="0"/>
              <a:t> (ER) </a:t>
            </a:r>
            <a:r>
              <a:rPr lang="da-DK" b="1" dirty="0" err="1"/>
              <a:t>modeling</a:t>
            </a:r>
            <a:r>
              <a:rPr lang="da-DK" dirty="0"/>
              <a:t>: </a:t>
            </a:r>
            <a:r>
              <a:rPr lang="da-DK" dirty="0" err="1"/>
              <a:t>Capture</a:t>
            </a:r>
            <a:r>
              <a:rPr lang="da-DK" dirty="0"/>
              <a:t> most </a:t>
            </a:r>
            <a:r>
              <a:rPr lang="da-DK" dirty="0" err="1"/>
              <a:t>important</a:t>
            </a:r>
            <a:r>
              <a:rPr lang="da-DK" dirty="0"/>
              <a:t> </a:t>
            </a:r>
            <a:r>
              <a:rPr lang="da-DK" b="1" dirty="0" err="1"/>
              <a:t>entities</a:t>
            </a:r>
            <a:r>
              <a:rPr lang="da-DK" dirty="0"/>
              <a:t> (i.e. real-</a:t>
            </a:r>
            <a:r>
              <a:rPr lang="da-DK" dirty="0" err="1"/>
              <a:t>world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 like Customer, Order, etc.) and </a:t>
            </a:r>
            <a:r>
              <a:rPr lang="da-DK" b="1" dirty="0"/>
              <a:t>relations</a:t>
            </a:r>
            <a:r>
              <a:rPr lang="da-DK" dirty="0"/>
              <a:t> (i.e. relations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entities</a:t>
            </a:r>
            <a:r>
              <a:rPr lang="da-DK" dirty="0"/>
              <a:t>, like Buys, </a:t>
            </a:r>
            <a:r>
              <a:rPr lang="da-DK" dirty="0" err="1"/>
              <a:t>Teaches</a:t>
            </a:r>
            <a:r>
              <a:rPr lang="da-DK" dirty="0"/>
              <a:t>, etc.)</a:t>
            </a:r>
          </a:p>
          <a:p>
            <a:r>
              <a:rPr lang="da-DK" b="1" dirty="0" err="1"/>
              <a:t>Table</a:t>
            </a:r>
            <a:r>
              <a:rPr lang="da-DK" b="1" dirty="0"/>
              <a:t> </a:t>
            </a:r>
            <a:r>
              <a:rPr lang="da-DK" b="1" dirty="0" err="1"/>
              <a:t>creation</a:t>
            </a:r>
            <a:r>
              <a:rPr lang="da-DK" dirty="0"/>
              <a:t>: </a:t>
            </a:r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well-defined</a:t>
            </a:r>
            <a:r>
              <a:rPr lang="da-DK" dirty="0"/>
              <a:t> set of </a:t>
            </a:r>
            <a:r>
              <a:rPr lang="da-DK" dirty="0" err="1"/>
              <a:t>rules</a:t>
            </a:r>
            <a:r>
              <a:rPr lang="da-DK" dirty="0"/>
              <a:t> to </a:t>
            </a:r>
            <a:r>
              <a:rPr lang="da-DK" dirty="0" err="1"/>
              <a:t>transform</a:t>
            </a:r>
            <a:r>
              <a:rPr lang="da-DK" dirty="0"/>
              <a:t> ER model </a:t>
            </a:r>
            <a:r>
              <a:rPr lang="da-DK" dirty="0" err="1"/>
              <a:t>into</a:t>
            </a:r>
            <a:r>
              <a:rPr lang="da-DK" dirty="0"/>
              <a:t> a set of database </a:t>
            </a:r>
            <a:r>
              <a:rPr lang="da-DK" dirty="0" err="1"/>
              <a:t>tables</a:t>
            </a:r>
            <a:r>
              <a:rPr lang="da-DK" dirty="0"/>
              <a:t>.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normalisation</a:t>
            </a:r>
            <a:r>
              <a:rPr lang="da-DK" dirty="0"/>
              <a:t> to check </a:t>
            </a:r>
            <a:r>
              <a:rPr lang="da-DK" dirty="0" err="1"/>
              <a:t>tables</a:t>
            </a:r>
            <a:r>
              <a:rPr lang="da-DK" dirty="0"/>
              <a:t> for design </a:t>
            </a:r>
            <a:r>
              <a:rPr lang="da-DK" dirty="0" err="1"/>
              <a:t>flaws</a:t>
            </a:r>
            <a:r>
              <a:rPr lang="da-DK" dirty="0"/>
              <a:t>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963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54319"/>
              </p:ext>
            </p:extLst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Student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Room</a:t>
            </a:r>
          </a:p>
          <a:p>
            <a:r>
              <a:rPr lang="da-DK"/>
              <a:t>  RoomId</a:t>
            </a:r>
          </a:p>
          <a:p>
            <a:r>
              <a:rPr lang="da-DK"/>
              <a:t>  Capacity</a:t>
            </a:r>
          </a:p>
          <a:p>
            <a:r>
              <a:rPr lang="da-DK"/>
              <a:t>  …etc.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Lecture</a:t>
            </a:r>
          </a:p>
          <a:p>
            <a:r>
              <a:rPr lang="da-DK"/>
              <a:t>  LectureId</a:t>
            </a:r>
          </a:p>
          <a:p>
            <a:r>
              <a:rPr lang="da-DK"/>
              <a:t>  Description</a:t>
            </a:r>
          </a:p>
          <a:p>
            <a:r>
              <a:rPr lang="da-DK"/>
              <a:t>  …etc.</a:t>
            </a:r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Attends</a:t>
            </a: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Teaches</a:t>
            </a: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HeldIn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Teacher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965024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Teacher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Supervises</a:t>
            </a:r>
          </a:p>
        </p:txBody>
      </p:sp>
    </p:spTree>
    <p:extLst>
      <p:ext uri="{BB962C8B-B14F-4D97-AF65-F5344CB8AC3E}">
        <p14:creationId xmlns:p14="http://schemas.microsoft.com/office/powerpoint/2010/main" val="3641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Student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Room</a:t>
            </a:r>
          </a:p>
          <a:p>
            <a:r>
              <a:rPr lang="da-DK"/>
              <a:t>  RoomId</a:t>
            </a:r>
          </a:p>
          <a:p>
            <a:r>
              <a:rPr lang="da-DK"/>
              <a:t>  Capacity</a:t>
            </a:r>
          </a:p>
          <a:p>
            <a:r>
              <a:rPr lang="da-DK"/>
              <a:t>  …etc.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Lecture</a:t>
            </a:r>
          </a:p>
          <a:p>
            <a:r>
              <a:rPr lang="da-DK"/>
              <a:t>  LectureId</a:t>
            </a:r>
          </a:p>
          <a:p>
            <a:r>
              <a:rPr lang="da-DK"/>
              <a:t>  Description</a:t>
            </a:r>
          </a:p>
          <a:p>
            <a:r>
              <a:rPr lang="da-DK"/>
              <a:t>  …etc.</a:t>
            </a:r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Attends</a:t>
            </a: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Teaches</a:t>
            </a: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HeldIn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Teacher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Supervises</a:t>
            </a:r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Teacher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5" name="Tabel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871800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65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Student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Room</a:t>
            </a:r>
          </a:p>
          <a:p>
            <a:r>
              <a:rPr lang="da-DK"/>
              <a:t>  RoomId</a:t>
            </a:r>
          </a:p>
          <a:p>
            <a:r>
              <a:rPr lang="da-DK"/>
              <a:t>  Capacity</a:t>
            </a:r>
          </a:p>
          <a:p>
            <a:r>
              <a:rPr lang="da-DK"/>
              <a:t>  …etc.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Lecture</a:t>
            </a:r>
          </a:p>
          <a:p>
            <a:r>
              <a:rPr lang="da-DK"/>
              <a:t>  LectureId</a:t>
            </a:r>
          </a:p>
          <a:p>
            <a:r>
              <a:rPr lang="da-DK"/>
              <a:t>  Description</a:t>
            </a:r>
          </a:p>
          <a:p>
            <a:r>
              <a:rPr lang="da-DK"/>
              <a:t>  …etc.</a:t>
            </a:r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Attends</a:t>
            </a: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Teaches</a:t>
            </a: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HeldIn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Teacher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394895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Teacher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Supervises</a:t>
            </a:r>
          </a:p>
        </p:txBody>
      </p:sp>
    </p:spTree>
    <p:extLst>
      <p:ext uri="{BB962C8B-B14F-4D97-AF65-F5344CB8AC3E}">
        <p14:creationId xmlns:p14="http://schemas.microsoft.com/office/powerpoint/2010/main" val="334239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Student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Room</a:t>
            </a:r>
          </a:p>
          <a:p>
            <a:r>
              <a:rPr lang="da-DK"/>
              <a:t>  RoomId</a:t>
            </a:r>
          </a:p>
          <a:p>
            <a:r>
              <a:rPr lang="da-DK"/>
              <a:t>  Capacity</a:t>
            </a:r>
          </a:p>
          <a:p>
            <a:r>
              <a:rPr lang="da-DK"/>
              <a:t>  …etc.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Lecture</a:t>
            </a:r>
          </a:p>
          <a:p>
            <a:r>
              <a:rPr lang="da-DK"/>
              <a:t>  LectureId</a:t>
            </a:r>
          </a:p>
          <a:p>
            <a:r>
              <a:rPr lang="da-DK"/>
              <a:t>  Description</a:t>
            </a:r>
          </a:p>
          <a:p>
            <a:r>
              <a:rPr lang="da-DK"/>
              <a:t>  …etc.</a:t>
            </a:r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Attends</a:t>
            </a: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Teaches</a:t>
            </a: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HeldIn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2036548" y="140477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Teacher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Supervises</a:t>
            </a:r>
          </a:p>
        </p:txBody>
      </p:sp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5" name="Tabel 44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Teacher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18579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7" name="Tabel 46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53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Student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Room</a:t>
            </a:r>
          </a:p>
          <a:p>
            <a:r>
              <a:rPr lang="da-DK"/>
              <a:t>  RoomId</a:t>
            </a:r>
          </a:p>
          <a:p>
            <a:r>
              <a:rPr lang="da-DK"/>
              <a:t>  Capacity</a:t>
            </a:r>
          </a:p>
          <a:p>
            <a:r>
              <a:rPr lang="da-DK"/>
              <a:t>  …etc.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Lecture</a:t>
            </a:r>
          </a:p>
          <a:p>
            <a:r>
              <a:rPr lang="da-DK"/>
              <a:t>  LectureId</a:t>
            </a:r>
          </a:p>
          <a:p>
            <a:r>
              <a:rPr lang="da-DK"/>
              <a:t>  Description</a:t>
            </a:r>
          </a:p>
          <a:p>
            <a:r>
              <a:rPr lang="da-DK"/>
              <a:t>  …etc.</a:t>
            </a:r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Attends</a:t>
            </a: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Teaches</a:t>
            </a: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HeldIn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2036548" y="140477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Teacher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49710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Teacher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Supervises</a:t>
            </a:r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118762"/>
              </p:ext>
            </p:extLst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StudentAttendsLecture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4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Student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Room</a:t>
            </a:r>
          </a:p>
          <a:p>
            <a:r>
              <a:rPr lang="da-DK"/>
              <a:t>  RoomId</a:t>
            </a:r>
          </a:p>
          <a:p>
            <a:r>
              <a:rPr lang="da-DK"/>
              <a:t>  Capacity</a:t>
            </a:r>
          </a:p>
          <a:p>
            <a:r>
              <a:rPr lang="da-DK"/>
              <a:t>  …etc.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Lecture</a:t>
            </a:r>
          </a:p>
          <a:p>
            <a:r>
              <a:rPr lang="da-DK"/>
              <a:t>  LectureId</a:t>
            </a:r>
          </a:p>
          <a:p>
            <a:r>
              <a:rPr lang="da-DK"/>
              <a:t>  Description</a:t>
            </a:r>
          </a:p>
          <a:p>
            <a:r>
              <a:rPr lang="da-DK"/>
              <a:t>  …etc.</a:t>
            </a:r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Attends</a:t>
            </a: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Teaches</a:t>
            </a: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HeldIn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2036548" y="139860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Teacher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Supervises</a:t>
            </a:r>
          </a:p>
        </p:txBody>
      </p:sp>
      <p:graphicFrame>
        <p:nvGraphicFramePr>
          <p:cNvPr id="45" name="Tabel 44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Teacher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7" name="Tabel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617336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8" name="Tabel 47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9" name="Tabel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99139"/>
              </p:ext>
            </p:extLst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StudentAttendsLecture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10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Student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Room</a:t>
            </a:r>
          </a:p>
          <a:p>
            <a:r>
              <a:rPr lang="da-DK"/>
              <a:t>  RoomId</a:t>
            </a:r>
          </a:p>
          <a:p>
            <a:r>
              <a:rPr lang="da-DK"/>
              <a:t>  Capacity</a:t>
            </a:r>
          </a:p>
          <a:p>
            <a:r>
              <a:rPr lang="da-DK"/>
              <a:t>  …etc.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Lecture</a:t>
            </a:r>
          </a:p>
          <a:p>
            <a:r>
              <a:rPr lang="da-DK"/>
              <a:t>  LectureId</a:t>
            </a:r>
          </a:p>
          <a:p>
            <a:r>
              <a:rPr lang="da-DK"/>
              <a:t>  Description</a:t>
            </a:r>
          </a:p>
          <a:p>
            <a:r>
              <a:rPr lang="da-DK"/>
              <a:t>  …etc.</a:t>
            </a:r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Attends</a:t>
            </a: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Teaches</a:t>
            </a: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HeldIn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2036548" y="139860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>
                <a:solidFill>
                  <a:schemeClr val="bg1">
                    <a:lumMod val="85000"/>
                  </a:schemeClr>
                </a:solidFill>
              </a:rPr>
              <a:t>0..*</a:t>
            </a: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Teacher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003914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Teacher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>
                    <a:lumMod val="85000"/>
                  </a:schemeClr>
                </a:solidFill>
              </a:rPr>
              <a:t>Supervises</a:t>
            </a:r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83107"/>
              </p:ext>
            </p:extLst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StudentAttendsLecture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968256"/>
              </p:ext>
            </p:extLst>
          </p:nvPr>
        </p:nvGraphicFramePr>
        <p:xfrm>
          <a:off x="6436894" y="5139542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LectureHeldInRoom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14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Student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Room</a:t>
            </a:r>
          </a:p>
          <a:p>
            <a:r>
              <a:rPr lang="da-DK"/>
              <a:t>  RoomId</a:t>
            </a:r>
          </a:p>
          <a:p>
            <a:r>
              <a:rPr lang="da-DK"/>
              <a:t>  Capacity</a:t>
            </a:r>
          </a:p>
          <a:p>
            <a:r>
              <a:rPr lang="da-DK"/>
              <a:t>  …etc.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Lecture</a:t>
            </a:r>
          </a:p>
          <a:p>
            <a:r>
              <a:rPr lang="da-DK"/>
              <a:t>  LectureId</a:t>
            </a:r>
          </a:p>
          <a:p>
            <a:r>
              <a:rPr lang="da-DK"/>
              <a:t>  Description</a:t>
            </a:r>
          </a:p>
          <a:p>
            <a:r>
              <a:rPr lang="da-DK"/>
              <a:t>  …etc.</a:t>
            </a:r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6005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Attends</a:t>
            </a: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Teaches</a:t>
            </a: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HeldIn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2036548" y="139860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Teacher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LastName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291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/>
                        <a:t>TeacherSSN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Teacher</a:t>
            </a:r>
          </a:p>
          <a:p>
            <a:r>
              <a:rPr lang="da-DK"/>
              <a:t>  SSN</a:t>
            </a:r>
          </a:p>
          <a:p>
            <a:r>
              <a:rPr lang="da-DK"/>
              <a:t>  FirstName</a:t>
            </a:r>
          </a:p>
          <a:p>
            <a:r>
              <a:rPr lang="da-DK"/>
              <a:t>  LastName</a:t>
            </a:r>
          </a:p>
          <a:p>
            <a:r>
              <a:rPr lang="da-DK"/>
              <a:t>  …etc.</a:t>
            </a:r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Supervises</a:t>
            </a:r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505368"/>
              </p:ext>
            </p:extLst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StudentAttendsLecture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834852"/>
              </p:ext>
            </p:extLst>
          </p:nvPr>
        </p:nvGraphicFramePr>
        <p:xfrm>
          <a:off x="6436894" y="5139542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>
                          <a:solidFill>
                            <a:srgbClr val="FFFF00"/>
                          </a:solidFill>
                        </a:rPr>
                        <a:t>LectureHeldInRoom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RoomId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LectureId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48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Checking the table design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06589" cy="4351338"/>
          </a:xfrm>
        </p:spPr>
        <p:txBody>
          <a:bodyPr/>
          <a:lstStyle/>
          <a:p>
            <a:r>
              <a:rPr lang="da-DK"/>
              <a:t>Check tables using </a:t>
            </a:r>
            <a:r>
              <a:rPr lang="da-DK" b="1"/>
              <a:t>normalisation</a:t>
            </a:r>
            <a:r>
              <a:rPr lang="da-DK"/>
              <a:t>: are all tables in 3rd normal form?</a:t>
            </a:r>
          </a:p>
          <a:p>
            <a:r>
              <a:rPr lang="da-DK"/>
              <a:t>Check tables using </a:t>
            </a:r>
            <a:r>
              <a:rPr lang="da-DK" b="1"/>
              <a:t>requirements </a:t>
            </a:r>
            <a:r>
              <a:rPr lang="da-DK"/>
              <a:t>(user transactions): Can we perform all the actions needed to fulfill the requirements to the system?</a:t>
            </a:r>
          </a:p>
          <a:p>
            <a:r>
              <a:rPr lang="da-DK"/>
              <a:t>Check tables using </a:t>
            </a:r>
            <a:r>
              <a:rPr lang="da-DK" b="1"/>
              <a:t>business rules: </a:t>
            </a:r>
            <a:r>
              <a:rPr lang="da-DK"/>
              <a:t>Do the tables support business rules for data?</a:t>
            </a:r>
          </a:p>
        </p:txBody>
      </p:sp>
    </p:spTree>
    <p:extLst>
      <p:ext uri="{BB962C8B-B14F-4D97-AF65-F5344CB8AC3E}">
        <p14:creationId xmlns:p14="http://schemas.microsoft.com/office/powerpoint/2010/main" val="1745983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Check tables using normalisation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677400" cy="4351338"/>
          </a:xfrm>
        </p:spPr>
        <p:txBody>
          <a:bodyPr/>
          <a:lstStyle/>
          <a:p>
            <a:r>
              <a:rPr lang="da-DK" dirty="0"/>
              <a:t>Check </a:t>
            </a:r>
            <a:r>
              <a:rPr lang="da-DK" dirty="0" err="1"/>
              <a:t>that</a:t>
            </a:r>
            <a:r>
              <a:rPr lang="da-DK" dirty="0"/>
              <a:t> all </a:t>
            </a:r>
            <a:r>
              <a:rPr lang="da-DK" dirty="0" err="1"/>
              <a:t>tables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on 3rd normal form</a:t>
            </a:r>
          </a:p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a </a:t>
            </a:r>
            <a:r>
              <a:rPr lang="da-DK" dirty="0" err="1"/>
              <a:t>table</a:t>
            </a:r>
            <a:r>
              <a:rPr lang="da-DK" dirty="0"/>
              <a:t> </a:t>
            </a:r>
            <a:r>
              <a:rPr lang="da-DK" u="sng" dirty="0"/>
              <a:t>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on 3rd normal form…?</a:t>
            </a:r>
          </a:p>
          <a:p>
            <a:pPr lvl="1"/>
            <a:r>
              <a:rPr lang="da-DK" dirty="0" err="1"/>
              <a:t>Error</a:t>
            </a:r>
            <a:r>
              <a:rPr lang="da-DK" dirty="0"/>
              <a:t> in the domain model (so fix it…)</a:t>
            </a:r>
          </a:p>
          <a:p>
            <a:pPr lvl="1"/>
            <a:r>
              <a:rPr lang="da-DK" dirty="0" err="1"/>
              <a:t>Error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creating</a:t>
            </a:r>
            <a:r>
              <a:rPr lang="da-DK" dirty="0"/>
              <a:t> the </a:t>
            </a:r>
            <a:r>
              <a:rPr lang="da-DK" dirty="0" err="1"/>
              <a:t>tables</a:t>
            </a:r>
            <a:r>
              <a:rPr lang="da-DK" dirty="0"/>
              <a:t> from the domain model (so </a:t>
            </a:r>
            <a:r>
              <a:rPr lang="da-DK" dirty="0" err="1"/>
              <a:t>try</a:t>
            </a:r>
            <a:r>
              <a:rPr lang="da-DK" dirty="0"/>
              <a:t> </a:t>
            </a:r>
            <a:r>
              <a:rPr lang="da-DK" dirty="0" err="1"/>
              <a:t>again</a:t>
            </a:r>
            <a:r>
              <a:rPr lang="da-DK" dirty="0"/>
              <a:t>…)</a:t>
            </a:r>
          </a:p>
          <a:p>
            <a:pPr lvl="1"/>
            <a:r>
              <a:rPr lang="da-DK" dirty="0" err="1"/>
              <a:t>Consequence</a:t>
            </a:r>
            <a:r>
              <a:rPr lang="da-DK" dirty="0"/>
              <a:t> of ”</a:t>
            </a:r>
            <a:r>
              <a:rPr lang="da-DK" dirty="0" err="1"/>
              <a:t>atomization</a:t>
            </a:r>
            <a:r>
              <a:rPr lang="da-DK" dirty="0"/>
              <a:t>”, like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breaking</a:t>
            </a:r>
            <a:r>
              <a:rPr lang="da-DK" dirty="0"/>
              <a:t> an Address </a:t>
            </a:r>
            <a:r>
              <a:rPr lang="da-DK" dirty="0" err="1"/>
              <a:t>attribute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multiple columns (Zip, City , Street, etc..)</a:t>
            </a:r>
          </a:p>
          <a:p>
            <a:r>
              <a:rPr lang="da-DK" dirty="0"/>
              <a:t>Fix </a:t>
            </a:r>
            <a:r>
              <a:rPr lang="da-DK" dirty="0" err="1"/>
              <a:t>tables</a:t>
            </a:r>
            <a:r>
              <a:rPr lang="da-DK" dirty="0"/>
              <a:t> by </a:t>
            </a:r>
            <a:r>
              <a:rPr lang="da-DK" dirty="0" err="1"/>
              <a:t>using</a:t>
            </a:r>
            <a:r>
              <a:rPr lang="da-DK"/>
              <a:t> </a:t>
            </a:r>
            <a:endParaRPr lang="da-DK" dirty="0"/>
          </a:p>
          <a:p>
            <a:r>
              <a:rPr lang="da-DK" dirty="0"/>
              <a:t>Keep </a:t>
            </a:r>
            <a:r>
              <a:rPr lang="da-DK" dirty="0" err="1"/>
              <a:t>iterating</a:t>
            </a:r>
            <a:r>
              <a:rPr lang="da-DK" dirty="0"/>
              <a:t> </a:t>
            </a:r>
            <a:r>
              <a:rPr lang="da-DK" dirty="0" err="1"/>
              <a:t>until</a:t>
            </a:r>
            <a:r>
              <a:rPr lang="da-DK" dirty="0"/>
              <a:t> all </a:t>
            </a:r>
            <a:r>
              <a:rPr lang="da-DK" dirty="0" err="1"/>
              <a:t>tables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on 3rd normal form</a:t>
            </a:r>
          </a:p>
        </p:txBody>
      </p:sp>
    </p:spTree>
    <p:extLst>
      <p:ext uri="{BB962C8B-B14F-4D97-AF65-F5344CB8AC3E}">
        <p14:creationId xmlns:p14="http://schemas.microsoft.com/office/powerpoint/2010/main" val="106525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18041409"/>
              </p:ext>
            </p:extLst>
          </p:nvPr>
        </p:nvGraphicFramePr>
        <p:xfrm>
          <a:off x="339810" y="2292178"/>
          <a:ext cx="11627708" cy="218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09D539BF-670E-416A-BB16-B7CC2A4C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b="1" dirty="0"/>
              <a:t>Classic Database Design </a:t>
            </a:r>
            <a:r>
              <a:rPr lang="da-DK" b="1" dirty="0" err="1"/>
              <a:t>Process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175824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Check tables using requirements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06589" cy="4351338"/>
          </a:xfrm>
        </p:spPr>
        <p:txBody>
          <a:bodyPr/>
          <a:lstStyle/>
          <a:p>
            <a:r>
              <a:rPr lang="da-DK"/>
              <a:t>Is it – from a database perspective – possible to perform all actions needed?</a:t>
            </a:r>
          </a:p>
          <a:p>
            <a:r>
              <a:rPr lang="da-DK"/>
              <a:t>Possible scenarios:</a:t>
            </a:r>
          </a:p>
          <a:p>
            <a:pPr lvl="1"/>
            <a:r>
              <a:rPr lang="da-DK"/>
              <a:t>You need to create certain data… but there is no proper table(s) to store the data</a:t>
            </a:r>
          </a:p>
          <a:p>
            <a:pPr lvl="1"/>
            <a:r>
              <a:rPr lang="da-DK"/>
              <a:t>You need to find certain data via a foreign key… but the table in question does not contain that key</a:t>
            </a:r>
          </a:p>
          <a:p>
            <a:pPr lvl="1"/>
            <a:r>
              <a:rPr lang="da-DK"/>
              <a:t>…and so on</a:t>
            </a:r>
          </a:p>
        </p:txBody>
      </p:sp>
    </p:spTree>
    <p:extLst>
      <p:ext uri="{BB962C8B-B14F-4D97-AF65-F5344CB8AC3E}">
        <p14:creationId xmlns:p14="http://schemas.microsoft.com/office/powerpoint/2010/main" val="2798523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Check tables using business rules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854616" cy="4351338"/>
          </a:xfrm>
        </p:spPr>
        <p:txBody>
          <a:bodyPr/>
          <a:lstStyle/>
          <a:p>
            <a:r>
              <a:rPr lang="da-DK" dirty="0" err="1"/>
              <a:t>Various</a:t>
            </a:r>
            <a:r>
              <a:rPr lang="da-DK" dirty="0"/>
              <a:t> </a:t>
            </a:r>
            <a:r>
              <a:rPr lang="da-DK" dirty="0" err="1"/>
              <a:t>rules</a:t>
            </a:r>
            <a:r>
              <a:rPr lang="da-DK" dirty="0"/>
              <a:t> </a:t>
            </a:r>
            <a:r>
              <a:rPr lang="da-DK" dirty="0" err="1"/>
              <a:t>may</a:t>
            </a:r>
            <a:r>
              <a:rPr lang="da-DK" dirty="0"/>
              <a:t> </a:t>
            </a:r>
            <a:r>
              <a:rPr lang="da-DK" dirty="0" err="1"/>
              <a:t>apply</a:t>
            </a:r>
            <a:r>
              <a:rPr lang="da-DK" dirty="0"/>
              <a:t> to data, </a:t>
            </a:r>
            <a:r>
              <a:rPr lang="da-DK" dirty="0" err="1"/>
              <a:t>such</a:t>
            </a:r>
            <a:r>
              <a:rPr lang="da-DK" dirty="0"/>
              <a:t> as</a:t>
            </a:r>
          </a:p>
          <a:p>
            <a:pPr lvl="1"/>
            <a:r>
              <a:rPr lang="da-DK" dirty="0" err="1"/>
              <a:t>Certain</a:t>
            </a:r>
            <a:r>
              <a:rPr lang="da-DK" dirty="0"/>
              <a:t> data </a:t>
            </a:r>
            <a:r>
              <a:rPr lang="da-DK" dirty="0" err="1"/>
              <a:t>may</a:t>
            </a:r>
            <a:r>
              <a:rPr lang="da-DK" dirty="0"/>
              <a:t> (or </a:t>
            </a:r>
            <a:r>
              <a:rPr lang="da-DK" dirty="0" err="1"/>
              <a:t>may</a:t>
            </a:r>
            <a:r>
              <a:rPr lang="da-DK" dirty="0"/>
              <a:t> not)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b="1" i="1" dirty="0"/>
              <a:t>null</a:t>
            </a:r>
          </a:p>
          <a:p>
            <a:pPr lvl="1"/>
            <a:r>
              <a:rPr lang="da-DK" dirty="0" err="1"/>
              <a:t>Certain</a:t>
            </a:r>
            <a:r>
              <a:rPr lang="da-DK" dirty="0"/>
              <a:t> data </a:t>
            </a:r>
            <a:r>
              <a:rPr lang="da-DK" dirty="0" err="1"/>
              <a:t>may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within</a:t>
            </a:r>
            <a:r>
              <a:rPr lang="da-DK" dirty="0"/>
              <a:t> </a:t>
            </a:r>
            <a:r>
              <a:rPr lang="da-DK" dirty="0" err="1"/>
              <a:t>certain</a:t>
            </a:r>
            <a:r>
              <a:rPr lang="da-DK" dirty="0"/>
              <a:t> limits</a:t>
            </a:r>
          </a:p>
          <a:p>
            <a:pPr lvl="1"/>
            <a:r>
              <a:rPr lang="da-DK" dirty="0"/>
              <a:t>If </a:t>
            </a:r>
            <a:r>
              <a:rPr lang="da-DK" dirty="0" err="1"/>
              <a:t>certain</a:t>
            </a:r>
            <a:r>
              <a:rPr lang="da-DK" dirty="0"/>
              <a:t> data is </a:t>
            </a:r>
            <a:r>
              <a:rPr lang="da-DK" dirty="0" err="1"/>
              <a:t>deleted</a:t>
            </a:r>
            <a:r>
              <a:rPr lang="da-DK" dirty="0"/>
              <a:t>, </a:t>
            </a:r>
            <a:r>
              <a:rPr lang="da-DK" dirty="0" err="1"/>
              <a:t>other</a:t>
            </a:r>
            <a:r>
              <a:rPr lang="da-DK" dirty="0"/>
              <a:t> dependent data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deleted</a:t>
            </a:r>
            <a:endParaRPr lang="da-DK" dirty="0"/>
          </a:p>
          <a:p>
            <a:pPr lvl="1"/>
            <a:r>
              <a:rPr lang="da-DK" dirty="0"/>
              <a:t>…and so on</a:t>
            </a:r>
          </a:p>
          <a:p>
            <a:r>
              <a:rPr lang="da-DK" dirty="0"/>
              <a:t>Again, this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depend</a:t>
            </a:r>
            <a:r>
              <a:rPr lang="da-DK" dirty="0"/>
              <a:t> on </a:t>
            </a:r>
            <a:r>
              <a:rPr lang="da-DK" dirty="0" err="1"/>
              <a:t>where</a:t>
            </a:r>
            <a:r>
              <a:rPr lang="da-DK" dirty="0"/>
              <a:t> business </a:t>
            </a:r>
            <a:r>
              <a:rPr lang="da-DK" dirty="0" err="1"/>
              <a:t>rules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implemented</a:t>
            </a:r>
            <a:r>
              <a:rPr lang="da-DK" dirty="0"/>
              <a:t> (in database or </a:t>
            </a:r>
            <a:r>
              <a:rPr lang="da-DK" dirty="0" err="1"/>
              <a:t>e.g</a:t>
            </a:r>
            <a:r>
              <a:rPr lang="da-DK" dirty="0"/>
              <a:t>. in Model/Service </a:t>
            </a:r>
            <a:r>
              <a:rPr lang="da-DK" dirty="0" err="1"/>
              <a:t>application</a:t>
            </a:r>
            <a:r>
              <a:rPr lang="da-DK" dirty="0"/>
              <a:t> </a:t>
            </a:r>
            <a:r>
              <a:rPr lang="da-DK" dirty="0" err="1"/>
              <a:t>layer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962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Class-Driven Database Design </a:t>
            </a:r>
            <a:r>
              <a:rPr lang="da-DK" b="1" dirty="0" err="1"/>
              <a:t>Process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…but </a:t>
            </a:r>
            <a:r>
              <a:rPr lang="da-DK" dirty="0" err="1"/>
              <a:t>what</a:t>
            </a:r>
            <a:r>
              <a:rPr lang="da-DK" dirty="0"/>
              <a:t> if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already</a:t>
            </a:r>
            <a:r>
              <a:rPr lang="da-DK" dirty="0"/>
              <a:t> have a </a:t>
            </a:r>
            <a:r>
              <a:rPr lang="da-DK" dirty="0" err="1"/>
              <a:t>process</a:t>
            </a:r>
            <a:r>
              <a:rPr lang="da-DK" dirty="0"/>
              <a:t> for </a:t>
            </a:r>
            <a:r>
              <a:rPr lang="da-DK" dirty="0" err="1"/>
              <a:t>creating</a:t>
            </a:r>
            <a:r>
              <a:rPr lang="da-DK" dirty="0"/>
              <a:t> a domain model?</a:t>
            </a:r>
          </a:p>
          <a:p>
            <a:r>
              <a:rPr lang="da-DK" dirty="0"/>
              <a:t>If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</a:t>
            </a:r>
            <a:r>
              <a:rPr lang="da-DK" dirty="0" err="1"/>
              <a:t>produces</a:t>
            </a:r>
            <a:r>
              <a:rPr lang="da-DK" dirty="0"/>
              <a:t> a </a:t>
            </a:r>
            <a:r>
              <a:rPr lang="da-DK" b="1" dirty="0"/>
              <a:t>class-</a:t>
            </a:r>
            <a:r>
              <a:rPr lang="da-DK" b="1" dirty="0" err="1"/>
              <a:t>oriented</a:t>
            </a:r>
            <a:r>
              <a:rPr lang="da-DK" b="1" dirty="0"/>
              <a:t> domain model</a:t>
            </a:r>
            <a:r>
              <a:rPr lang="da-DK" dirty="0"/>
              <a:t>,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create</a:t>
            </a:r>
            <a:r>
              <a:rPr lang="da-DK" dirty="0"/>
              <a:t> the </a:t>
            </a:r>
            <a:r>
              <a:rPr lang="da-DK" dirty="0" err="1"/>
              <a:t>relational</a:t>
            </a:r>
            <a:r>
              <a:rPr lang="da-DK" dirty="0"/>
              <a:t> data model from this domain model?</a:t>
            </a:r>
          </a:p>
          <a:p>
            <a:endParaRPr lang="da-DK" b="1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2896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Class-Driven Database Design </a:t>
            </a:r>
            <a:r>
              <a:rPr lang="da-DK" b="1" dirty="0" err="1"/>
              <a:t>Process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err="1"/>
              <a:t>Requirement</a:t>
            </a:r>
            <a:r>
              <a:rPr lang="da-DK" b="1" dirty="0"/>
              <a:t> </a:t>
            </a:r>
            <a:r>
              <a:rPr lang="da-DK" b="1" dirty="0" err="1"/>
              <a:t>specification</a:t>
            </a:r>
            <a:r>
              <a:rPr lang="da-DK" dirty="0"/>
              <a:t>: </a:t>
            </a:r>
            <a:r>
              <a:rPr lang="da-DK" dirty="0" err="1"/>
              <a:t>Collecting</a:t>
            </a:r>
            <a:r>
              <a:rPr lang="da-DK" dirty="0"/>
              <a:t> the </a:t>
            </a:r>
            <a:r>
              <a:rPr lang="da-DK" dirty="0" err="1"/>
              <a:t>requirements</a:t>
            </a:r>
            <a:r>
              <a:rPr lang="da-DK" dirty="0"/>
              <a:t> for the system, </a:t>
            </a:r>
            <a:r>
              <a:rPr lang="da-DK" dirty="0" err="1"/>
              <a:t>typically</a:t>
            </a:r>
            <a:r>
              <a:rPr lang="da-DK" dirty="0"/>
              <a:t> </a:t>
            </a:r>
            <a:r>
              <a:rPr lang="da-DK" dirty="0" err="1"/>
              <a:t>producing</a:t>
            </a:r>
            <a:r>
              <a:rPr lang="da-DK" dirty="0"/>
              <a:t> a set of </a:t>
            </a:r>
            <a:r>
              <a:rPr lang="da-DK" dirty="0" err="1"/>
              <a:t>Use</a:t>
            </a:r>
            <a:r>
              <a:rPr lang="da-DK" dirty="0"/>
              <a:t> Cases / User </a:t>
            </a:r>
            <a:r>
              <a:rPr lang="da-DK" dirty="0" err="1"/>
              <a:t>Stories</a:t>
            </a:r>
            <a:endParaRPr lang="da-DK" dirty="0"/>
          </a:p>
          <a:p>
            <a:r>
              <a:rPr lang="da-DK" b="1" dirty="0"/>
              <a:t>Domain </a:t>
            </a:r>
            <a:r>
              <a:rPr lang="da-DK" b="1" dirty="0" err="1"/>
              <a:t>modeling</a:t>
            </a:r>
            <a:r>
              <a:rPr lang="da-DK" dirty="0"/>
              <a:t>: </a:t>
            </a:r>
            <a:r>
              <a:rPr lang="da-DK" dirty="0" err="1"/>
              <a:t>Capture</a:t>
            </a:r>
            <a:r>
              <a:rPr lang="da-DK" dirty="0"/>
              <a:t> most </a:t>
            </a:r>
            <a:r>
              <a:rPr lang="da-DK" dirty="0" err="1"/>
              <a:t>important</a:t>
            </a:r>
            <a:r>
              <a:rPr lang="da-DK" dirty="0"/>
              <a:t> </a:t>
            </a:r>
            <a:r>
              <a:rPr lang="da-DK" b="1" dirty="0" err="1"/>
              <a:t>conceptual</a:t>
            </a:r>
            <a:r>
              <a:rPr lang="da-DK" b="1" dirty="0"/>
              <a:t> </a:t>
            </a:r>
            <a:r>
              <a:rPr lang="da-DK" b="1" dirty="0" err="1"/>
              <a:t>classes</a:t>
            </a:r>
            <a:r>
              <a:rPr lang="da-DK" dirty="0"/>
              <a:t> (i.e. real-</a:t>
            </a:r>
            <a:r>
              <a:rPr lang="da-DK" dirty="0" err="1"/>
              <a:t>world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 like Customer, Order, etc.) and </a:t>
            </a:r>
            <a:r>
              <a:rPr lang="da-DK" b="1" dirty="0"/>
              <a:t>relations</a:t>
            </a:r>
            <a:r>
              <a:rPr lang="da-DK" dirty="0"/>
              <a:t> (i.e. relations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entities</a:t>
            </a:r>
            <a:r>
              <a:rPr lang="da-DK" dirty="0"/>
              <a:t>, like Buys, </a:t>
            </a:r>
            <a:r>
              <a:rPr lang="da-DK" dirty="0" err="1"/>
              <a:t>Teaches</a:t>
            </a:r>
            <a:r>
              <a:rPr lang="da-DK" dirty="0"/>
              <a:t>, etc.)</a:t>
            </a:r>
          </a:p>
          <a:p>
            <a:r>
              <a:rPr lang="da-DK" b="1" dirty="0" err="1"/>
              <a:t>Table</a:t>
            </a:r>
            <a:r>
              <a:rPr lang="da-DK" b="1" dirty="0"/>
              <a:t> </a:t>
            </a:r>
            <a:r>
              <a:rPr lang="da-DK" b="1" dirty="0" err="1"/>
              <a:t>creation</a:t>
            </a:r>
            <a:r>
              <a:rPr lang="da-DK" dirty="0"/>
              <a:t>: </a:t>
            </a:r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well-defined</a:t>
            </a:r>
            <a:r>
              <a:rPr lang="da-DK" dirty="0"/>
              <a:t> set of </a:t>
            </a:r>
            <a:r>
              <a:rPr lang="da-DK" dirty="0" err="1"/>
              <a:t>rules</a:t>
            </a:r>
            <a:r>
              <a:rPr lang="da-DK" dirty="0"/>
              <a:t> to </a:t>
            </a:r>
            <a:r>
              <a:rPr lang="da-DK" dirty="0" err="1"/>
              <a:t>transform</a:t>
            </a:r>
            <a:r>
              <a:rPr lang="da-DK" dirty="0"/>
              <a:t> domain model </a:t>
            </a:r>
            <a:r>
              <a:rPr lang="da-DK" dirty="0" err="1"/>
              <a:t>into</a:t>
            </a:r>
            <a:r>
              <a:rPr lang="da-DK" dirty="0"/>
              <a:t> a set of database </a:t>
            </a:r>
            <a:r>
              <a:rPr lang="da-DK" dirty="0" err="1"/>
              <a:t>tables</a:t>
            </a:r>
            <a:r>
              <a:rPr lang="da-DK" dirty="0"/>
              <a:t>.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normalisation</a:t>
            </a:r>
            <a:r>
              <a:rPr lang="da-DK" dirty="0"/>
              <a:t> to check </a:t>
            </a:r>
            <a:r>
              <a:rPr lang="da-DK" dirty="0" err="1"/>
              <a:t>tables</a:t>
            </a:r>
            <a:r>
              <a:rPr lang="da-DK" dirty="0"/>
              <a:t> for design </a:t>
            </a:r>
            <a:r>
              <a:rPr lang="da-DK" dirty="0" err="1"/>
              <a:t>flaws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9454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84837429"/>
              </p:ext>
            </p:extLst>
          </p:nvPr>
        </p:nvGraphicFramePr>
        <p:xfrm>
          <a:off x="339810" y="2292178"/>
          <a:ext cx="11627708" cy="218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C482757D-7625-452F-9C5F-00FEC4AD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b="1" dirty="0"/>
              <a:t>Class-Driven Database Design </a:t>
            </a:r>
            <a:r>
              <a:rPr lang="da-DK" b="1" dirty="0" err="1"/>
              <a:t>Process</a:t>
            </a:r>
            <a:endParaRPr lang="da-DK" b="1" dirty="0"/>
          </a:p>
        </p:txBody>
      </p:sp>
      <p:sp>
        <p:nvSpPr>
          <p:cNvPr id="2" name="Taleboble: rektangel med afrundede hjørner 1">
            <a:extLst>
              <a:ext uri="{FF2B5EF4-FFF2-40B4-BE49-F238E27FC236}">
                <a16:creationId xmlns:a16="http://schemas.microsoft.com/office/drawing/2014/main" id="{CF773585-02CF-4863-A7E4-EA6B8A5147C5}"/>
              </a:ext>
            </a:extLst>
          </p:cNvPr>
          <p:cNvSpPr/>
          <p:nvPr/>
        </p:nvSpPr>
        <p:spPr>
          <a:xfrm rot="10800000" flipH="1" flipV="1">
            <a:off x="5549153" y="4948518"/>
            <a:ext cx="4267200" cy="1111621"/>
          </a:xfrm>
          <a:prstGeom prst="wedgeRoundRectCallout">
            <a:avLst>
              <a:gd name="adj1" fmla="val 3296"/>
              <a:gd name="adj2" fmla="val -1487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/>
              <a:t>…by </a:t>
            </a:r>
            <a:r>
              <a:rPr lang="da-DK" sz="3200" dirty="0" err="1"/>
              <a:t>means</a:t>
            </a:r>
            <a:r>
              <a:rPr lang="da-DK" sz="3200" dirty="0"/>
              <a:t> of </a:t>
            </a:r>
            <a:r>
              <a:rPr lang="da-DK" sz="3200" b="1" dirty="0" err="1"/>
              <a:t>classes</a:t>
            </a:r>
            <a:endParaRPr lang="da-DK" sz="3200" b="1" dirty="0"/>
          </a:p>
        </p:txBody>
      </p:sp>
    </p:spTree>
    <p:extLst>
      <p:ext uri="{BB962C8B-B14F-4D97-AF65-F5344CB8AC3E}">
        <p14:creationId xmlns:p14="http://schemas.microsoft.com/office/powerpoint/2010/main" val="205053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illedresultat for question mark icon">
            <a:extLst>
              <a:ext uri="{FF2B5EF4-FFF2-40B4-BE49-F238E27FC236}">
                <a16:creationId xmlns:a16="http://schemas.microsoft.com/office/drawing/2014/main" id="{3EAA866F-2C68-475E-A153-9201A0D0B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938" y="5687391"/>
            <a:ext cx="1080101" cy="108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71328998"/>
              </p:ext>
            </p:extLst>
          </p:nvPr>
        </p:nvGraphicFramePr>
        <p:xfrm>
          <a:off x="282146" y="4040296"/>
          <a:ext cx="11627708" cy="218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C482757D-7625-452F-9C5F-00FEC4AD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b="1" dirty="0"/>
              <a:t>Design </a:t>
            </a:r>
            <a:r>
              <a:rPr lang="da-DK" b="1" dirty="0" err="1"/>
              <a:t>Processes</a:t>
            </a:r>
            <a:r>
              <a:rPr lang="da-DK" b="1" dirty="0"/>
              <a:t> </a:t>
            </a:r>
            <a:r>
              <a:rPr lang="da-DK" b="1" dirty="0" err="1"/>
              <a:t>Comparison</a:t>
            </a:r>
            <a:endParaRPr lang="da-DK" b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6748426-18D2-4AD1-981F-AC0F61ED26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578199"/>
              </p:ext>
            </p:extLst>
          </p:nvPr>
        </p:nvGraphicFramePr>
        <p:xfrm>
          <a:off x="282146" y="1853150"/>
          <a:ext cx="11627708" cy="218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Picture 2" descr="Billedresultat for tick icon">
            <a:extLst>
              <a:ext uri="{FF2B5EF4-FFF2-40B4-BE49-F238E27FC236}">
                <a16:creationId xmlns:a16="http://schemas.microsoft.com/office/drawing/2014/main" id="{713F5DA9-5950-45B6-8DE5-1F7082A95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135" y="57774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illedresultat for tick icon">
            <a:extLst>
              <a:ext uri="{FF2B5EF4-FFF2-40B4-BE49-F238E27FC236}">
                <a16:creationId xmlns:a16="http://schemas.microsoft.com/office/drawing/2014/main" id="{37022B1D-CD0E-4997-925A-B3D4B6A3C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124" y="57774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17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Class-Driven Database Design </a:t>
            </a:r>
            <a:r>
              <a:rPr lang="da-DK" b="1" dirty="0" err="1"/>
              <a:t>Process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err="1">
                <a:solidFill>
                  <a:schemeClr val="bg1">
                    <a:lumMod val="85000"/>
                  </a:schemeClr>
                </a:solidFill>
              </a:rPr>
              <a:t>Requirement</a:t>
            </a:r>
            <a:r>
              <a:rPr lang="da-DK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b="1" dirty="0" err="1">
                <a:solidFill>
                  <a:schemeClr val="bg1">
                    <a:lumMod val="85000"/>
                  </a:schemeClr>
                </a:solidFill>
              </a:rPr>
              <a:t>specification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Collecting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the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requirements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for the system,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typically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producing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a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sset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of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Use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Cases</a:t>
            </a:r>
          </a:p>
          <a:p>
            <a:r>
              <a:rPr lang="da-DK" b="1" dirty="0">
                <a:solidFill>
                  <a:schemeClr val="bg1">
                    <a:lumMod val="85000"/>
                  </a:schemeClr>
                </a:solidFill>
              </a:rPr>
              <a:t>Domain </a:t>
            </a:r>
            <a:r>
              <a:rPr lang="da-DK" b="1" dirty="0" err="1">
                <a:solidFill>
                  <a:schemeClr val="bg1">
                    <a:lumMod val="85000"/>
                  </a:schemeClr>
                </a:solidFill>
              </a:rPr>
              <a:t>modeling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Capture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most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important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b="1" dirty="0" err="1">
                <a:solidFill>
                  <a:schemeClr val="bg1">
                    <a:lumMod val="85000"/>
                  </a:schemeClr>
                </a:solidFill>
              </a:rPr>
              <a:t>conceptual</a:t>
            </a:r>
            <a:r>
              <a:rPr lang="da-DK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b="1" dirty="0" err="1">
                <a:solidFill>
                  <a:schemeClr val="bg1">
                    <a:lumMod val="85000"/>
                  </a:schemeClr>
                </a:solidFill>
              </a:rPr>
              <a:t>classes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(i.e. real-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world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concept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like Customer, Order, etc.) and </a:t>
            </a:r>
            <a:r>
              <a:rPr lang="da-DK" b="1" dirty="0">
                <a:solidFill>
                  <a:schemeClr val="bg1">
                    <a:lumMod val="85000"/>
                  </a:schemeClr>
                </a:solidFill>
              </a:rPr>
              <a:t>relations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(i.e. relations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between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entities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, like Buys,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Teaches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, etc.)</a:t>
            </a:r>
          </a:p>
          <a:p>
            <a:r>
              <a:rPr lang="da-DK" b="1" dirty="0" err="1"/>
              <a:t>Table</a:t>
            </a:r>
            <a:r>
              <a:rPr lang="da-DK" b="1" dirty="0"/>
              <a:t> </a:t>
            </a:r>
            <a:r>
              <a:rPr lang="da-DK" b="1" dirty="0" err="1"/>
              <a:t>creation</a:t>
            </a:r>
            <a:r>
              <a:rPr lang="da-DK" dirty="0"/>
              <a:t>: </a:t>
            </a:r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well-defined</a:t>
            </a:r>
            <a:r>
              <a:rPr lang="da-DK" dirty="0"/>
              <a:t> set of </a:t>
            </a:r>
            <a:r>
              <a:rPr lang="da-DK" dirty="0" err="1"/>
              <a:t>rules</a:t>
            </a:r>
            <a:r>
              <a:rPr lang="da-DK" dirty="0"/>
              <a:t> to </a:t>
            </a:r>
            <a:r>
              <a:rPr lang="da-DK" dirty="0" err="1"/>
              <a:t>transform</a:t>
            </a:r>
            <a:r>
              <a:rPr lang="da-DK" dirty="0"/>
              <a:t> domain model </a:t>
            </a:r>
            <a:r>
              <a:rPr lang="da-DK" dirty="0" err="1"/>
              <a:t>into</a:t>
            </a:r>
            <a:r>
              <a:rPr lang="da-DK" dirty="0"/>
              <a:t> a set of database </a:t>
            </a:r>
            <a:r>
              <a:rPr lang="da-DK" dirty="0" err="1"/>
              <a:t>tables</a:t>
            </a:r>
            <a:r>
              <a:rPr lang="da-DK" dirty="0"/>
              <a:t>.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normalisation</a:t>
            </a:r>
            <a:r>
              <a:rPr lang="da-DK" dirty="0"/>
              <a:t> to check </a:t>
            </a:r>
            <a:r>
              <a:rPr lang="da-DK" dirty="0" err="1"/>
              <a:t>tables</a:t>
            </a:r>
            <a:r>
              <a:rPr lang="da-DK" dirty="0"/>
              <a:t> for design </a:t>
            </a:r>
            <a:r>
              <a:rPr lang="da-DK" dirty="0" err="1"/>
              <a:t>flaws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6441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3173</Words>
  <Application>Microsoft Office PowerPoint</Application>
  <PresentationFormat>Widescreen</PresentationFormat>
  <Paragraphs>1011</Paragraphs>
  <Slides>41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Wingdings</vt:lpstr>
      <vt:lpstr>Office-tema</vt:lpstr>
      <vt:lpstr>Databases  Design</vt:lpstr>
      <vt:lpstr>Classic Database Design Process</vt:lpstr>
      <vt:lpstr>Classic Database Design Process</vt:lpstr>
      <vt:lpstr>Classic Database Design Process</vt:lpstr>
      <vt:lpstr>Class-Driven Database Design Process</vt:lpstr>
      <vt:lpstr>Class-Driven Database Design Process</vt:lpstr>
      <vt:lpstr>Class-Driven Database Design Process</vt:lpstr>
      <vt:lpstr>Design Processes Comparison</vt:lpstr>
      <vt:lpstr>Class-Driven Database Design Process</vt:lpstr>
      <vt:lpstr>Creating Tables from a Domain Model</vt:lpstr>
      <vt:lpstr>Creating Tables from a Domain Model</vt:lpstr>
      <vt:lpstr>PowerPoint-præsentation</vt:lpstr>
      <vt:lpstr>PowerPoint-præsentation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Checking the table design</vt:lpstr>
      <vt:lpstr>Check tables using normalisation</vt:lpstr>
      <vt:lpstr>Check tables using requirements</vt:lpstr>
      <vt:lpstr>Check tables using business rules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128</cp:revision>
  <dcterms:created xsi:type="dcterms:W3CDTF">2017-09-05T14:00:27Z</dcterms:created>
  <dcterms:modified xsi:type="dcterms:W3CDTF">2025-02-05T10:59:13Z</dcterms:modified>
</cp:coreProperties>
</file>