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77" r:id="rId3"/>
    <p:sldId id="376" r:id="rId4"/>
    <p:sldId id="368" r:id="rId5"/>
    <p:sldId id="395" r:id="rId6"/>
    <p:sldId id="397" r:id="rId7"/>
    <p:sldId id="449" r:id="rId8"/>
    <p:sldId id="398" r:id="rId9"/>
    <p:sldId id="399" r:id="rId10"/>
    <p:sldId id="400" r:id="rId11"/>
    <p:sldId id="401" r:id="rId12"/>
    <p:sldId id="402" r:id="rId13"/>
    <p:sldId id="403" r:id="rId14"/>
    <p:sldId id="404" r:id="rId15"/>
    <p:sldId id="405" r:id="rId16"/>
    <p:sldId id="406" r:id="rId17"/>
    <p:sldId id="407" r:id="rId18"/>
    <p:sldId id="408" r:id="rId19"/>
    <p:sldId id="410" r:id="rId20"/>
    <p:sldId id="411" r:id="rId21"/>
    <p:sldId id="412" r:id="rId22"/>
    <p:sldId id="414" r:id="rId23"/>
    <p:sldId id="413" r:id="rId24"/>
    <p:sldId id="415" r:id="rId25"/>
    <p:sldId id="416" r:id="rId26"/>
    <p:sldId id="417" r:id="rId27"/>
    <p:sldId id="418" r:id="rId28"/>
    <p:sldId id="419" r:id="rId29"/>
    <p:sldId id="420" r:id="rId30"/>
    <p:sldId id="421" r:id="rId31"/>
    <p:sldId id="422" r:id="rId32"/>
    <p:sldId id="423" r:id="rId33"/>
    <p:sldId id="424" r:id="rId34"/>
    <p:sldId id="425" r:id="rId35"/>
    <p:sldId id="426" r:id="rId36"/>
    <p:sldId id="427" r:id="rId37"/>
    <p:sldId id="429" r:id="rId38"/>
    <p:sldId id="430" r:id="rId39"/>
    <p:sldId id="431" r:id="rId40"/>
    <p:sldId id="435" r:id="rId41"/>
    <p:sldId id="438" r:id="rId42"/>
    <p:sldId id="439" r:id="rId43"/>
    <p:sldId id="448" r:id="rId44"/>
    <p:sldId id="436" r:id="rId45"/>
    <p:sldId id="440" r:id="rId46"/>
    <p:sldId id="441" r:id="rId47"/>
    <p:sldId id="442" r:id="rId48"/>
    <p:sldId id="443" r:id="rId49"/>
    <p:sldId id="446" r:id="rId50"/>
    <p:sldId id="447" r:id="rId5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llemlayou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012ECD-51FC-41F1-AA8D-1B2483CD663E}" styleName="Lyst layout 2 - Markering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llemlayout 1 - Markering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llemlayout 1 - Markering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yst layout 2 - Markering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0A1B5D5-9B99-4C35-A422-299274C87663}" styleName="Mellemlayout 1 - Markering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yst layout 2 - Markering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05-02-2025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05-02-2025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05-02-2025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05-02-2025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05-02-2025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05-02-2025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05-02-2025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05-02-2025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05-02-2025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05-02-2025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05-02-2025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05-02-2025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06074" y="785004"/>
            <a:ext cx="9144000" cy="3976777"/>
          </a:xfrm>
        </p:spPr>
        <p:txBody>
          <a:bodyPr>
            <a:normAutofit/>
          </a:bodyPr>
          <a:lstStyle/>
          <a:p>
            <a:r>
              <a:rPr lang="da-DK" sz="9600" b="1"/>
              <a:t>Databases</a:t>
            </a:r>
            <a:br>
              <a:rPr lang="da-DK" sz="9600" b="1"/>
            </a:br>
            <a:br>
              <a:rPr lang="da-DK" sz="9600"/>
            </a:br>
            <a:r>
              <a:rPr lang="da-DK"/>
              <a:t>The </a:t>
            </a:r>
            <a:r>
              <a:rPr lang="da-DK" err="1"/>
              <a:t>Relational</a:t>
            </a:r>
            <a:r>
              <a:rPr lang="da-DK"/>
              <a:t> Model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Model – </a:t>
            </a:r>
            <a:r>
              <a:rPr lang="da-DK" b="1" err="1"/>
              <a:t>Structural</a:t>
            </a:r>
            <a:r>
              <a:rPr lang="da-DK" b="1"/>
              <a:t> (</a:t>
            </a:r>
            <a:r>
              <a:rPr lang="da-DK" b="1" err="1"/>
              <a:t>example</a:t>
            </a:r>
            <a:r>
              <a:rPr lang="da-DK" b="1"/>
              <a:t>)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4178968" cy="4351338"/>
          </a:xfrm>
        </p:spPr>
        <p:txBody>
          <a:bodyPr/>
          <a:lstStyle/>
          <a:p>
            <a:pPr lvl="0"/>
            <a:r>
              <a:rPr lang="da-DK" sz="3200" b="1"/>
              <a:t>Relation</a:t>
            </a:r>
            <a:r>
              <a:rPr lang="da-DK" sz="3200"/>
              <a:t>: A </a:t>
            </a:r>
            <a:r>
              <a:rPr lang="da-DK" sz="3200" b="1"/>
              <a:t>Table</a:t>
            </a:r>
            <a:r>
              <a:rPr lang="da-DK" sz="3200"/>
              <a:t> with </a:t>
            </a:r>
            <a:r>
              <a:rPr lang="da-DK" sz="3200" b="1"/>
              <a:t>columns</a:t>
            </a:r>
            <a:r>
              <a:rPr lang="da-DK" sz="3200"/>
              <a:t> and </a:t>
            </a:r>
            <a:r>
              <a:rPr lang="da-DK" sz="3200" b="1"/>
              <a:t>rows</a:t>
            </a:r>
          </a:p>
          <a:p>
            <a:pPr lvl="0"/>
            <a:r>
              <a:rPr lang="da-DK" sz="3200" b="1"/>
              <a:t>Attribute</a:t>
            </a:r>
            <a:r>
              <a:rPr lang="da-DK" sz="3200"/>
              <a:t>: A named column of a relation (i.e. table)</a:t>
            </a:r>
          </a:p>
          <a:p>
            <a:pPr lvl="0"/>
            <a:r>
              <a:rPr lang="da-DK" sz="3200" b="1"/>
              <a:t>Domain</a:t>
            </a:r>
            <a:r>
              <a:rPr lang="da-DK" sz="3200"/>
              <a:t>: Set of valid values for an attribute</a:t>
            </a:r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609936"/>
              </p:ext>
            </p:extLst>
          </p:nvPr>
        </p:nvGraphicFramePr>
        <p:xfrm>
          <a:off x="5876424" y="1604967"/>
          <a:ext cx="5807242" cy="370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92604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3933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77822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45796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Jonas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Solvej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23411244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17-09-1993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180494"/>
              </p:ext>
            </p:extLst>
          </p:nvPr>
        </p:nvGraphicFramePr>
        <p:xfrm>
          <a:off x="5876424" y="2132260"/>
          <a:ext cx="5807242" cy="3708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992604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3933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77822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45796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Algade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43092174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02-03-1995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545100"/>
              </p:ext>
            </p:extLst>
          </p:nvPr>
        </p:nvGraphicFramePr>
        <p:xfrm>
          <a:off x="5876424" y="2655295"/>
          <a:ext cx="5807242" cy="3708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992604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3933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77822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45796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Allan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Egevej 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42775426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30-12-1990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061598"/>
              </p:ext>
            </p:extLst>
          </p:nvPr>
        </p:nvGraphicFramePr>
        <p:xfrm>
          <a:off x="5876424" y="3812864"/>
          <a:ext cx="4008522" cy="3708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4436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281899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353553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028701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Søborg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Svinget</a:t>
                      </a:r>
                      <a:r>
                        <a:rPr lang="da-DK" sz="1800" baseline="0"/>
                        <a:t> 33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2860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736189"/>
              </p:ext>
            </p:extLst>
          </p:nvPr>
        </p:nvGraphicFramePr>
        <p:xfrm>
          <a:off x="5876424" y="3308619"/>
          <a:ext cx="4008522" cy="3708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4436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281899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353553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028701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Valby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Stien 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9" name="Tabel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563767"/>
              </p:ext>
            </p:extLst>
          </p:nvPr>
        </p:nvGraphicFramePr>
        <p:xfrm>
          <a:off x="5876424" y="4474437"/>
          <a:ext cx="1693005" cy="3708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85011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0799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23411244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10" name="Tabe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326087"/>
              </p:ext>
            </p:extLst>
          </p:nvPr>
        </p:nvGraphicFramePr>
        <p:xfrm>
          <a:off x="5876424" y="5008077"/>
          <a:ext cx="1693005" cy="37084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85011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0799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42775426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11" name="Tabel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353409"/>
              </p:ext>
            </p:extLst>
          </p:nvPr>
        </p:nvGraphicFramePr>
        <p:xfrm>
          <a:off x="5876424" y="5541717"/>
          <a:ext cx="1693005" cy="37084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85011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0799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43092174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4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Model – </a:t>
            </a:r>
            <a:r>
              <a:rPr lang="da-DK" b="1" err="1"/>
              <a:t>Structural</a:t>
            </a:r>
            <a:r>
              <a:rPr lang="da-DK" b="1"/>
              <a:t> (</a:t>
            </a:r>
            <a:r>
              <a:rPr lang="da-DK" b="1" err="1"/>
              <a:t>example</a:t>
            </a:r>
            <a:r>
              <a:rPr lang="da-DK" b="1"/>
              <a:t>)</a:t>
            </a:r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505920"/>
              </p:ext>
            </p:extLst>
          </p:nvPr>
        </p:nvGraphicFramePr>
        <p:xfrm>
          <a:off x="3121192" y="3205167"/>
          <a:ext cx="5807242" cy="370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92604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3933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77822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45796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Jonas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Solvej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23411244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17-09-1993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027001"/>
              </p:ext>
            </p:extLst>
          </p:nvPr>
        </p:nvGraphicFramePr>
        <p:xfrm>
          <a:off x="3121192" y="3732460"/>
          <a:ext cx="5807242" cy="3708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992604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3933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77822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45796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Algade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43092174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02-03-1995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730265"/>
              </p:ext>
            </p:extLst>
          </p:nvPr>
        </p:nvGraphicFramePr>
        <p:xfrm>
          <a:off x="3121192" y="4255495"/>
          <a:ext cx="5807242" cy="3708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992604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3933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77822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45796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Allan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Egevej 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42775426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30-12-1990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4343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Model – </a:t>
            </a:r>
            <a:r>
              <a:rPr lang="da-DK" b="1" err="1"/>
              <a:t>Structural</a:t>
            </a:r>
            <a:r>
              <a:rPr lang="da-DK" b="1"/>
              <a:t> (</a:t>
            </a:r>
            <a:r>
              <a:rPr lang="da-DK" b="1" err="1"/>
              <a:t>example</a:t>
            </a:r>
            <a:r>
              <a:rPr lang="da-DK" b="1"/>
              <a:t>)</a:t>
            </a:r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029784"/>
              </p:ext>
            </p:extLst>
          </p:nvPr>
        </p:nvGraphicFramePr>
        <p:xfrm>
          <a:off x="2663257" y="3302177"/>
          <a:ext cx="7159792" cy="23489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2378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563259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047494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542717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782533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469788">
                <a:tc gridSpan="5">
                  <a:txBody>
                    <a:bodyPr/>
                    <a:lstStyle/>
                    <a:p>
                      <a:r>
                        <a:rPr lang="da-DK" sz="2400"/>
                        <a:t>Employee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769604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ZipCode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Phone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DateOfBirth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Jonas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Solvej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23411244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17-09-1993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Helle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Algade 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43092174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02-03-1995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Allan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Egevej 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42775426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30-12-1990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326727"/>
                  </a:ext>
                </a:extLst>
              </a:tr>
            </a:tbl>
          </a:graphicData>
        </a:graphic>
      </p:graphicFrame>
      <p:sp>
        <p:nvSpPr>
          <p:cNvPr id="3" name="Venstre klammeparentes 2"/>
          <p:cNvSpPr/>
          <p:nvPr/>
        </p:nvSpPr>
        <p:spPr>
          <a:xfrm>
            <a:off x="2080705" y="4270275"/>
            <a:ext cx="454882" cy="1386304"/>
          </a:xfrm>
          <a:prstGeom prst="leftBrace">
            <a:avLst>
              <a:gd name="adj1" fmla="val 22569"/>
              <a:gd name="adj2" fmla="val 45395"/>
            </a:avLst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Venstre klammeparentes 7"/>
          <p:cNvSpPr/>
          <p:nvPr/>
        </p:nvSpPr>
        <p:spPr>
          <a:xfrm rot="5400000">
            <a:off x="6015712" y="-743817"/>
            <a:ext cx="454882" cy="7159792"/>
          </a:xfrm>
          <a:prstGeom prst="leftBrace">
            <a:avLst>
              <a:gd name="adj1" fmla="val 22569"/>
              <a:gd name="adj2" fmla="val 51260"/>
            </a:avLst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Tekstfelt 8"/>
          <p:cNvSpPr txBox="1"/>
          <p:nvPr/>
        </p:nvSpPr>
        <p:spPr>
          <a:xfrm>
            <a:off x="232654" y="4453157"/>
            <a:ext cx="15488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b="1"/>
              <a:t>Rows</a:t>
            </a:r>
          </a:p>
        </p:txBody>
      </p:sp>
      <p:sp>
        <p:nvSpPr>
          <p:cNvPr id="10" name="Tekstfelt 9"/>
          <p:cNvSpPr txBox="1"/>
          <p:nvPr/>
        </p:nvSpPr>
        <p:spPr>
          <a:xfrm>
            <a:off x="4925461" y="1388708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b="1"/>
              <a:t>Columns</a:t>
            </a:r>
          </a:p>
        </p:txBody>
      </p:sp>
      <p:sp>
        <p:nvSpPr>
          <p:cNvPr id="11" name="Afrundet rektangel 10"/>
          <p:cNvSpPr/>
          <p:nvPr/>
        </p:nvSpPr>
        <p:spPr>
          <a:xfrm>
            <a:off x="6472990" y="5131466"/>
            <a:ext cx="1594184" cy="1290499"/>
          </a:xfrm>
          <a:prstGeom prst="roundRect">
            <a:avLst/>
          </a:prstGeom>
          <a:solidFill>
            <a:schemeClr val="tx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da-DK" sz="4800" b="1">
                <a:solidFill>
                  <a:schemeClr val="tx1"/>
                </a:solidFill>
              </a:rPr>
              <a:t>Cell</a:t>
            </a:r>
          </a:p>
        </p:txBody>
      </p:sp>
      <p:sp>
        <p:nvSpPr>
          <p:cNvPr id="12" name="Afrundet rektangel 11"/>
          <p:cNvSpPr/>
          <p:nvPr/>
        </p:nvSpPr>
        <p:spPr>
          <a:xfrm>
            <a:off x="770567" y="2502152"/>
            <a:ext cx="3298570" cy="1290499"/>
          </a:xfrm>
          <a:prstGeom prst="roundRect">
            <a:avLst/>
          </a:prstGeom>
          <a:solidFill>
            <a:schemeClr val="tx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da-DK" sz="3600" b="1">
                <a:solidFill>
                  <a:schemeClr val="tx1"/>
                </a:solidFill>
              </a:rPr>
              <a:t>Table </a:t>
            </a:r>
          </a:p>
          <a:p>
            <a:r>
              <a:rPr lang="da-DK" sz="3600" b="1">
                <a:solidFill>
                  <a:schemeClr val="tx1"/>
                </a:solidFill>
              </a:rPr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85109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/>
      <p:bldP spid="10" grpId="0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Model – </a:t>
            </a:r>
            <a:r>
              <a:rPr lang="da-DK" b="1" err="1"/>
              <a:t>Structural</a:t>
            </a:r>
            <a:r>
              <a:rPr lang="da-DK" b="1"/>
              <a:t> (</a:t>
            </a:r>
            <a:r>
              <a:rPr lang="da-DK" b="1" err="1"/>
              <a:t>example</a:t>
            </a:r>
            <a:r>
              <a:rPr lang="da-DK" b="1"/>
              <a:t>)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6224336" cy="4351338"/>
          </a:xfrm>
        </p:spPr>
        <p:txBody>
          <a:bodyPr/>
          <a:lstStyle/>
          <a:p>
            <a:pPr lvl="0"/>
            <a:r>
              <a:rPr lang="da-DK" sz="3200"/>
              <a:t>A </a:t>
            </a:r>
            <a:r>
              <a:rPr lang="da-DK" sz="3200" b="1"/>
              <a:t>Column</a:t>
            </a:r>
            <a:r>
              <a:rPr lang="da-DK" sz="3200"/>
              <a:t> is part of the </a:t>
            </a:r>
            <a:r>
              <a:rPr lang="da-DK" sz="3200" b="1"/>
              <a:t>definition</a:t>
            </a:r>
            <a:r>
              <a:rPr lang="da-DK" sz="3200"/>
              <a:t> of a table</a:t>
            </a:r>
          </a:p>
          <a:p>
            <a:pPr lvl="0"/>
            <a:r>
              <a:rPr lang="da-DK" sz="3200"/>
              <a:t>A </a:t>
            </a:r>
            <a:r>
              <a:rPr lang="da-DK" sz="3200" b="1"/>
              <a:t>Row</a:t>
            </a:r>
            <a:r>
              <a:rPr lang="da-DK" sz="3200"/>
              <a:t> represents </a:t>
            </a:r>
            <a:r>
              <a:rPr lang="da-DK" sz="3200" b="1"/>
              <a:t>actual data</a:t>
            </a:r>
          </a:p>
          <a:p>
            <a:pPr lvl="0"/>
            <a:r>
              <a:rPr lang="da-DK" sz="3200"/>
              <a:t>Once defined, the columns of a table should </a:t>
            </a:r>
            <a:r>
              <a:rPr lang="da-DK" sz="3200" u="sng"/>
              <a:t>not</a:t>
            </a:r>
            <a:r>
              <a:rPr lang="da-DK" sz="3200"/>
              <a:t> change over time</a:t>
            </a:r>
          </a:p>
          <a:p>
            <a:pPr lvl="0"/>
            <a:r>
              <a:rPr lang="da-DK" sz="3200"/>
              <a:t>The number of rows in a table will usually change over time</a:t>
            </a:r>
          </a:p>
          <a:p>
            <a:pPr lvl="0"/>
            <a:r>
              <a:rPr lang="da-DK" sz="3200"/>
              <a:t>A </a:t>
            </a:r>
            <a:r>
              <a:rPr lang="da-DK" sz="3200" b="1"/>
              <a:t>row</a:t>
            </a:r>
            <a:r>
              <a:rPr lang="da-DK" sz="3200"/>
              <a:t> can also be called a </a:t>
            </a:r>
            <a:r>
              <a:rPr lang="da-DK" sz="3200" b="1"/>
              <a:t>record</a:t>
            </a:r>
          </a:p>
        </p:txBody>
      </p:sp>
      <p:pic>
        <p:nvPicPr>
          <p:cNvPr id="1028" name="Picture 4" descr="Billedresultat for exclamation mark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748" y="1956887"/>
            <a:ext cx="3547560" cy="3547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604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Model – Structural (example)</a:t>
            </a:r>
          </a:p>
        </p:txBody>
      </p:sp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421095"/>
              </p:ext>
            </p:extLst>
          </p:nvPr>
        </p:nvGraphicFramePr>
        <p:xfrm>
          <a:off x="3849103" y="2513454"/>
          <a:ext cx="4008522" cy="3708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4436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281899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353553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028701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Søborg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Svinget</a:t>
                      </a:r>
                      <a:r>
                        <a:rPr lang="da-DK" sz="1800" baseline="0"/>
                        <a:t> 33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2860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705935"/>
              </p:ext>
            </p:extLst>
          </p:nvPr>
        </p:nvGraphicFramePr>
        <p:xfrm>
          <a:off x="3849103" y="2009209"/>
          <a:ext cx="4008522" cy="3708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4436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281899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353553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028701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Valby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Stien 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9" name="Tabel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441856"/>
              </p:ext>
            </p:extLst>
          </p:nvPr>
        </p:nvGraphicFramePr>
        <p:xfrm>
          <a:off x="2516104" y="3404446"/>
          <a:ext cx="6411141" cy="187915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556585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870911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60621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377429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</a:tblGrid>
              <a:tr h="469788">
                <a:tc gridSpan="4">
                  <a:txBody>
                    <a:bodyPr/>
                    <a:lstStyle/>
                    <a:p>
                      <a:r>
                        <a:rPr lang="da-DK" sz="2400"/>
                        <a:t>Restaurant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316074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/>
                        <a:t>RestaurantId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City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ZipCode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Valby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Stien</a:t>
                      </a:r>
                      <a:r>
                        <a:rPr lang="da-DK" sz="1800" baseline="0"/>
                        <a:t> 45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Søborg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Svinget 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2860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3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Model – Structural (example)</a:t>
            </a:r>
          </a:p>
        </p:txBody>
      </p:sp>
      <p:graphicFrame>
        <p:nvGraphicFramePr>
          <p:cNvPr id="9" name="Tabel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590168"/>
              </p:ext>
            </p:extLst>
          </p:nvPr>
        </p:nvGraphicFramePr>
        <p:xfrm>
          <a:off x="3593276" y="3699220"/>
          <a:ext cx="3395783" cy="23489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604366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791417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469788">
                <a:tc gridSpan="2">
                  <a:txBody>
                    <a:bodyPr/>
                    <a:lstStyle/>
                    <a:p>
                      <a:r>
                        <a:rPr lang="da-DK" sz="2400"/>
                        <a:t>WorksAt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5706472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/>
                        <a:t>RestaurantId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Phone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23411244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42775426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4176484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43092174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442390"/>
              </p:ext>
            </p:extLst>
          </p:nvPr>
        </p:nvGraphicFramePr>
        <p:xfrm>
          <a:off x="4444666" y="1828507"/>
          <a:ext cx="1693005" cy="3708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85011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0799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23411244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10" name="Tabe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90744"/>
              </p:ext>
            </p:extLst>
          </p:nvPr>
        </p:nvGraphicFramePr>
        <p:xfrm>
          <a:off x="4444666" y="2362147"/>
          <a:ext cx="1693005" cy="37084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85011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0799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42775426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11" name="Tabel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018375"/>
              </p:ext>
            </p:extLst>
          </p:nvPr>
        </p:nvGraphicFramePr>
        <p:xfrm>
          <a:off x="4444666" y="2895787"/>
          <a:ext cx="1693005" cy="37084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85011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0799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43092174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732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Model – Structural (example)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2596815" cy="4351338"/>
          </a:xfrm>
        </p:spPr>
        <p:txBody>
          <a:bodyPr/>
          <a:lstStyle/>
          <a:p>
            <a:pPr lvl="0"/>
            <a:r>
              <a:rPr lang="da-DK" sz="3200"/>
              <a:t>Three tables</a:t>
            </a:r>
          </a:p>
          <a:p>
            <a:pPr lvl="1"/>
            <a:r>
              <a:rPr lang="da-DK" sz="2800" b="1"/>
              <a:t>Employee</a:t>
            </a:r>
          </a:p>
          <a:p>
            <a:pPr lvl="1"/>
            <a:r>
              <a:rPr lang="da-DK" sz="2800" b="1"/>
              <a:t>Restaurant</a:t>
            </a:r>
          </a:p>
          <a:p>
            <a:pPr lvl="1"/>
            <a:r>
              <a:rPr lang="da-DK" sz="2800" b="1"/>
              <a:t>WorksAt</a:t>
            </a:r>
          </a:p>
        </p:txBody>
      </p:sp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62650"/>
              </p:ext>
            </p:extLst>
          </p:nvPr>
        </p:nvGraphicFramePr>
        <p:xfrm>
          <a:off x="6096000" y="1792278"/>
          <a:ext cx="5355790" cy="14325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15440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169375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783565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154009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333401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223886">
                <a:tc gridSpan="5">
                  <a:txBody>
                    <a:bodyPr/>
                    <a:lstStyle/>
                    <a:p>
                      <a:r>
                        <a:rPr lang="da-DK" sz="1600"/>
                        <a:t>Employee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769604"/>
                  </a:ext>
                </a:extLst>
              </a:tr>
              <a:tr h="223886">
                <a:tc>
                  <a:txBody>
                    <a:bodyPr/>
                    <a:lstStyle/>
                    <a:p>
                      <a:r>
                        <a:rPr lang="da-DK" sz="1200" b="1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200" b="1"/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200" b="1"/>
                        <a:t>ZipCode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200" b="1"/>
                        <a:t>Phone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200" b="1"/>
                        <a:t>DateOfBirth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223886">
                <a:tc>
                  <a:txBody>
                    <a:bodyPr/>
                    <a:lstStyle/>
                    <a:p>
                      <a:r>
                        <a:rPr lang="da-DK" sz="1200"/>
                        <a:t>Jonas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200"/>
                        <a:t>Solvej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200"/>
                        <a:t>3400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200"/>
                        <a:t>23411244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200"/>
                        <a:t>17-09-1993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223886">
                <a:tc>
                  <a:txBody>
                    <a:bodyPr/>
                    <a:lstStyle/>
                    <a:p>
                      <a:r>
                        <a:rPr lang="da-DK" sz="1200"/>
                        <a:t>Helle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200"/>
                        <a:t>Algade 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20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200"/>
                        <a:t>43092174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200"/>
                        <a:t>02-03-1995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  <a:tr h="223886">
                <a:tc>
                  <a:txBody>
                    <a:bodyPr/>
                    <a:lstStyle/>
                    <a:p>
                      <a:r>
                        <a:rPr lang="da-DK" sz="1200"/>
                        <a:t>Allan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200"/>
                        <a:t>Egevej 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20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200"/>
                        <a:t>42775426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200"/>
                        <a:t>30-12-1990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326727"/>
                  </a:ext>
                </a:extLst>
              </a:tr>
            </a:tbl>
          </a:graphicData>
        </a:graphic>
      </p:graphicFrame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2976"/>
              </p:ext>
            </p:extLst>
          </p:nvPr>
        </p:nvGraphicFramePr>
        <p:xfrm>
          <a:off x="4573505" y="3326428"/>
          <a:ext cx="4534400" cy="11582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100924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23237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136027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974212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</a:tblGrid>
              <a:tr h="119682">
                <a:tc gridSpan="4">
                  <a:txBody>
                    <a:bodyPr/>
                    <a:lstStyle/>
                    <a:p>
                      <a:r>
                        <a:rPr lang="da-DK" sz="1600"/>
                        <a:t>Restaurant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316074"/>
                  </a:ext>
                </a:extLst>
              </a:tr>
              <a:tr h="119682">
                <a:tc>
                  <a:txBody>
                    <a:bodyPr/>
                    <a:lstStyle/>
                    <a:p>
                      <a:r>
                        <a:rPr lang="da-DK" sz="1200" b="1"/>
                        <a:t>RestaurantId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200" b="1"/>
                        <a:t>City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200" b="1"/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200" b="1"/>
                        <a:t>ZipCode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119682">
                <a:tc>
                  <a:txBody>
                    <a:bodyPr/>
                    <a:lstStyle/>
                    <a:p>
                      <a:r>
                        <a:rPr lang="da-DK" sz="12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200"/>
                        <a:t>Valby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200"/>
                        <a:t>Stien</a:t>
                      </a:r>
                      <a:r>
                        <a:rPr lang="da-DK" sz="1200" baseline="0"/>
                        <a:t> 45</a:t>
                      </a:r>
                      <a:endParaRPr lang="da-DK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200"/>
                        <a:t>2500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119682">
                <a:tc>
                  <a:txBody>
                    <a:bodyPr/>
                    <a:lstStyle/>
                    <a:p>
                      <a:r>
                        <a:rPr lang="da-DK" sz="12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200"/>
                        <a:t>Søborg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200"/>
                        <a:t>Svinget 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200"/>
                        <a:t>2860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</a:tbl>
          </a:graphicData>
        </a:graphic>
      </p:graphicFrame>
      <p:graphicFrame>
        <p:nvGraphicFramePr>
          <p:cNvPr id="9" name="Tabel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812205"/>
              </p:ext>
            </p:extLst>
          </p:nvPr>
        </p:nvGraphicFramePr>
        <p:xfrm>
          <a:off x="8505891" y="4532180"/>
          <a:ext cx="2027758" cy="14325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65230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962528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da-DK" sz="1600"/>
                        <a:t>WorksAt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5706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a-DK" sz="1200" b="1"/>
                        <a:t>RestaurantId</a:t>
                      </a:r>
                      <a:endParaRPr lang="da-DK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200" b="1"/>
                        <a:t>Phone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a-DK" sz="12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200"/>
                        <a:t>23411244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a-DK" sz="12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200"/>
                        <a:t>42775426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41764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a-DK" sz="12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200"/>
                        <a:t>43092174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139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Model – Structural (example)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9610164" cy="4351338"/>
          </a:xfrm>
        </p:spPr>
        <p:txBody>
          <a:bodyPr/>
          <a:lstStyle/>
          <a:p>
            <a:pPr lvl="0"/>
            <a:r>
              <a:rPr lang="da-DK" sz="3200" b="1"/>
              <a:t>Employee</a:t>
            </a:r>
            <a:r>
              <a:rPr lang="da-DK" sz="3200"/>
              <a:t> table (5 columns):</a:t>
            </a:r>
          </a:p>
          <a:p>
            <a:pPr lvl="1"/>
            <a:r>
              <a:rPr lang="da-DK" sz="2800" b="1"/>
              <a:t>Name</a:t>
            </a:r>
            <a:r>
              <a:rPr lang="da-DK" sz="2800"/>
              <a:t> (</a:t>
            </a:r>
            <a:r>
              <a:rPr lang="da-DK" sz="2800" b="1"/>
              <a:t>Domain</a:t>
            </a:r>
            <a:r>
              <a:rPr lang="da-DK" sz="2800"/>
              <a:t>: </a:t>
            </a:r>
            <a:r>
              <a:rPr lang="da-DK" sz="2800" i="1"/>
              <a:t>string</a:t>
            </a:r>
            <a:r>
              <a:rPr lang="da-DK" sz="2800"/>
              <a:t>, at most 50 characters)</a:t>
            </a:r>
          </a:p>
          <a:p>
            <a:pPr lvl="1"/>
            <a:r>
              <a:rPr lang="da-DK" sz="2800" b="1"/>
              <a:t>Address</a:t>
            </a:r>
            <a:r>
              <a:rPr lang="da-DK" sz="2800"/>
              <a:t> (</a:t>
            </a:r>
            <a:r>
              <a:rPr lang="da-DK" sz="2800" b="1"/>
              <a:t>Domain</a:t>
            </a:r>
            <a:r>
              <a:rPr lang="da-DK" sz="2800"/>
              <a:t>: </a:t>
            </a:r>
            <a:r>
              <a:rPr lang="da-DK" sz="2800" i="1"/>
              <a:t>string</a:t>
            </a:r>
            <a:r>
              <a:rPr lang="da-DK" sz="2800"/>
              <a:t>, at most 50 characters)</a:t>
            </a:r>
            <a:endParaRPr lang="da-DK" sz="2800" b="1"/>
          </a:p>
          <a:p>
            <a:pPr lvl="1"/>
            <a:r>
              <a:rPr lang="da-DK" sz="2800" b="1"/>
              <a:t>ZipCode </a:t>
            </a:r>
            <a:r>
              <a:rPr lang="da-DK" sz="2800"/>
              <a:t>(</a:t>
            </a:r>
            <a:r>
              <a:rPr lang="da-DK" sz="2800" b="1"/>
              <a:t>Domain</a:t>
            </a:r>
            <a:r>
              <a:rPr lang="da-DK" sz="2800"/>
              <a:t>: </a:t>
            </a:r>
            <a:r>
              <a:rPr lang="da-DK" sz="2800" i="1"/>
              <a:t>numeric</a:t>
            </a:r>
            <a:r>
              <a:rPr lang="da-DK" sz="2800"/>
              <a:t>, value between 1000 and 9999)</a:t>
            </a:r>
            <a:endParaRPr lang="da-DK" sz="2800" b="1"/>
          </a:p>
          <a:p>
            <a:pPr lvl="1"/>
            <a:r>
              <a:rPr lang="da-DK" sz="2800" b="1"/>
              <a:t>Phone </a:t>
            </a:r>
            <a:r>
              <a:rPr lang="da-DK" sz="2800"/>
              <a:t>(</a:t>
            </a:r>
            <a:r>
              <a:rPr lang="da-DK" sz="2800" b="1"/>
              <a:t>Domain</a:t>
            </a:r>
            <a:r>
              <a:rPr lang="da-DK" sz="2800"/>
              <a:t>: </a:t>
            </a:r>
            <a:r>
              <a:rPr lang="da-DK" sz="2800" i="1"/>
              <a:t>numeric</a:t>
            </a:r>
            <a:r>
              <a:rPr lang="da-DK" sz="2800"/>
              <a:t>, value between 10000000 and 99999999)</a:t>
            </a:r>
            <a:endParaRPr lang="da-DK" sz="2800" b="1"/>
          </a:p>
          <a:p>
            <a:pPr lvl="1"/>
            <a:r>
              <a:rPr lang="da-DK" sz="2800" b="1"/>
              <a:t>DateOfBirth</a:t>
            </a:r>
            <a:r>
              <a:rPr lang="da-DK" sz="2800"/>
              <a:t> (</a:t>
            </a:r>
            <a:r>
              <a:rPr lang="da-DK" sz="2800" b="1"/>
              <a:t>Domain</a:t>
            </a:r>
            <a:r>
              <a:rPr lang="da-DK" sz="2800"/>
              <a:t>: </a:t>
            </a:r>
            <a:r>
              <a:rPr lang="da-DK" sz="2800" i="1"/>
              <a:t>date</a:t>
            </a:r>
            <a:r>
              <a:rPr lang="da-DK" sz="2800"/>
              <a:t>, value between 01-01-1900 and 31-12-2018)</a:t>
            </a:r>
            <a:endParaRPr lang="da-DK" sz="2800" b="1"/>
          </a:p>
        </p:txBody>
      </p:sp>
    </p:spTree>
    <p:extLst>
      <p:ext uri="{BB962C8B-B14F-4D97-AF65-F5344CB8AC3E}">
        <p14:creationId xmlns:p14="http://schemas.microsoft.com/office/powerpoint/2010/main" val="160088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Model – Properties of a (relational) table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356476" cy="4351338"/>
          </a:xfrm>
        </p:spPr>
        <p:txBody>
          <a:bodyPr/>
          <a:lstStyle/>
          <a:p>
            <a:pPr lvl="0"/>
            <a:r>
              <a:rPr lang="da-DK" sz="3200"/>
              <a:t>Has its own </a:t>
            </a:r>
            <a:r>
              <a:rPr lang="da-DK" sz="3200" b="1"/>
              <a:t>unique name </a:t>
            </a:r>
            <a:r>
              <a:rPr lang="da-DK" sz="3200"/>
              <a:t>(within the database in question)</a:t>
            </a:r>
          </a:p>
          <a:p>
            <a:pPr lvl="0"/>
            <a:r>
              <a:rPr lang="da-DK" sz="3200"/>
              <a:t>Each </a:t>
            </a:r>
            <a:r>
              <a:rPr lang="da-DK" sz="3200" b="1"/>
              <a:t>column</a:t>
            </a:r>
            <a:r>
              <a:rPr lang="da-DK" sz="3200"/>
              <a:t> has its own </a:t>
            </a:r>
            <a:r>
              <a:rPr lang="da-DK" sz="3200" b="1"/>
              <a:t>unique name </a:t>
            </a:r>
            <a:r>
              <a:rPr lang="da-DK" sz="3200"/>
              <a:t>(within the table)</a:t>
            </a:r>
          </a:p>
          <a:p>
            <a:pPr lvl="0"/>
            <a:r>
              <a:rPr lang="da-DK" sz="3200"/>
              <a:t>Each </a:t>
            </a:r>
            <a:r>
              <a:rPr lang="da-DK" sz="3200" b="1"/>
              <a:t>cell</a:t>
            </a:r>
            <a:r>
              <a:rPr lang="da-DK" sz="3200"/>
              <a:t> contains </a:t>
            </a:r>
            <a:r>
              <a:rPr lang="da-DK" sz="3200" b="1"/>
              <a:t>exactly one value</a:t>
            </a:r>
          </a:p>
          <a:p>
            <a:pPr lvl="0"/>
            <a:r>
              <a:rPr lang="da-DK" sz="3200"/>
              <a:t>All </a:t>
            </a:r>
            <a:r>
              <a:rPr lang="da-DK" sz="3200" b="1"/>
              <a:t>values</a:t>
            </a:r>
            <a:r>
              <a:rPr lang="da-DK" sz="3200"/>
              <a:t> in a </a:t>
            </a:r>
            <a:r>
              <a:rPr lang="da-DK" sz="3200" b="1"/>
              <a:t>column</a:t>
            </a:r>
            <a:r>
              <a:rPr lang="da-DK" sz="3200"/>
              <a:t> are from the </a:t>
            </a:r>
            <a:r>
              <a:rPr lang="da-DK" sz="3200" b="1"/>
              <a:t>same domain</a:t>
            </a:r>
          </a:p>
          <a:p>
            <a:pPr lvl="0"/>
            <a:r>
              <a:rPr lang="da-DK" sz="3200"/>
              <a:t>Each </a:t>
            </a:r>
            <a:r>
              <a:rPr lang="da-DK" sz="3200" b="1"/>
              <a:t>row</a:t>
            </a:r>
            <a:r>
              <a:rPr lang="da-DK" sz="3200"/>
              <a:t> (i.e. record) is </a:t>
            </a:r>
            <a:r>
              <a:rPr lang="da-DK" sz="3200" b="1"/>
              <a:t>unique</a:t>
            </a:r>
            <a:r>
              <a:rPr lang="da-DK" sz="3200"/>
              <a:t> (no duplicates)</a:t>
            </a:r>
          </a:p>
          <a:p>
            <a:pPr lvl="0"/>
            <a:r>
              <a:rPr lang="da-DK" sz="3200"/>
              <a:t>The </a:t>
            </a:r>
            <a:r>
              <a:rPr lang="da-DK" sz="3200" b="1"/>
              <a:t>order</a:t>
            </a:r>
            <a:r>
              <a:rPr lang="da-DK" sz="3200"/>
              <a:t> of </a:t>
            </a:r>
            <a:r>
              <a:rPr lang="da-DK" sz="3200" b="1"/>
              <a:t>columns</a:t>
            </a:r>
            <a:r>
              <a:rPr lang="da-DK" sz="3200"/>
              <a:t> has </a:t>
            </a:r>
            <a:r>
              <a:rPr lang="da-DK" sz="3200" b="1"/>
              <a:t>no significance</a:t>
            </a:r>
          </a:p>
          <a:p>
            <a:pPr lvl="0"/>
            <a:r>
              <a:rPr lang="da-DK" sz="3200"/>
              <a:t>The </a:t>
            </a:r>
            <a:r>
              <a:rPr lang="da-DK" sz="3200" b="1"/>
              <a:t>order</a:t>
            </a:r>
            <a:r>
              <a:rPr lang="da-DK" sz="3200"/>
              <a:t> of </a:t>
            </a:r>
            <a:r>
              <a:rPr lang="da-DK" sz="3200" b="1"/>
              <a:t>rows</a:t>
            </a:r>
            <a:r>
              <a:rPr lang="da-DK" sz="3200"/>
              <a:t> has </a:t>
            </a:r>
            <a:r>
              <a:rPr lang="da-DK" sz="3200" b="1"/>
              <a:t>no significance</a:t>
            </a:r>
            <a:endParaRPr lang="da-DK" sz="2800" b="1"/>
          </a:p>
        </p:txBody>
      </p:sp>
    </p:spTree>
    <p:extLst>
      <p:ext uri="{BB962C8B-B14F-4D97-AF65-F5344CB8AC3E}">
        <p14:creationId xmlns:p14="http://schemas.microsoft.com/office/powerpoint/2010/main" val="299696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Model – Keys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624918" cy="4351338"/>
          </a:xfrm>
        </p:spPr>
        <p:txBody>
          <a:bodyPr/>
          <a:lstStyle/>
          <a:p>
            <a:pPr lvl="0"/>
            <a:r>
              <a:rPr lang="da-DK" sz="3200" err="1"/>
              <a:t>Rows</a:t>
            </a:r>
            <a:r>
              <a:rPr lang="da-DK" sz="3200"/>
              <a:t> in a </a:t>
            </a:r>
            <a:r>
              <a:rPr lang="da-DK" sz="3200" err="1"/>
              <a:t>table</a:t>
            </a:r>
            <a:r>
              <a:rPr lang="da-DK" sz="3200"/>
              <a:t> must </a:t>
            </a:r>
            <a:r>
              <a:rPr lang="da-DK" sz="3200" err="1"/>
              <a:t>be</a:t>
            </a:r>
            <a:r>
              <a:rPr lang="da-DK" sz="3200"/>
              <a:t> </a:t>
            </a:r>
            <a:r>
              <a:rPr lang="da-DK" sz="3200" err="1"/>
              <a:t>unique</a:t>
            </a:r>
            <a:r>
              <a:rPr lang="da-DK" sz="3200"/>
              <a:t>….</a:t>
            </a:r>
          </a:p>
          <a:p>
            <a:pPr lvl="0"/>
            <a:r>
              <a:rPr lang="da-DK" sz="3200"/>
              <a:t>…so, </a:t>
            </a:r>
            <a:r>
              <a:rPr lang="da-DK" sz="3200" err="1"/>
              <a:t>some</a:t>
            </a:r>
            <a:r>
              <a:rPr lang="da-DK" sz="3200"/>
              <a:t> set of columns must </a:t>
            </a:r>
            <a:r>
              <a:rPr lang="da-DK" sz="3200" err="1"/>
              <a:t>also</a:t>
            </a:r>
            <a:r>
              <a:rPr lang="da-DK" sz="3200"/>
              <a:t> </a:t>
            </a:r>
            <a:r>
              <a:rPr lang="da-DK" sz="3200" err="1"/>
              <a:t>contain</a:t>
            </a:r>
            <a:r>
              <a:rPr lang="da-DK" sz="3200"/>
              <a:t> </a:t>
            </a:r>
            <a:r>
              <a:rPr lang="da-DK" sz="3200" err="1"/>
              <a:t>unique</a:t>
            </a:r>
            <a:r>
              <a:rPr lang="da-DK" sz="3200"/>
              <a:t> </a:t>
            </a:r>
            <a:r>
              <a:rPr lang="da-DK" sz="3200" err="1"/>
              <a:t>values</a:t>
            </a:r>
            <a:r>
              <a:rPr lang="da-DK" sz="3200"/>
              <a:t> for </a:t>
            </a:r>
            <a:r>
              <a:rPr lang="da-DK" sz="3200" err="1"/>
              <a:t>each</a:t>
            </a:r>
            <a:r>
              <a:rPr lang="da-DK" sz="3200"/>
              <a:t> </a:t>
            </a:r>
            <a:r>
              <a:rPr lang="da-DK" sz="3200" err="1"/>
              <a:t>row</a:t>
            </a:r>
            <a:endParaRPr lang="da-DK" sz="3200"/>
          </a:p>
          <a:p>
            <a:pPr lvl="0"/>
            <a:r>
              <a:rPr lang="da-DK" sz="3200" err="1"/>
              <a:t>Such</a:t>
            </a:r>
            <a:r>
              <a:rPr lang="da-DK" sz="3200"/>
              <a:t> a set of columns form a </a:t>
            </a:r>
            <a:r>
              <a:rPr lang="da-DK" sz="3200" b="1" err="1"/>
              <a:t>key</a:t>
            </a:r>
            <a:endParaRPr lang="da-DK" sz="2800" b="1"/>
          </a:p>
        </p:txBody>
      </p:sp>
    </p:spTree>
    <p:extLst>
      <p:ext uri="{BB962C8B-B14F-4D97-AF65-F5344CB8AC3E}">
        <p14:creationId xmlns:p14="http://schemas.microsoft.com/office/powerpoint/2010/main" val="420177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903921"/>
              </p:ext>
            </p:extLst>
          </p:nvPr>
        </p:nvGraphicFramePr>
        <p:xfrm>
          <a:off x="2695075" y="1706378"/>
          <a:ext cx="580724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92604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3933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77822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45796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Jonas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Solvej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23411244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17-09-1993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359234"/>
              </p:ext>
            </p:extLst>
          </p:nvPr>
        </p:nvGraphicFramePr>
        <p:xfrm>
          <a:off x="3244516" y="3882047"/>
          <a:ext cx="580724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92604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3933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77822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45796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Algade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43092174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02-03-1995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206643"/>
              </p:ext>
            </p:extLst>
          </p:nvPr>
        </p:nvGraphicFramePr>
        <p:xfrm>
          <a:off x="2819401" y="4551805"/>
          <a:ext cx="580724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92604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3933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77822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45796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Allan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Egevej 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42775426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30-12-1990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448232"/>
              </p:ext>
            </p:extLst>
          </p:nvPr>
        </p:nvGraphicFramePr>
        <p:xfrm>
          <a:off x="2939716" y="2661101"/>
          <a:ext cx="400852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436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281899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353553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028701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Søborg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Svinget</a:t>
                      </a:r>
                      <a:r>
                        <a:rPr lang="da-DK" sz="1800" baseline="0"/>
                        <a:t> 33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2860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060512"/>
              </p:ext>
            </p:extLst>
          </p:nvPr>
        </p:nvGraphicFramePr>
        <p:xfrm>
          <a:off x="4283242" y="3226242"/>
          <a:ext cx="400852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436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281899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353553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028701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Valby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Stien 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9" name="Tabel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983691"/>
              </p:ext>
            </p:extLst>
          </p:nvPr>
        </p:nvGraphicFramePr>
        <p:xfrm>
          <a:off x="3386889" y="5264617"/>
          <a:ext cx="169300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5011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0799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23411244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10" name="Tabe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179131"/>
              </p:ext>
            </p:extLst>
          </p:nvPr>
        </p:nvGraphicFramePr>
        <p:xfrm>
          <a:off x="7166811" y="2263194"/>
          <a:ext cx="169300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5011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0799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42775426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11" name="Tabel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976393"/>
              </p:ext>
            </p:extLst>
          </p:nvPr>
        </p:nvGraphicFramePr>
        <p:xfrm>
          <a:off x="4594498" y="1039434"/>
          <a:ext cx="169300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5011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0799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43092174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07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Model – Keys</a:t>
            </a:r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493944"/>
              </p:ext>
            </p:extLst>
          </p:nvPr>
        </p:nvGraphicFramePr>
        <p:xfrm>
          <a:off x="2139586" y="2134406"/>
          <a:ext cx="7159792" cy="23489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2378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563259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047494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542717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782533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469788">
                <a:tc gridSpan="5">
                  <a:txBody>
                    <a:bodyPr/>
                    <a:lstStyle/>
                    <a:p>
                      <a:r>
                        <a:rPr lang="da-DK" sz="2400"/>
                        <a:t>Employee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769604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ZipCode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Phone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DateOfBirth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Jonas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Solvej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23411244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17-09-1993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Helle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Algade 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43092174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02-03-1995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Allan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Egevej 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42775426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30-12-1990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326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8482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Model – Keys</a:t>
            </a:r>
          </a:p>
        </p:txBody>
      </p:sp>
      <p:pic>
        <p:nvPicPr>
          <p:cNvPr id="12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996" y="2134406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752822"/>
              </p:ext>
            </p:extLst>
          </p:nvPr>
        </p:nvGraphicFramePr>
        <p:xfrm>
          <a:off x="2139586" y="2134406"/>
          <a:ext cx="7159792" cy="23489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2378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563259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047494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542717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782533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469788">
                <a:tc gridSpan="5">
                  <a:txBody>
                    <a:bodyPr/>
                    <a:lstStyle/>
                    <a:p>
                      <a:r>
                        <a:rPr lang="da-DK" sz="2400"/>
                        <a:t>Employee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769604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ZipCode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Phone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DateOfBirth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Jonas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Solvej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23411244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17-09-1993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Helle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Algade 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43092174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02-03-1995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Allan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Egevej 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42775426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30-12-1990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326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885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budstavle 5"/>
          <p:cNvSpPr/>
          <p:nvPr/>
        </p:nvSpPr>
        <p:spPr>
          <a:xfrm>
            <a:off x="10268996" y="2134406"/>
            <a:ext cx="900000" cy="90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Model – Keys</a:t>
            </a:r>
          </a:p>
        </p:txBody>
      </p:sp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465755"/>
              </p:ext>
            </p:extLst>
          </p:nvPr>
        </p:nvGraphicFramePr>
        <p:xfrm>
          <a:off x="2139586" y="2134406"/>
          <a:ext cx="7159792" cy="23489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2378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563259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047494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542717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782533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469788">
                <a:tc gridSpan="5">
                  <a:txBody>
                    <a:bodyPr/>
                    <a:lstStyle/>
                    <a:p>
                      <a:r>
                        <a:rPr lang="da-DK" sz="2400"/>
                        <a:t>Employee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769604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ZipCode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Phone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DateOfBirth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Jonas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Solvej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23411244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17-09-1993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Helle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Algade 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43092174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02-03-1995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Allan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Egevej 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42775426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30-12-1990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326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45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Model – Keys</a:t>
            </a:r>
          </a:p>
        </p:txBody>
      </p:sp>
      <p:pic>
        <p:nvPicPr>
          <p:cNvPr id="6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996" y="2134406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8836" y="199398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530344"/>
              </p:ext>
            </p:extLst>
          </p:nvPr>
        </p:nvGraphicFramePr>
        <p:xfrm>
          <a:off x="2139586" y="2134406"/>
          <a:ext cx="7159792" cy="23489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2378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563259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047494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542717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782533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469788">
                <a:tc gridSpan="5">
                  <a:txBody>
                    <a:bodyPr/>
                    <a:lstStyle/>
                    <a:p>
                      <a:r>
                        <a:rPr lang="da-DK" sz="2400"/>
                        <a:t>Employee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769604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ZipCode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Phone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DateOfBirth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Jonas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Solvej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23411244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17-09-1993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Helle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Algade 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43092174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02-03-1995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Allan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Egevej 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42775426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30-12-1990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326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506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Model – Keys</a:t>
            </a:r>
          </a:p>
        </p:txBody>
      </p:sp>
      <p:pic>
        <p:nvPicPr>
          <p:cNvPr id="5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996" y="2134406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022815"/>
              </p:ext>
            </p:extLst>
          </p:nvPr>
        </p:nvGraphicFramePr>
        <p:xfrm>
          <a:off x="2139586" y="2134406"/>
          <a:ext cx="7159792" cy="23489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2378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563259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047494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542717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782533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469788">
                <a:tc gridSpan="5">
                  <a:txBody>
                    <a:bodyPr/>
                    <a:lstStyle/>
                    <a:p>
                      <a:r>
                        <a:rPr lang="da-DK" sz="2400"/>
                        <a:t>Employee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769604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ZipCode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Phone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DateOfBirth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Jonas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Solvej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23411244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17-09-1993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Helle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Algade 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43092174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02-03-1995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Allan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Egevej 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42775426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30-12-1990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326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64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Model – Keys</a:t>
            </a:r>
          </a:p>
        </p:txBody>
      </p:sp>
      <p:pic>
        <p:nvPicPr>
          <p:cNvPr id="5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996" y="2134406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438094"/>
              </p:ext>
            </p:extLst>
          </p:nvPr>
        </p:nvGraphicFramePr>
        <p:xfrm>
          <a:off x="948017" y="2134406"/>
          <a:ext cx="8351362" cy="23489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19086">
                  <a:extLst>
                    <a:ext uri="{9D8B030D-6E8A-4147-A177-3AD203B41FA5}">
                      <a16:colId xmlns:a16="http://schemas.microsoft.com/office/drawing/2014/main" val="4257499376"/>
                    </a:ext>
                  </a:extLst>
                </a:gridCol>
                <a:gridCol w="1219086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557251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043469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536788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775682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469788">
                <a:tc gridSpan="6">
                  <a:txBody>
                    <a:bodyPr/>
                    <a:lstStyle/>
                    <a:p>
                      <a:r>
                        <a:rPr lang="da-DK" sz="2400"/>
                        <a:t>Employee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769604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ZipCode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Phone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DateOfBirth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Jonas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Solvej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23411244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17-09-1993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Helle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Algade 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43092174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02-03-1995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Allan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Egevej 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42775426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30-12-1990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326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860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Model – Keys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8335879" cy="4351338"/>
          </a:xfrm>
        </p:spPr>
        <p:txBody>
          <a:bodyPr/>
          <a:lstStyle/>
          <a:p>
            <a:pPr lvl="0"/>
            <a:r>
              <a:rPr lang="da-DK" sz="3200" b="1"/>
              <a:t>Superkey</a:t>
            </a:r>
            <a:r>
              <a:rPr lang="da-DK" sz="3200"/>
              <a:t>: A set of columns which is unique for each row</a:t>
            </a:r>
          </a:p>
          <a:p>
            <a:pPr lvl="0"/>
            <a:r>
              <a:rPr lang="da-DK" sz="3200" b="1"/>
              <a:t>Candidate key: </a:t>
            </a:r>
            <a:r>
              <a:rPr lang="da-DK" sz="3200"/>
              <a:t>A </a:t>
            </a:r>
            <a:r>
              <a:rPr lang="da-DK" sz="3200" u="sng"/>
              <a:t>minimal</a:t>
            </a:r>
            <a:r>
              <a:rPr lang="da-DK" sz="3200"/>
              <a:t> set of columns which is unique for each row (no column can be removed without breaking uniqueness)</a:t>
            </a:r>
          </a:p>
          <a:p>
            <a:pPr lvl="0"/>
            <a:r>
              <a:rPr lang="da-DK" sz="3200" b="1"/>
              <a:t>Primary key</a:t>
            </a:r>
            <a:r>
              <a:rPr lang="da-DK" sz="3200"/>
              <a:t>: Candidate key selected to identify records uniquely</a:t>
            </a:r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787841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Model – Keys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105580"/>
              </p:ext>
            </p:extLst>
          </p:nvPr>
        </p:nvGraphicFramePr>
        <p:xfrm>
          <a:off x="948017" y="2134406"/>
          <a:ext cx="8351362" cy="23489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19086">
                  <a:extLst>
                    <a:ext uri="{9D8B030D-6E8A-4147-A177-3AD203B41FA5}">
                      <a16:colId xmlns:a16="http://schemas.microsoft.com/office/drawing/2014/main" val="4257499376"/>
                    </a:ext>
                  </a:extLst>
                </a:gridCol>
                <a:gridCol w="1219086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557251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043469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536788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775682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469788">
                <a:tc gridSpan="6">
                  <a:txBody>
                    <a:bodyPr/>
                    <a:lstStyle/>
                    <a:p>
                      <a:r>
                        <a:rPr lang="da-DK" sz="2400"/>
                        <a:t>Employee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769604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ZipCode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Phone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DateOfBirth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Jonas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Solvej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23411244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17-09-1993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Helle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Algade 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43092174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02-03-1995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Allan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Egevej 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42775426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30-12-1990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326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36701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Model – Keys</a:t>
            </a:r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023676"/>
              </p:ext>
            </p:extLst>
          </p:nvPr>
        </p:nvGraphicFramePr>
        <p:xfrm>
          <a:off x="2267333" y="2530387"/>
          <a:ext cx="6411141" cy="187915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556585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870911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60621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377429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</a:tblGrid>
              <a:tr h="469788">
                <a:tc gridSpan="4">
                  <a:txBody>
                    <a:bodyPr/>
                    <a:lstStyle/>
                    <a:p>
                      <a:r>
                        <a:rPr lang="da-DK" sz="2400"/>
                        <a:t>Restaurant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316074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City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ZipCode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Valby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Stien</a:t>
                      </a:r>
                      <a:r>
                        <a:rPr lang="da-DK" sz="1800" baseline="0"/>
                        <a:t> 45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Søborg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Svinget 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2860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0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Model – Keys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202818"/>
              </p:ext>
            </p:extLst>
          </p:nvPr>
        </p:nvGraphicFramePr>
        <p:xfrm>
          <a:off x="3734470" y="2186426"/>
          <a:ext cx="3395783" cy="23489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604366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791417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469788">
                <a:tc gridSpan="2">
                  <a:txBody>
                    <a:bodyPr/>
                    <a:lstStyle/>
                    <a:p>
                      <a:r>
                        <a:rPr lang="da-DK" sz="2400"/>
                        <a:t>WorksAt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5706472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/>
                        <a:t>RestaurantId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EmployeeId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176484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214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785005"/>
            <a:ext cx="12191999" cy="3752490"/>
          </a:xfrm>
        </p:spPr>
        <p:txBody>
          <a:bodyPr>
            <a:normAutofit/>
          </a:bodyPr>
          <a:lstStyle/>
          <a:p>
            <a:r>
              <a:rPr lang="da-DK" sz="9600" b="1" err="1"/>
              <a:t>What</a:t>
            </a:r>
            <a:r>
              <a:rPr lang="da-DK" sz="9600" b="1"/>
              <a:t> is a </a:t>
            </a:r>
            <a:br>
              <a:rPr lang="da-DK" sz="9600" b="1"/>
            </a:br>
            <a:r>
              <a:rPr lang="da-DK" sz="9600" b="1" err="1">
                <a:solidFill>
                  <a:srgbClr val="FF0000"/>
                </a:solidFill>
              </a:rPr>
              <a:t>Relational</a:t>
            </a:r>
            <a:r>
              <a:rPr lang="da-DK" sz="9600" b="1">
                <a:solidFill>
                  <a:srgbClr val="FF0000"/>
                </a:solidFill>
              </a:rPr>
              <a:t> Data Model</a:t>
            </a:r>
            <a:r>
              <a:rPr lang="da-DK" sz="9600" b="1"/>
              <a:t>?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6622848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Model – Keys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223312" cy="4351338"/>
          </a:xfrm>
        </p:spPr>
        <p:txBody>
          <a:bodyPr/>
          <a:lstStyle/>
          <a:p>
            <a:pPr lvl="0"/>
            <a:r>
              <a:rPr lang="da-DK" sz="3200"/>
              <a:t>This </a:t>
            </a:r>
            <a:r>
              <a:rPr lang="da-DK" sz="3200" err="1"/>
              <a:t>table</a:t>
            </a:r>
            <a:r>
              <a:rPr lang="da-DK" sz="3200"/>
              <a:t> </a:t>
            </a:r>
            <a:r>
              <a:rPr lang="da-DK" sz="3200" err="1"/>
              <a:t>does</a:t>
            </a:r>
            <a:r>
              <a:rPr lang="da-DK" sz="3200"/>
              <a:t> </a:t>
            </a:r>
            <a:r>
              <a:rPr lang="da-DK" sz="3200" u="sng"/>
              <a:t>not</a:t>
            </a:r>
            <a:r>
              <a:rPr lang="da-DK" sz="3200"/>
              <a:t> </a:t>
            </a:r>
            <a:r>
              <a:rPr lang="da-DK" sz="3200" err="1"/>
              <a:t>contain</a:t>
            </a:r>
            <a:r>
              <a:rPr lang="da-DK" sz="3200"/>
              <a:t> </a:t>
            </a:r>
            <a:r>
              <a:rPr lang="da-DK" sz="3200" err="1"/>
              <a:t>any</a:t>
            </a:r>
            <a:r>
              <a:rPr lang="da-DK" sz="3200"/>
              <a:t> single-columns </a:t>
            </a:r>
            <a:r>
              <a:rPr lang="da-DK" sz="3200" err="1"/>
              <a:t>candidate</a:t>
            </a:r>
            <a:r>
              <a:rPr lang="da-DK" sz="3200"/>
              <a:t> </a:t>
            </a:r>
            <a:r>
              <a:rPr lang="da-DK" sz="3200" err="1"/>
              <a:t>keys</a:t>
            </a:r>
            <a:r>
              <a:rPr lang="da-DK" sz="3200"/>
              <a:t> (</a:t>
            </a:r>
            <a:r>
              <a:rPr lang="da-DK" sz="3200" i="1"/>
              <a:t>or </a:t>
            </a:r>
            <a:r>
              <a:rPr lang="da-DK" sz="3200" i="1" err="1"/>
              <a:t>does</a:t>
            </a:r>
            <a:r>
              <a:rPr lang="da-DK" sz="3200" i="1"/>
              <a:t> it…? Can an </a:t>
            </a:r>
            <a:r>
              <a:rPr lang="da-DK" sz="3200" i="1" err="1"/>
              <a:t>employee</a:t>
            </a:r>
            <a:r>
              <a:rPr lang="da-DK" sz="3200" i="1"/>
              <a:t> </a:t>
            </a:r>
            <a:r>
              <a:rPr lang="da-DK" sz="3200" i="1" err="1"/>
              <a:t>work</a:t>
            </a:r>
            <a:r>
              <a:rPr lang="da-DK" sz="3200" i="1"/>
              <a:t> at more </a:t>
            </a:r>
            <a:r>
              <a:rPr lang="da-DK" sz="3200" i="1" err="1"/>
              <a:t>than</a:t>
            </a:r>
            <a:r>
              <a:rPr lang="da-DK" sz="3200" i="1"/>
              <a:t> </a:t>
            </a:r>
            <a:r>
              <a:rPr lang="da-DK" sz="3200" i="1" err="1"/>
              <a:t>one</a:t>
            </a:r>
            <a:r>
              <a:rPr lang="da-DK" sz="3200" i="1"/>
              <a:t> restaurant?</a:t>
            </a:r>
            <a:r>
              <a:rPr lang="da-DK" sz="3200"/>
              <a:t>)</a:t>
            </a:r>
          </a:p>
          <a:p>
            <a:pPr lvl="0"/>
            <a:r>
              <a:rPr lang="da-DK" sz="3200"/>
              <a:t>It is the </a:t>
            </a:r>
            <a:r>
              <a:rPr lang="da-DK" sz="3200" u="sng" err="1"/>
              <a:t>combination</a:t>
            </a:r>
            <a:r>
              <a:rPr lang="da-DK" sz="3200"/>
              <a:t> of the </a:t>
            </a:r>
            <a:r>
              <a:rPr lang="da-DK" sz="3200" err="1"/>
              <a:t>two</a:t>
            </a:r>
            <a:r>
              <a:rPr lang="da-DK" sz="3200"/>
              <a:t> columns </a:t>
            </a:r>
            <a:r>
              <a:rPr lang="da-DK" sz="3200" err="1"/>
              <a:t>which</a:t>
            </a:r>
            <a:r>
              <a:rPr lang="da-DK" sz="3200"/>
              <a:t> is </a:t>
            </a:r>
            <a:r>
              <a:rPr lang="da-DK" sz="3200" err="1"/>
              <a:t>unique</a:t>
            </a:r>
            <a:r>
              <a:rPr lang="da-DK" sz="3200"/>
              <a:t> (</a:t>
            </a:r>
            <a:r>
              <a:rPr lang="da-DK" sz="3200" i="1"/>
              <a:t>at </a:t>
            </a:r>
            <a:r>
              <a:rPr lang="da-DK" sz="3200" i="1" err="1"/>
              <a:t>least</a:t>
            </a:r>
            <a:r>
              <a:rPr lang="da-DK" sz="3200" i="1"/>
              <a:t> </a:t>
            </a:r>
            <a:r>
              <a:rPr lang="da-DK" sz="3200" i="1" err="1"/>
              <a:t>we</a:t>
            </a:r>
            <a:r>
              <a:rPr lang="da-DK" sz="3200" i="1"/>
              <a:t> </a:t>
            </a:r>
            <a:r>
              <a:rPr lang="da-DK" sz="3200" i="1" err="1"/>
              <a:t>assume</a:t>
            </a:r>
            <a:r>
              <a:rPr lang="da-DK" sz="3200" i="1"/>
              <a:t> so…</a:t>
            </a:r>
            <a:r>
              <a:rPr lang="da-DK" sz="3200"/>
              <a:t>)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404514"/>
              </p:ext>
            </p:extLst>
          </p:nvPr>
        </p:nvGraphicFramePr>
        <p:xfrm>
          <a:off x="8555239" y="1825625"/>
          <a:ext cx="3395783" cy="23489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604366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791417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469788">
                <a:tc gridSpan="2">
                  <a:txBody>
                    <a:bodyPr/>
                    <a:lstStyle/>
                    <a:p>
                      <a:r>
                        <a:rPr lang="da-DK" sz="2400"/>
                        <a:t>WorksAt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5706472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/>
                        <a:t>RestaurantId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EmployeeId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176484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8638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Model – Keys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819900" cy="4351338"/>
          </a:xfrm>
        </p:spPr>
        <p:txBody>
          <a:bodyPr/>
          <a:lstStyle/>
          <a:p>
            <a:pPr lvl="0"/>
            <a:r>
              <a:rPr lang="da-DK" sz="3200"/>
              <a:t>The </a:t>
            </a:r>
            <a:r>
              <a:rPr lang="da-DK" sz="3200" err="1"/>
              <a:t>key</a:t>
            </a:r>
            <a:r>
              <a:rPr lang="da-DK" sz="3200"/>
              <a:t> (</a:t>
            </a:r>
            <a:r>
              <a:rPr lang="da-DK" sz="3200" b="1"/>
              <a:t>RestaurantId</a:t>
            </a:r>
            <a:r>
              <a:rPr lang="da-DK" sz="3200"/>
              <a:t>, </a:t>
            </a:r>
            <a:r>
              <a:rPr lang="da-DK" sz="3200" b="1"/>
              <a:t>EmployeeId</a:t>
            </a:r>
            <a:r>
              <a:rPr lang="da-DK" sz="3200"/>
              <a:t>) is a </a:t>
            </a:r>
            <a:r>
              <a:rPr lang="da-DK" sz="3200" b="1" err="1"/>
              <a:t>primary</a:t>
            </a:r>
            <a:r>
              <a:rPr lang="da-DK" sz="3200" b="1"/>
              <a:t> </a:t>
            </a:r>
            <a:r>
              <a:rPr lang="da-DK" sz="3200" b="1" err="1"/>
              <a:t>key</a:t>
            </a:r>
            <a:r>
              <a:rPr lang="da-DK" sz="3200"/>
              <a:t>, </a:t>
            </a:r>
            <a:r>
              <a:rPr lang="da-DK" sz="3200" err="1"/>
              <a:t>since</a:t>
            </a:r>
            <a:r>
              <a:rPr lang="da-DK" sz="3200"/>
              <a:t> it is </a:t>
            </a:r>
            <a:r>
              <a:rPr lang="da-DK" sz="3200" err="1"/>
              <a:t>unique</a:t>
            </a:r>
            <a:endParaRPr lang="da-DK" sz="3200"/>
          </a:p>
          <a:p>
            <a:pPr lvl="0"/>
            <a:r>
              <a:rPr lang="da-DK" sz="3200"/>
              <a:t>It is </a:t>
            </a:r>
            <a:r>
              <a:rPr lang="da-DK" sz="3200" err="1"/>
              <a:t>also</a:t>
            </a:r>
            <a:r>
              <a:rPr lang="da-DK" sz="3200"/>
              <a:t> a </a:t>
            </a:r>
            <a:r>
              <a:rPr lang="da-DK" sz="3200" b="1" err="1"/>
              <a:t>composite</a:t>
            </a:r>
            <a:r>
              <a:rPr lang="da-DK" sz="3200" b="1"/>
              <a:t> </a:t>
            </a:r>
            <a:r>
              <a:rPr lang="da-DK" sz="3200" b="1" err="1"/>
              <a:t>key</a:t>
            </a:r>
            <a:r>
              <a:rPr lang="da-DK" sz="3200"/>
              <a:t>, </a:t>
            </a:r>
            <a:r>
              <a:rPr lang="da-DK" sz="3200" err="1"/>
              <a:t>since</a:t>
            </a:r>
            <a:r>
              <a:rPr lang="da-DK" sz="3200"/>
              <a:t> it con-</a:t>
            </a:r>
            <a:r>
              <a:rPr lang="da-DK" sz="3200" err="1"/>
              <a:t>sists</a:t>
            </a:r>
            <a:r>
              <a:rPr lang="da-DK" sz="3200"/>
              <a:t> of more </a:t>
            </a:r>
            <a:r>
              <a:rPr lang="da-DK" sz="3200" err="1"/>
              <a:t>than</a:t>
            </a:r>
            <a:r>
              <a:rPr lang="da-DK" sz="3200"/>
              <a:t> </a:t>
            </a:r>
            <a:r>
              <a:rPr lang="da-DK" sz="3200" err="1"/>
              <a:t>one</a:t>
            </a:r>
            <a:r>
              <a:rPr lang="da-DK" sz="3200"/>
              <a:t> column</a:t>
            </a:r>
          </a:p>
          <a:p>
            <a:pPr lvl="0"/>
            <a:r>
              <a:rPr lang="da-DK" sz="3200" b="1"/>
              <a:t>RestaurantId</a:t>
            </a:r>
            <a:r>
              <a:rPr lang="da-DK" sz="3200"/>
              <a:t> and </a:t>
            </a:r>
            <a:r>
              <a:rPr lang="da-DK" sz="3200" b="1"/>
              <a:t>EmployeeId </a:t>
            </a:r>
            <a:r>
              <a:rPr lang="da-DK" sz="3200" err="1"/>
              <a:t>are</a:t>
            </a:r>
            <a:r>
              <a:rPr lang="da-DK" sz="3200"/>
              <a:t> – in the </a:t>
            </a:r>
            <a:r>
              <a:rPr lang="da-DK" sz="3200" err="1"/>
              <a:t>context</a:t>
            </a:r>
            <a:r>
              <a:rPr lang="da-DK" sz="3200"/>
              <a:t> of this </a:t>
            </a:r>
            <a:r>
              <a:rPr lang="da-DK" sz="3200" err="1"/>
              <a:t>table</a:t>
            </a:r>
            <a:r>
              <a:rPr lang="da-DK" sz="3200"/>
              <a:t> – </a:t>
            </a:r>
            <a:r>
              <a:rPr lang="da-DK" sz="3200" b="1" err="1"/>
              <a:t>foreign</a:t>
            </a:r>
            <a:r>
              <a:rPr lang="da-DK" sz="3200" b="1"/>
              <a:t> </a:t>
            </a:r>
            <a:r>
              <a:rPr lang="da-DK" sz="3200" b="1" err="1"/>
              <a:t>keys</a:t>
            </a:r>
            <a:r>
              <a:rPr lang="da-DK" sz="3200"/>
              <a:t>, </a:t>
            </a:r>
            <a:r>
              <a:rPr lang="da-DK" sz="3200" err="1"/>
              <a:t>since</a:t>
            </a:r>
            <a:r>
              <a:rPr lang="da-DK" sz="3200"/>
              <a:t> </a:t>
            </a:r>
            <a:r>
              <a:rPr lang="da-DK" sz="3200" err="1"/>
              <a:t>they</a:t>
            </a:r>
            <a:r>
              <a:rPr lang="da-DK" sz="3200"/>
              <a:t> </a:t>
            </a:r>
            <a:r>
              <a:rPr lang="da-DK" sz="3200" err="1"/>
              <a:t>are</a:t>
            </a:r>
            <a:r>
              <a:rPr lang="da-DK" sz="3200"/>
              <a:t> </a:t>
            </a:r>
            <a:r>
              <a:rPr lang="da-DK" sz="3200" err="1"/>
              <a:t>primary</a:t>
            </a:r>
            <a:r>
              <a:rPr lang="da-DK" sz="3200"/>
              <a:t> </a:t>
            </a:r>
            <a:r>
              <a:rPr lang="da-DK" sz="3200" err="1"/>
              <a:t>keys</a:t>
            </a:r>
            <a:r>
              <a:rPr lang="da-DK" sz="3200"/>
              <a:t> in </a:t>
            </a:r>
            <a:r>
              <a:rPr lang="da-DK" sz="3200" err="1"/>
              <a:t>other</a:t>
            </a:r>
            <a:r>
              <a:rPr lang="da-DK" sz="3200"/>
              <a:t> </a:t>
            </a:r>
            <a:r>
              <a:rPr lang="da-DK" sz="3200" err="1"/>
              <a:t>tables</a:t>
            </a:r>
            <a:endParaRPr lang="da-DK" sz="3200"/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83726"/>
              </p:ext>
            </p:extLst>
          </p:nvPr>
        </p:nvGraphicFramePr>
        <p:xfrm>
          <a:off x="8555239" y="1825625"/>
          <a:ext cx="3395783" cy="23489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604366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791417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469788">
                <a:tc gridSpan="2">
                  <a:txBody>
                    <a:bodyPr/>
                    <a:lstStyle/>
                    <a:p>
                      <a:r>
                        <a:rPr lang="da-DK" sz="2400"/>
                        <a:t>WorksAt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5706472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/>
                        <a:t>RestaurantId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EmployeeId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176484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0824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Data Model – Complete (structural) definition</a:t>
            </a:r>
            <a:endParaRPr lang="da-DK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531409"/>
              </p:ext>
            </p:extLst>
          </p:nvPr>
        </p:nvGraphicFramePr>
        <p:xfrm>
          <a:off x="896353" y="2092296"/>
          <a:ext cx="10094493" cy="1879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6079">
                  <a:extLst>
                    <a:ext uri="{9D8B030D-6E8A-4147-A177-3AD203B41FA5}">
                      <a16:colId xmlns:a16="http://schemas.microsoft.com/office/drawing/2014/main" val="1182729630"/>
                    </a:ext>
                  </a:extLst>
                </a:gridCol>
                <a:gridCol w="1383631">
                  <a:extLst>
                    <a:ext uri="{9D8B030D-6E8A-4147-A177-3AD203B41FA5}">
                      <a16:colId xmlns:a16="http://schemas.microsoft.com/office/drawing/2014/main" val="1956239865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203158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245268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99411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91914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469788">
                <a:tc gridSpan="7">
                  <a:txBody>
                    <a:bodyPr/>
                    <a:lstStyle/>
                    <a:p>
                      <a:r>
                        <a:rPr lang="da-DK" sz="2400" b="1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 sz="16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 sz="16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 sz="16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 sz="16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616452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>
                          <a:solidFill>
                            <a:schemeClr val="tx1"/>
                          </a:solidFill>
                        </a:rPr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u="sng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ZipCode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DateOfBirth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/>
                        <a:t>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/>
                        <a:t>numeric(10)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/>
                        <a:t>string(50)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/>
                        <a:t>string(50)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/>
                        <a:t>numeric(4)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/>
                        <a:t>numeric(8)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/>
                        <a:t>Part of Primary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3323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Data Model – Complete (structural) definition</a:t>
            </a:r>
            <a:endParaRPr lang="da-DK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095914"/>
              </p:ext>
            </p:extLst>
          </p:nvPr>
        </p:nvGraphicFramePr>
        <p:xfrm>
          <a:off x="896353" y="2092296"/>
          <a:ext cx="9342520" cy="1879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8031">
                  <a:extLst>
                    <a:ext uri="{9D8B030D-6E8A-4147-A177-3AD203B41FA5}">
                      <a16:colId xmlns:a16="http://schemas.microsoft.com/office/drawing/2014/main" val="1182729630"/>
                    </a:ext>
                  </a:extLst>
                </a:gridCol>
                <a:gridCol w="1961148">
                  <a:extLst>
                    <a:ext uri="{9D8B030D-6E8A-4147-A177-3AD203B41FA5}">
                      <a16:colId xmlns:a16="http://schemas.microsoft.com/office/drawing/2014/main" val="1956239865"/>
                    </a:ext>
                  </a:extLst>
                </a:gridCol>
                <a:gridCol w="2273968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54895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454478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</a:tblGrid>
              <a:tr h="469788">
                <a:tc gridSpan="5">
                  <a:txBody>
                    <a:bodyPr/>
                    <a:lstStyle/>
                    <a:p>
                      <a:r>
                        <a:rPr lang="da-DK" sz="2400" b="1">
                          <a:solidFill>
                            <a:schemeClr val="tx1"/>
                          </a:solidFill>
                        </a:rPr>
                        <a:t>Restaurant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 sz="16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 sz="16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616452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>
                          <a:solidFill>
                            <a:schemeClr val="tx1"/>
                          </a:solidFill>
                        </a:rPr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u="sng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ZipCode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/>
                        <a:t>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/>
                        <a:t>numeric(10)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/>
                        <a:t>string(50)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/>
                        <a:t>string(50)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/>
                        <a:t>numeric(4)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/>
                        <a:t>Part of Primary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2502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Data Model – Complete (structural) definition</a:t>
            </a:r>
            <a:endParaRPr lang="da-DK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676801"/>
              </p:ext>
            </p:extLst>
          </p:nvPr>
        </p:nvGraphicFramePr>
        <p:xfrm>
          <a:off x="896353" y="2092296"/>
          <a:ext cx="7548400" cy="23489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5146">
                  <a:extLst>
                    <a:ext uri="{9D8B030D-6E8A-4147-A177-3AD203B41FA5}">
                      <a16:colId xmlns:a16="http://schemas.microsoft.com/office/drawing/2014/main" val="1182729630"/>
                    </a:ext>
                  </a:extLst>
                </a:gridCol>
                <a:gridCol w="2265911">
                  <a:extLst>
                    <a:ext uri="{9D8B030D-6E8A-4147-A177-3AD203B41FA5}">
                      <a16:colId xmlns:a16="http://schemas.microsoft.com/office/drawing/2014/main" val="1956239865"/>
                    </a:ext>
                  </a:extLst>
                </a:gridCol>
                <a:gridCol w="2627343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</a:tblGrid>
              <a:tr h="469788">
                <a:tc gridSpan="3">
                  <a:txBody>
                    <a:bodyPr/>
                    <a:lstStyle/>
                    <a:p>
                      <a:r>
                        <a:rPr lang="da-DK" sz="2400" b="1">
                          <a:solidFill>
                            <a:schemeClr val="tx1"/>
                          </a:solidFill>
                        </a:rPr>
                        <a:t>WorksAt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616452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>
                          <a:solidFill>
                            <a:schemeClr val="tx1"/>
                          </a:solidFill>
                        </a:rPr>
                        <a:t>Column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u="sng">
                          <a:solidFill>
                            <a:schemeClr val="tx1"/>
                          </a:solidFill>
                        </a:rPr>
                        <a:t>RestaurantId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u="sng">
                          <a:solidFill>
                            <a:schemeClr val="tx1"/>
                          </a:solidFill>
                        </a:rPr>
                        <a:t>EmployeeId</a:t>
                      </a:r>
                      <a:endParaRPr lang="da-DK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/>
                        <a:t>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/>
                        <a:t>numeric(10)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/>
                        <a:t>numeric(10)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/>
                        <a:t>Part of </a:t>
                      </a:r>
                      <a:r>
                        <a:rPr lang="da-DK" sz="1800" b="1" err="1"/>
                        <a:t>Primary</a:t>
                      </a:r>
                      <a:r>
                        <a:rPr lang="da-DK" sz="1800" b="1"/>
                        <a:t>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/>
                        <a:t>Is </a:t>
                      </a:r>
                      <a:r>
                        <a:rPr lang="da-DK" sz="1800" b="1" err="1"/>
                        <a:t>Foreign</a:t>
                      </a:r>
                      <a:r>
                        <a:rPr lang="da-DK" sz="1800" b="1"/>
                        <a:t>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/>
                        <a:t>yes, Restaurant (Id)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i="1"/>
                        <a:t>yes, Employee (Id)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716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10324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Model - Integrity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7571873" cy="4351338"/>
          </a:xfrm>
        </p:spPr>
        <p:txBody>
          <a:bodyPr/>
          <a:lstStyle/>
          <a:p>
            <a:pPr lvl="0"/>
            <a:r>
              <a:rPr lang="da-DK" sz="3200"/>
              <a:t>For a given </a:t>
            </a:r>
            <a:r>
              <a:rPr lang="da-DK" sz="3200" u="sng" err="1"/>
              <a:t>row</a:t>
            </a:r>
            <a:r>
              <a:rPr lang="da-DK" sz="3200"/>
              <a:t>, </a:t>
            </a:r>
            <a:r>
              <a:rPr lang="da-DK" sz="3200" err="1"/>
              <a:t>we</a:t>
            </a:r>
            <a:r>
              <a:rPr lang="da-DK" sz="3200"/>
              <a:t> </a:t>
            </a:r>
            <a:r>
              <a:rPr lang="da-DK" sz="3200" err="1"/>
              <a:t>may</a:t>
            </a:r>
            <a:r>
              <a:rPr lang="da-DK" sz="3200"/>
              <a:t> </a:t>
            </a:r>
            <a:r>
              <a:rPr lang="da-DK" sz="3200" err="1"/>
              <a:t>allow</a:t>
            </a:r>
            <a:r>
              <a:rPr lang="da-DK" sz="3200"/>
              <a:t> </a:t>
            </a:r>
            <a:r>
              <a:rPr lang="da-DK" sz="3200" err="1"/>
              <a:t>certain</a:t>
            </a:r>
            <a:r>
              <a:rPr lang="da-DK" sz="3200"/>
              <a:t> </a:t>
            </a:r>
            <a:r>
              <a:rPr lang="da-DK" sz="3200" err="1"/>
              <a:t>values</a:t>
            </a:r>
            <a:r>
              <a:rPr lang="da-DK" sz="3200"/>
              <a:t> to </a:t>
            </a:r>
            <a:r>
              <a:rPr lang="da-DK" sz="3200" err="1"/>
              <a:t>be</a:t>
            </a:r>
            <a:r>
              <a:rPr lang="da-DK" sz="3200"/>
              <a:t> </a:t>
            </a:r>
            <a:r>
              <a:rPr lang="da-DK" sz="3200" err="1"/>
              <a:t>optional</a:t>
            </a:r>
            <a:endParaRPr lang="da-DK" sz="3200"/>
          </a:p>
          <a:p>
            <a:pPr lvl="0"/>
            <a:r>
              <a:rPr lang="da-DK" sz="3200" err="1"/>
              <a:t>However</a:t>
            </a:r>
            <a:r>
              <a:rPr lang="da-DK" sz="3200"/>
              <a:t>, the </a:t>
            </a:r>
            <a:r>
              <a:rPr lang="da-DK" sz="3200" u="sng"/>
              <a:t>column</a:t>
            </a:r>
            <a:r>
              <a:rPr lang="da-DK" sz="3200"/>
              <a:t> </a:t>
            </a:r>
            <a:r>
              <a:rPr lang="da-DK" sz="3200" err="1"/>
              <a:t>holding</a:t>
            </a:r>
            <a:r>
              <a:rPr lang="da-DK" sz="3200"/>
              <a:t> an </a:t>
            </a:r>
            <a:r>
              <a:rPr lang="da-DK" sz="3200" err="1"/>
              <a:t>optional</a:t>
            </a:r>
            <a:r>
              <a:rPr lang="da-DK" sz="3200"/>
              <a:t> </a:t>
            </a:r>
            <a:r>
              <a:rPr lang="da-DK" sz="3200" err="1"/>
              <a:t>value</a:t>
            </a:r>
            <a:r>
              <a:rPr lang="da-DK" sz="3200"/>
              <a:t> </a:t>
            </a:r>
            <a:r>
              <a:rPr lang="da-DK" sz="3200" err="1"/>
              <a:t>will</a:t>
            </a:r>
            <a:r>
              <a:rPr lang="da-DK" sz="3200"/>
              <a:t> </a:t>
            </a:r>
            <a:r>
              <a:rPr lang="da-DK" sz="3200" err="1"/>
              <a:t>always</a:t>
            </a:r>
            <a:r>
              <a:rPr lang="da-DK" sz="3200"/>
              <a:t> </a:t>
            </a:r>
            <a:r>
              <a:rPr lang="da-DK" sz="3200" err="1"/>
              <a:t>be</a:t>
            </a:r>
            <a:r>
              <a:rPr lang="da-DK" sz="3200"/>
              <a:t> present…</a:t>
            </a:r>
          </a:p>
          <a:p>
            <a:pPr lvl="0"/>
            <a:r>
              <a:rPr lang="da-DK" sz="3200" err="1"/>
              <a:t>What</a:t>
            </a:r>
            <a:r>
              <a:rPr lang="da-DK" sz="3200"/>
              <a:t> do </a:t>
            </a:r>
            <a:r>
              <a:rPr lang="da-DK" sz="3200" err="1"/>
              <a:t>we</a:t>
            </a:r>
            <a:r>
              <a:rPr lang="da-DK" sz="3200"/>
              <a:t> put in </a:t>
            </a:r>
            <a:r>
              <a:rPr lang="da-DK" sz="3200" err="1"/>
              <a:t>that</a:t>
            </a:r>
            <a:r>
              <a:rPr lang="da-DK" sz="3200"/>
              <a:t> </a:t>
            </a:r>
            <a:r>
              <a:rPr lang="da-DK" sz="3200" err="1"/>
              <a:t>particular</a:t>
            </a:r>
            <a:r>
              <a:rPr lang="da-DK" sz="3200"/>
              <a:t> column?</a:t>
            </a:r>
          </a:p>
          <a:p>
            <a:pPr lvl="0"/>
            <a:r>
              <a:rPr lang="da-DK" sz="3200" err="1"/>
              <a:t>We</a:t>
            </a:r>
            <a:r>
              <a:rPr lang="da-DK" sz="3200"/>
              <a:t> put a </a:t>
            </a:r>
            <a:r>
              <a:rPr lang="da-DK" sz="3200" b="1" i="1"/>
              <a:t>null</a:t>
            </a:r>
            <a:r>
              <a:rPr lang="da-DK" sz="3200"/>
              <a:t> </a:t>
            </a:r>
            <a:r>
              <a:rPr lang="da-DK" sz="3200" err="1"/>
              <a:t>value</a:t>
            </a:r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38393555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Model - Integrity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2" y="1825625"/>
            <a:ext cx="6627394" cy="4351338"/>
          </a:xfrm>
        </p:spPr>
        <p:txBody>
          <a:bodyPr/>
          <a:lstStyle/>
          <a:p>
            <a:pPr lvl="0"/>
            <a:r>
              <a:rPr lang="da-DK" sz="3200"/>
              <a:t>A </a:t>
            </a:r>
            <a:r>
              <a:rPr lang="da-DK" sz="3200" b="1" i="1"/>
              <a:t>null</a:t>
            </a:r>
            <a:r>
              <a:rPr lang="da-DK" sz="3200"/>
              <a:t> value should be understood as ”not present”</a:t>
            </a:r>
          </a:p>
          <a:p>
            <a:pPr lvl="0"/>
            <a:r>
              <a:rPr lang="da-DK" sz="3200"/>
              <a:t>A </a:t>
            </a:r>
            <a:r>
              <a:rPr lang="da-DK" sz="3200" b="1" i="1"/>
              <a:t>null</a:t>
            </a:r>
            <a:r>
              <a:rPr lang="da-DK" sz="3200"/>
              <a:t> value is </a:t>
            </a:r>
            <a:r>
              <a:rPr lang="da-DK" sz="3200" u="sng"/>
              <a:t>not</a:t>
            </a:r>
            <a:r>
              <a:rPr lang="da-DK" sz="3200"/>
              <a:t> equal to 0 (zero) for numeric types</a:t>
            </a:r>
          </a:p>
          <a:p>
            <a:r>
              <a:rPr lang="da-DK" sz="3200"/>
              <a:t>A </a:t>
            </a:r>
            <a:r>
              <a:rPr lang="da-DK" sz="3200" b="1" i="1"/>
              <a:t>null</a:t>
            </a:r>
            <a:r>
              <a:rPr lang="da-DK" sz="3200"/>
              <a:t> value is </a:t>
            </a:r>
            <a:r>
              <a:rPr lang="da-DK" sz="3200" u="sng"/>
              <a:t>not</a:t>
            </a:r>
            <a:r>
              <a:rPr lang="da-DK" sz="3200"/>
              <a:t> equal to ”” (the empty string) for string types</a:t>
            </a:r>
          </a:p>
          <a:p>
            <a:r>
              <a:rPr lang="da-DK" sz="3200"/>
              <a:t>Which colums can be allowed to have the value </a:t>
            </a:r>
            <a:r>
              <a:rPr lang="da-DK" sz="3200" b="1" i="1"/>
              <a:t>null</a:t>
            </a:r>
            <a:r>
              <a:rPr lang="da-DK" sz="3200"/>
              <a:t>?</a:t>
            </a:r>
          </a:p>
          <a:p>
            <a:pPr lvl="0"/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8325291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>
                <a:solidFill>
                  <a:srgbClr val="00B050"/>
                </a:solidFill>
              </a:rPr>
              <a:t>Nullable simple types in C#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2" y="1825625"/>
            <a:ext cx="9322466" cy="737101"/>
          </a:xfrm>
        </p:spPr>
        <p:txBody>
          <a:bodyPr/>
          <a:lstStyle/>
          <a:p>
            <a:pPr lvl="0"/>
            <a:r>
              <a:rPr lang="da-DK" sz="3200"/>
              <a:t>C# </a:t>
            </a:r>
            <a:r>
              <a:rPr lang="da-DK" sz="3200" err="1"/>
              <a:t>contains</a:t>
            </a:r>
            <a:r>
              <a:rPr lang="da-DK" sz="3200"/>
              <a:t> ”nullable” versions of all simple types!</a:t>
            </a:r>
          </a:p>
        </p:txBody>
      </p:sp>
      <p:sp>
        <p:nvSpPr>
          <p:cNvPr id="4" name="Tekstfelt 3"/>
          <p:cNvSpPr txBox="1"/>
          <p:nvPr/>
        </p:nvSpPr>
        <p:spPr>
          <a:xfrm>
            <a:off x="838201" y="2987182"/>
            <a:ext cx="49971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4800" b="1">
                <a:latin typeface="Consolas" panose="020B0609020204030204" pitchFamily="49" charset="0"/>
              </a:rPr>
              <a:t> a = 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r>
              <a:rPr lang="da-DK" sz="4800" b="1">
                <a:latin typeface="Consolas" panose="020B0609020204030204" pitchFamily="49" charset="0"/>
              </a:rPr>
              <a:t>;</a:t>
            </a:r>
          </a:p>
          <a:p>
            <a:endParaRPr lang="da-DK" sz="4800" b="1">
              <a:latin typeface="Consolas" panose="020B0609020204030204" pitchFamily="49" charset="0"/>
            </a:endParaRPr>
          </a:p>
          <a:p>
            <a:r>
              <a:rPr lang="da-DK" sz="4800" b="1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?</a:t>
            </a:r>
            <a:r>
              <a:rPr lang="da-DK" sz="4800" b="1">
                <a:latin typeface="Consolas" panose="020B0609020204030204" pitchFamily="49" charset="0"/>
              </a:rPr>
              <a:t> a = 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r>
              <a:rPr lang="da-DK" sz="4800" b="1"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5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786" y="4438454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rbudstavle 5"/>
          <p:cNvSpPr/>
          <p:nvPr/>
        </p:nvSpPr>
        <p:spPr>
          <a:xfrm>
            <a:off x="5997786" y="2989299"/>
            <a:ext cx="900000" cy="90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8786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Model - Integrity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2" y="1825625"/>
            <a:ext cx="6627394" cy="4351338"/>
          </a:xfrm>
        </p:spPr>
        <p:txBody>
          <a:bodyPr/>
          <a:lstStyle/>
          <a:p>
            <a:r>
              <a:rPr lang="da-DK" sz="3200"/>
              <a:t>Which columns can be allowed to have the value </a:t>
            </a:r>
            <a:r>
              <a:rPr lang="da-DK" sz="3200" b="1" i="1"/>
              <a:t>null</a:t>
            </a:r>
            <a:r>
              <a:rPr lang="da-DK" sz="3200"/>
              <a:t>?</a:t>
            </a:r>
          </a:p>
          <a:p>
            <a:pPr lvl="1"/>
            <a:r>
              <a:rPr lang="da-DK" sz="2800"/>
              <a:t>A column which is part of a </a:t>
            </a:r>
            <a:r>
              <a:rPr lang="da-DK" sz="2800" b="1"/>
              <a:t>primary key</a:t>
            </a:r>
            <a:r>
              <a:rPr lang="da-DK" sz="2800"/>
              <a:t> can </a:t>
            </a:r>
            <a:r>
              <a:rPr lang="da-DK" sz="2800" u="sng"/>
              <a:t>never</a:t>
            </a:r>
            <a:r>
              <a:rPr lang="da-DK" sz="2800"/>
              <a:t> be set to </a:t>
            </a:r>
            <a:r>
              <a:rPr lang="da-DK" sz="2800" b="1" i="1"/>
              <a:t>null</a:t>
            </a:r>
          </a:p>
          <a:p>
            <a:pPr lvl="1"/>
            <a:r>
              <a:rPr lang="da-DK" sz="2800"/>
              <a:t>All other columns may be set to </a:t>
            </a:r>
            <a:r>
              <a:rPr lang="da-DK" sz="2800" b="1" i="1"/>
              <a:t>null</a:t>
            </a:r>
            <a:r>
              <a:rPr lang="da-DK" sz="2800"/>
              <a:t>, if it is in correspondence with business rules for the data model</a:t>
            </a:r>
          </a:p>
          <a:p>
            <a:r>
              <a:rPr lang="da-DK" sz="3200"/>
              <a:t>This is known as </a:t>
            </a:r>
            <a:r>
              <a:rPr lang="da-DK" sz="3200" b="1"/>
              <a:t>entity integrity</a:t>
            </a:r>
          </a:p>
          <a:p>
            <a:pPr lvl="0"/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14373934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Model - Integrity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2" y="1825625"/>
            <a:ext cx="10585782" cy="1218364"/>
          </a:xfrm>
        </p:spPr>
        <p:txBody>
          <a:bodyPr/>
          <a:lstStyle/>
          <a:p>
            <a:r>
              <a:rPr lang="da-DK" sz="3200"/>
              <a:t>Suppose that an employee can </a:t>
            </a:r>
            <a:r>
              <a:rPr lang="da-DK" sz="3200" u="sng"/>
              <a:t>only</a:t>
            </a:r>
            <a:r>
              <a:rPr lang="da-DK" sz="3200"/>
              <a:t> work at one restaurant</a:t>
            </a:r>
          </a:p>
          <a:p>
            <a:r>
              <a:rPr lang="da-DK" sz="3200"/>
              <a:t>We then add a </a:t>
            </a:r>
            <a:r>
              <a:rPr lang="da-DK" sz="3200" b="1"/>
              <a:t>RestaurantId</a:t>
            </a:r>
            <a:r>
              <a:rPr lang="da-DK" sz="3200"/>
              <a:t> column to the </a:t>
            </a:r>
            <a:r>
              <a:rPr lang="da-DK" sz="3200" b="1"/>
              <a:t>Employee</a:t>
            </a:r>
            <a:r>
              <a:rPr lang="da-DK" sz="3200"/>
              <a:t> table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652645"/>
              </p:ext>
            </p:extLst>
          </p:nvPr>
        </p:nvGraphicFramePr>
        <p:xfrm>
          <a:off x="838200" y="3317747"/>
          <a:ext cx="9865659" cy="23489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50260">
                  <a:extLst>
                    <a:ext uri="{9D8B030D-6E8A-4147-A177-3AD203B41FA5}">
                      <a16:colId xmlns:a16="http://schemas.microsoft.com/office/drawing/2014/main" val="4257499376"/>
                    </a:ext>
                  </a:extLst>
                </a:gridCol>
                <a:gridCol w="1163170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49262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302782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497123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729850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  <a:gridCol w="1729850">
                  <a:extLst>
                    <a:ext uri="{9D8B030D-6E8A-4147-A177-3AD203B41FA5}">
                      <a16:colId xmlns:a16="http://schemas.microsoft.com/office/drawing/2014/main" val="912849838"/>
                    </a:ext>
                  </a:extLst>
                </a:gridCol>
              </a:tblGrid>
              <a:tr h="469788">
                <a:tc gridSpan="7">
                  <a:txBody>
                    <a:bodyPr/>
                    <a:lstStyle/>
                    <a:p>
                      <a:r>
                        <a:rPr lang="da-DK" sz="2400"/>
                        <a:t>Employee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769604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ZipCode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Phone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DateOfBirth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RestaurantId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Jonas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Solvej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23411244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17-09-1993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Helle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Algade 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43092174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02-03-1995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Allan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Egevej 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42775426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30-12-1990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326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02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err="1"/>
              <a:t>What</a:t>
            </a:r>
            <a:r>
              <a:rPr lang="da-DK" b="1"/>
              <a:t> is a </a:t>
            </a:r>
            <a:r>
              <a:rPr lang="da-DK" b="1" err="1">
                <a:solidFill>
                  <a:srgbClr val="FF0000"/>
                </a:solidFill>
              </a:rPr>
              <a:t>Relational</a:t>
            </a:r>
            <a:r>
              <a:rPr lang="da-DK" b="1">
                <a:solidFill>
                  <a:srgbClr val="FF0000"/>
                </a:solidFill>
              </a:rPr>
              <a:t> Data Model</a:t>
            </a:r>
            <a:r>
              <a:rPr lang="da-DK" b="1"/>
              <a:t>?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930063" cy="4351338"/>
          </a:xfrm>
        </p:spPr>
        <p:txBody>
          <a:bodyPr/>
          <a:lstStyle/>
          <a:p>
            <a:pPr lvl="0"/>
            <a:r>
              <a:rPr lang="da-DK" sz="3200"/>
              <a:t>An </a:t>
            </a:r>
            <a:r>
              <a:rPr lang="da-DK" sz="3200" err="1"/>
              <a:t>integrated</a:t>
            </a:r>
            <a:r>
              <a:rPr lang="da-DK" sz="3200"/>
              <a:t> </a:t>
            </a:r>
            <a:r>
              <a:rPr lang="da-DK" sz="3200" err="1"/>
              <a:t>collection</a:t>
            </a:r>
            <a:r>
              <a:rPr lang="da-DK" sz="3200"/>
              <a:t> of </a:t>
            </a:r>
            <a:r>
              <a:rPr lang="da-DK" sz="3200" err="1"/>
              <a:t>concepts</a:t>
            </a:r>
            <a:r>
              <a:rPr lang="da-DK" sz="3200"/>
              <a:t> for </a:t>
            </a:r>
            <a:r>
              <a:rPr lang="da-DK" sz="3200" err="1"/>
              <a:t>describing</a:t>
            </a:r>
            <a:endParaRPr lang="da-DK" sz="3200"/>
          </a:p>
          <a:p>
            <a:pPr lvl="1"/>
            <a:r>
              <a:rPr lang="da-DK" sz="2800"/>
              <a:t>Data </a:t>
            </a:r>
            <a:r>
              <a:rPr lang="da-DK" sz="2800" err="1"/>
              <a:t>itself</a:t>
            </a:r>
            <a:endParaRPr lang="da-DK" sz="2800"/>
          </a:p>
          <a:p>
            <a:pPr lvl="1"/>
            <a:r>
              <a:rPr lang="da-DK" sz="2800"/>
              <a:t>Relations </a:t>
            </a:r>
            <a:r>
              <a:rPr lang="da-DK" sz="2800" err="1"/>
              <a:t>between</a:t>
            </a:r>
            <a:r>
              <a:rPr lang="da-DK" sz="2800"/>
              <a:t> data</a:t>
            </a:r>
          </a:p>
          <a:p>
            <a:pPr lvl="1"/>
            <a:r>
              <a:rPr lang="da-DK" sz="2800" err="1"/>
              <a:t>Constraints</a:t>
            </a:r>
            <a:r>
              <a:rPr lang="da-DK" sz="2800"/>
              <a:t> on data</a:t>
            </a:r>
          </a:p>
          <a:p>
            <a:r>
              <a:rPr lang="da-DK" sz="3200" err="1"/>
              <a:t>Should</a:t>
            </a:r>
            <a:r>
              <a:rPr lang="da-DK" sz="3200"/>
              <a:t> </a:t>
            </a:r>
            <a:r>
              <a:rPr lang="da-DK" sz="3200" err="1"/>
              <a:t>represent</a:t>
            </a:r>
            <a:r>
              <a:rPr lang="da-DK" sz="3200"/>
              <a:t> real-</a:t>
            </a:r>
            <a:r>
              <a:rPr lang="da-DK" sz="3200" err="1"/>
              <a:t>world</a:t>
            </a:r>
            <a:r>
              <a:rPr lang="da-DK" sz="3200"/>
              <a:t> </a:t>
            </a:r>
            <a:r>
              <a:rPr lang="da-DK" sz="3200" err="1"/>
              <a:t>objects</a:t>
            </a:r>
            <a:r>
              <a:rPr lang="da-DK" sz="3200"/>
              <a:t> and </a:t>
            </a:r>
            <a:r>
              <a:rPr lang="da-DK" sz="3200" err="1"/>
              <a:t>concepts</a:t>
            </a:r>
            <a:endParaRPr lang="da-DK" sz="3200"/>
          </a:p>
          <a:p>
            <a:pPr lvl="1"/>
            <a:r>
              <a:rPr lang="da-DK" sz="2800"/>
              <a:t>Objects: </a:t>
            </a:r>
            <a:r>
              <a:rPr lang="da-DK" sz="2800" b="1"/>
              <a:t>Product</a:t>
            </a:r>
            <a:r>
              <a:rPr lang="da-DK" sz="2800"/>
              <a:t>, </a:t>
            </a:r>
            <a:r>
              <a:rPr lang="da-DK" sz="2800" b="1"/>
              <a:t>Customer</a:t>
            </a:r>
            <a:r>
              <a:rPr lang="da-DK" sz="2800"/>
              <a:t>, </a:t>
            </a:r>
            <a:r>
              <a:rPr lang="da-DK" sz="2800" b="1"/>
              <a:t>Employee</a:t>
            </a:r>
          </a:p>
          <a:p>
            <a:pPr lvl="1"/>
            <a:r>
              <a:rPr lang="da-DK" sz="2800" err="1"/>
              <a:t>Concepts</a:t>
            </a:r>
            <a:r>
              <a:rPr lang="da-DK" sz="2800"/>
              <a:t>: </a:t>
            </a:r>
            <a:r>
              <a:rPr lang="da-DK" sz="2800" b="1"/>
              <a:t>Order</a:t>
            </a:r>
            <a:r>
              <a:rPr lang="da-DK" sz="2800"/>
              <a:t>, </a:t>
            </a:r>
            <a:r>
              <a:rPr lang="da-DK" sz="2800" b="1" err="1"/>
              <a:t>Skill</a:t>
            </a:r>
            <a:r>
              <a:rPr lang="da-DK" sz="2800"/>
              <a:t>, </a:t>
            </a:r>
            <a:r>
              <a:rPr lang="da-DK" sz="2800" b="1" err="1"/>
              <a:t>Teaches</a:t>
            </a:r>
            <a:endParaRPr lang="da-DK" sz="2800" b="1"/>
          </a:p>
          <a:p>
            <a:r>
              <a:rPr lang="da-DK" sz="3200" b="1" err="1"/>
              <a:t>We</a:t>
            </a:r>
            <a:r>
              <a:rPr lang="da-DK" sz="3200" b="1"/>
              <a:t> </a:t>
            </a:r>
            <a:r>
              <a:rPr lang="da-DK" sz="3200" b="1" err="1"/>
              <a:t>already</a:t>
            </a:r>
            <a:r>
              <a:rPr lang="da-DK" sz="3200" b="1"/>
              <a:t> </a:t>
            </a:r>
            <a:r>
              <a:rPr lang="da-DK" sz="3200" b="1" err="1"/>
              <a:t>know</a:t>
            </a:r>
            <a:r>
              <a:rPr lang="da-DK" sz="3200" b="1"/>
              <a:t> </a:t>
            </a:r>
            <a:r>
              <a:rPr lang="da-DK" sz="3200" b="1" err="1"/>
              <a:t>about</a:t>
            </a:r>
            <a:r>
              <a:rPr lang="da-DK" sz="3200" b="1"/>
              <a:t> Data Models (Domain Model)! </a:t>
            </a:r>
          </a:p>
        </p:txBody>
      </p:sp>
    </p:spTree>
    <p:extLst>
      <p:ext uri="{BB962C8B-B14F-4D97-AF65-F5344CB8AC3E}">
        <p14:creationId xmlns:p14="http://schemas.microsoft.com/office/powerpoint/2010/main" val="22772450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Model - Integrity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10094257" cy="1218364"/>
          </a:xfrm>
        </p:spPr>
        <p:txBody>
          <a:bodyPr/>
          <a:lstStyle/>
          <a:p>
            <a:r>
              <a:rPr lang="da-DK" sz="3200"/>
              <a:t>Recall that </a:t>
            </a:r>
            <a:r>
              <a:rPr lang="da-DK" sz="3200" b="1"/>
              <a:t>RestaurantId </a:t>
            </a:r>
            <a:r>
              <a:rPr lang="da-DK" sz="3200"/>
              <a:t>is a </a:t>
            </a:r>
            <a:r>
              <a:rPr lang="da-DK" sz="3200" b="1"/>
              <a:t>foreign key</a:t>
            </a:r>
            <a:r>
              <a:rPr lang="da-DK" sz="3200"/>
              <a:t>, corresponding to the </a:t>
            </a:r>
            <a:r>
              <a:rPr lang="da-DK" sz="3200" b="1"/>
              <a:t>primary key </a:t>
            </a:r>
            <a:r>
              <a:rPr lang="da-DK" sz="3200"/>
              <a:t>named</a:t>
            </a:r>
            <a:r>
              <a:rPr lang="da-DK" sz="3200" b="1"/>
              <a:t> Id </a:t>
            </a:r>
            <a:r>
              <a:rPr lang="da-DK" sz="3200"/>
              <a:t>in the  </a:t>
            </a:r>
            <a:r>
              <a:rPr lang="da-DK" sz="3200" b="1"/>
              <a:t>Restaurant</a:t>
            </a:r>
            <a:r>
              <a:rPr lang="da-DK" sz="3200"/>
              <a:t> table </a:t>
            </a:r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163682"/>
              </p:ext>
            </p:extLst>
          </p:nvPr>
        </p:nvGraphicFramePr>
        <p:xfrm>
          <a:off x="1211739" y="3404446"/>
          <a:ext cx="6411141" cy="187915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556585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870911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60621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377429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</a:tblGrid>
              <a:tr h="469788">
                <a:tc gridSpan="4">
                  <a:txBody>
                    <a:bodyPr/>
                    <a:lstStyle/>
                    <a:p>
                      <a:r>
                        <a:rPr lang="da-DK" sz="2400"/>
                        <a:t>Restaurant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316074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City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ZipCode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Valby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Stien</a:t>
                      </a:r>
                      <a:r>
                        <a:rPr lang="da-DK" sz="1800" baseline="0"/>
                        <a:t> 45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Søborg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Svinget 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2860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2280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Model - Integrity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10692651" cy="1218364"/>
          </a:xfrm>
        </p:spPr>
        <p:txBody>
          <a:bodyPr/>
          <a:lstStyle/>
          <a:p>
            <a:r>
              <a:rPr lang="da-DK" sz="3200"/>
              <a:t>It must then hold that </a:t>
            </a:r>
            <a:r>
              <a:rPr lang="da-DK" sz="3200" u="sng"/>
              <a:t>all</a:t>
            </a:r>
            <a:r>
              <a:rPr lang="da-DK" sz="3200"/>
              <a:t> values of </a:t>
            </a:r>
            <a:r>
              <a:rPr lang="da-DK" sz="3200" b="1"/>
              <a:t>RestaurantId</a:t>
            </a:r>
            <a:r>
              <a:rPr lang="da-DK" sz="3200"/>
              <a:t> in </a:t>
            </a:r>
            <a:r>
              <a:rPr lang="da-DK" sz="3200" b="1"/>
              <a:t>Employee</a:t>
            </a:r>
            <a:r>
              <a:rPr lang="da-DK" sz="3200"/>
              <a:t> must match an existing value for </a:t>
            </a:r>
            <a:r>
              <a:rPr lang="da-DK" sz="3200" b="1"/>
              <a:t>Id</a:t>
            </a:r>
            <a:r>
              <a:rPr lang="da-DK" sz="3200"/>
              <a:t> in </a:t>
            </a:r>
            <a:r>
              <a:rPr lang="da-DK" sz="3200" b="1"/>
              <a:t>Restaurant</a:t>
            </a:r>
          </a:p>
        </p:txBody>
      </p:sp>
      <p:pic>
        <p:nvPicPr>
          <p:cNvPr id="5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3984" y="3317747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497035"/>
              </p:ext>
            </p:extLst>
          </p:nvPr>
        </p:nvGraphicFramePr>
        <p:xfrm>
          <a:off x="838200" y="3317747"/>
          <a:ext cx="9865659" cy="23489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50260">
                  <a:extLst>
                    <a:ext uri="{9D8B030D-6E8A-4147-A177-3AD203B41FA5}">
                      <a16:colId xmlns:a16="http://schemas.microsoft.com/office/drawing/2014/main" val="4257499376"/>
                    </a:ext>
                  </a:extLst>
                </a:gridCol>
                <a:gridCol w="1163170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49262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302782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497123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729850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  <a:gridCol w="1729850">
                  <a:extLst>
                    <a:ext uri="{9D8B030D-6E8A-4147-A177-3AD203B41FA5}">
                      <a16:colId xmlns:a16="http://schemas.microsoft.com/office/drawing/2014/main" val="912849838"/>
                    </a:ext>
                  </a:extLst>
                </a:gridCol>
              </a:tblGrid>
              <a:tr h="469788">
                <a:tc gridSpan="7">
                  <a:txBody>
                    <a:bodyPr/>
                    <a:lstStyle/>
                    <a:p>
                      <a:r>
                        <a:rPr lang="da-DK" sz="2400"/>
                        <a:t>Employee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769604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ZipCode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Phone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DateOfBirth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RestaurantId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Jonas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Solvej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23411244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17-09-1993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Helle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Algade 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43092174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02-03-1995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Allan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Egevej 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42775426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30-12-1990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326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72724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budstavle 5"/>
          <p:cNvSpPr/>
          <p:nvPr/>
        </p:nvSpPr>
        <p:spPr>
          <a:xfrm>
            <a:off x="10973984" y="3317747"/>
            <a:ext cx="900000" cy="90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Model - Integrity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2" y="1825625"/>
            <a:ext cx="10732992" cy="1218364"/>
          </a:xfrm>
        </p:spPr>
        <p:txBody>
          <a:bodyPr/>
          <a:lstStyle/>
          <a:p>
            <a:r>
              <a:rPr lang="da-DK" sz="3200"/>
              <a:t>It must then hold that </a:t>
            </a:r>
            <a:r>
              <a:rPr lang="da-DK" sz="3200" u="sng"/>
              <a:t>all</a:t>
            </a:r>
            <a:r>
              <a:rPr lang="da-DK" sz="3200"/>
              <a:t> values of </a:t>
            </a:r>
            <a:r>
              <a:rPr lang="da-DK" sz="3200" b="1"/>
              <a:t>RestaurantId</a:t>
            </a:r>
            <a:r>
              <a:rPr lang="da-DK" sz="3200"/>
              <a:t> in </a:t>
            </a:r>
            <a:r>
              <a:rPr lang="da-DK" sz="3200" b="1"/>
              <a:t>Employee</a:t>
            </a:r>
            <a:r>
              <a:rPr lang="da-DK" sz="3200"/>
              <a:t> must match an existing value for </a:t>
            </a:r>
            <a:r>
              <a:rPr lang="da-DK" sz="3200" b="1"/>
              <a:t>Id</a:t>
            </a:r>
            <a:r>
              <a:rPr lang="da-DK" sz="3200"/>
              <a:t> in </a:t>
            </a:r>
            <a:r>
              <a:rPr lang="da-DK" sz="3200" b="1"/>
              <a:t>Restaurant</a:t>
            </a:r>
          </a:p>
        </p:txBody>
      </p:sp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378761"/>
              </p:ext>
            </p:extLst>
          </p:nvPr>
        </p:nvGraphicFramePr>
        <p:xfrm>
          <a:off x="838200" y="3317747"/>
          <a:ext cx="9865659" cy="23489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50260">
                  <a:extLst>
                    <a:ext uri="{9D8B030D-6E8A-4147-A177-3AD203B41FA5}">
                      <a16:colId xmlns:a16="http://schemas.microsoft.com/office/drawing/2014/main" val="4257499376"/>
                    </a:ext>
                  </a:extLst>
                </a:gridCol>
                <a:gridCol w="1163170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49262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302782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497123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729850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  <a:gridCol w="1729850">
                  <a:extLst>
                    <a:ext uri="{9D8B030D-6E8A-4147-A177-3AD203B41FA5}">
                      <a16:colId xmlns:a16="http://schemas.microsoft.com/office/drawing/2014/main" val="912849838"/>
                    </a:ext>
                  </a:extLst>
                </a:gridCol>
              </a:tblGrid>
              <a:tr h="469788">
                <a:tc gridSpan="7">
                  <a:txBody>
                    <a:bodyPr/>
                    <a:lstStyle/>
                    <a:p>
                      <a:r>
                        <a:rPr lang="da-DK" sz="2400"/>
                        <a:t>Employee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769604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ZipCode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Phone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DateOfBirth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RestaurantId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Jonas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Solvej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23411244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17-09-1993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Helle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Algade 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43092174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02-03-1995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Allan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Egevej 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42775426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30-12-1990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326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935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Model - Integrity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2" y="1825625"/>
            <a:ext cx="10645586" cy="1218364"/>
          </a:xfrm>
        </p:spPr>
        <p:txBody>
          <a:bodyPr/>
          <a:lstStyle/>
          <a:p>
            <a:r>
              <a:rPr lang="da-DK" sz="3200"/>
              <a:t>Now we close the restaurant with </a:t>
            </a:r>
            <a:r>
              <a:rPr lang="da-DK" sz="3200" b="1"/>
              <a:t>Id</a:t>
            </a:r>
            <a:r>
              <a:rPr lang="da-DK" sz="3200"/>
              <a:t> = 3…</a:t>
            </a:r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928748"/>
              </p:ext>
            </p:extLst>
          </p:nvPr>
        </p:nvGraphicFramePr>
        <p:xfrm>
          <a:off x="1211739" y="3404446"/>
          <a:ext cx="6411141" cy="187915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556585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870911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60621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377429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</a:tblGrid>
              <a:tr h="469788">
                <a:tc gridSpan="4">
                  <a:txBody>
                    <a:bodyPr/>
                    <a:lstStyle/>
                    <a:p>
                      <a:r>
                        <a:rPr lang="da-DK" sz="2400"/>
                        <a:t>Restaurant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316074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City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ZipCode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Valby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Stien</a:t>
                      </a:r>
                      <a:r>
                        <a:rPr lang="da-DK" sz="1800" baseline="0"/>
                        <a:t> 45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Søborg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Svinget 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2860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41413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Model - Integrity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2" y="1825625"/>
            <a:ext cx="10515598" cy="1218364"/>
          </a:xfrm>
        </p:spPr>
        <p:txBody>
          <a:bodyPr/>
          <a:lstStyle/>
          <a:p>
            <a:r>
              <a:rPr lang="da-DK" sz="3200"/>
              <a:t>Now we close the restaurant with </a:t>
            </a:r>
            <a:r>
              <a:rPr lang="da-DK" sz="3200" b="1"/>
              <a:t>Id</a:t>
            </a:r>
            <a:r>
              <a:rPr lang="da-DK" sz="3200"/>
              <a:t> = 3…</a:t>
            </a:r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657890"/>
              </p:ext>
            </p:extLst>
          </p:nvPr>
        </p:nvGraphicFramePr>
        <p:xfrm>
          <a:off x="1211739" y="3404446"/>
          <a:ext cx="6411141" cy="1409364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556585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870911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60621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377429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</a:tblGrid>
              <a:tr h="469788">
                <a:tc gridSpan="4">
                  <a:txBody>
                    <a:bodyPr/>
                    <a:lstStyle/>
                    <a:p>
                      <a:r>
                        <a:rPr lang="da-DK" sz="2400"/>
                        <a:t>Restaurant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316074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City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ZipCode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Valby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Stien</a:t>
                      </a:r>
                      <a:r>
                        <a:rPr lang="da-DK" sz="1800" baseline="0"/>
                        <a:t> 45</a:t>
                      </a:r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8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Model - Integrity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4"/>
            <a:ext cx="11183470" cy="1591343"/>
          </a:xfrm>
        </p:spPr>
        <p:txBody>
          <a:bodyPr>
            <a:normAutofit/>
          </a:bodyPr>
          <a:lstStyle/>
          <a:p>
            <a:r>
              <a:rPr lang="da-DK" sz="3200"/>
              <a:t>For all records in </a:t>
            </a:r>
            <a:r>
              <a:rPr lang="da-DK" sz="3200" b="1"/>
              <a:t>Employee</a:t>
            </a:r>
            <a:r>
              <a:rPr lang="da-DK" sz="3200"/>
              <a:t> where </a:t>
            </a:r>
            <a:r>
              <a:rPr lang="da-DK" sz="3200" b="1"/>
              <a:t>RestaurantId</a:t>
            </a:r>
            <a:r>
              <a:rPr lang="da-DK" sz="3200"/>
              <a:t> = 3, we must</a:t>
            </a:r>
          </a:p>
          <a:p>
            <a:pPr lvl="1"/>
            <a:r>
              <a:rPr lang="da-DK" sz="2800"/>
              <a:t>Update </a:t>
            </a:r>
            <a:r>
              <a:rPr lang="da-DK" sz="2800" b="1"/>
              <a:t>RestaurantId </a:t>
            </a:r>
            <a:r>
              <a:rPr lang="da-DK" sz="2800"/>
              <a:t>to an existing value (employee is moved), or</a:t>
            </a:r>
          </a:p>
          <a:p>
            <a:pPr lvl="1"/>
            <a:r>
              <a:rPr lang="da-DK" sz="2800"/>
              <a:t>Set </a:t>
            </a:r>
            <a:r>
              <a:rPr lang="da-DK" sz="2800" b="1"/>
              <a:t>RestaurantId </a:t>
            </a:r>
            <a:r>
              <a:rPr lang="da-DK" sz="2800"/>
              <a:t>to </a:t>
            </a:r>
            <a:r>
              <a:rPr lang="da-DK" sz="2800" b="1" i="1"/>
              <a:t>null</a:t>
            </a:r>
            <a:r>
              <a:rPr lang="da-DK" sz="2800"/>
              <a:t> (employee is not assigned yet)</a:t>
            </a:r>
          </a:p>
          <a:p>
            <a:endParaRPr lang="da-DK" sz="3200" b="1"/>
          </a:p>
        </p:txBody>
      </p:sp>
      <p:pic>
        <p:nvPicPr>
          <p:cNvPr id="5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3273" y="3317747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966732"/>
              </p:ext>
            </p:extLst>
          </p:nvPr>
        </p:nvGraphicFramePr>
        <p:xfrm>
          <a:off x="838200" y="3317747"/>
          <a:ext cx="9865659" cy="23489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50260">
                  <a:extLst>
                    <a:ext uri="{9D8B030D-6E8A-4147-A177-3AD203B41FA5}">
                      <a16:colId xmlns:a16="http://schemas.microsoft.com/office/drawing/2014/main" val="4257499376"/>
                    </a:ext>
                  </a:extLst>
                </a:gridCol>
                <a:gridCol w="1163170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49262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302782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497123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729850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  <a:gridCol w="1729850">
                  <a:extLst>
                    <a:ext uri="{9D8B030D-6E8A-4147-A177-3AD203B41FA5}">
                      <a16:colId xmlns:a16="http://schemas.microsoft.com/office/drawing/2014/main" val="912849838"/>
                    </a:ext>
                  </a:extLst>
                </a:gridCol>
              </a:tblGrid>
              <a:tr h="469788">
                <a:tc gridSpan="7">
                  <a:txBody>
                    <a:bodyPr/>
                    <a:lstStyle/>
                    <a:p>
                      <a:r>
                        <a:rPr lang="da-DK" sz="2400"/>
                        <a:t>Employee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a-DK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769604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 b="1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ZipCode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Phone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DateOfBirth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/>
                        <a:t>RestaurantId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6137180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Jonas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Solvej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23411244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17-09-1993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633633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Helle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Algade 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43092174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02-03-1995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694182"/>
                  </a:ext>
                </a:extLst>
              </a:tr>
              <a:tr h="469788">
                <a:tc>
                  <a:txBody>
                    <a:bodyPr/>
                    <a:lstStyle/>
                    <a:p>
                      <a:r>
                        <a:rPr lang="da-DK" sz="18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Allan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Egevej 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42775426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30-12-1990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 i="1">
                          <a:solidFill>
                            <a:srgbClr val="FF0000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9326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17320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Model - Integrity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8137357" cy="4351338"/>
          </a:xfrm>
        </p:spPr>
        <p:txBody>
          <a:bodyPr/>
          <a:lstStyle/>
          <a:p>
            <a:r>
              <a:rPr lang="da-DK" sz="3200"/>
              <a:t>Making sure that foreign key values match primary key values (or are set to </a:t>
            </a:r>
            <a:r>
              <a:rPr lang="da-DK" sz="3200" b="1" i="1"/>
              <a:t>null</a:t>
            </a:r>
            <a:r>
              <a:rPr lang="da-DK" sz="3200"/>
              <a:t>) is known as </a:t>
            </a:r>
            <a:r>
              <a:rPr lang="da-DK" sz="3200" b="1"/>
              <a:t>referential integrity</a:t>
            </a:r>
          </a:p>
          <a:p>
            <a:r>
              <a:rPr lang="da-DK" sz="3200"/>
              <a:t>Whether or not </a:t>
            </a:r>
            <a:r>
              <a:rPr lang="da-DK" sz="3200" b="1" i="1"/>
              <a:t>null</a:t>
            </a:r>
            <a:r>
              <a:rPr lang="da-DK" sz="3200"/>
              <a:t> is allowed will depend on specific business rules</a:t>
            </a:r>
          </a:p>
          <a:p>
            <a:r>
              <a:rPr lang="da-DK" sz="3200"/>
              <a:t>When defining a table, you can specify if a column may be set to </a:t>
            </a:r>
            <a:r>
              <a:rPr lang="da-DK" sz="3200" b="1" i="1"/>
              <a:t>null</a:t>
            </a:r>
          </a:p>
          <a:p>
            <a:pPr lvl="0"/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39692038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Model - Integrity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9972173" cy="4351338"/>
          </a:xfrm>
        </p:spPr>
        <p:txBody>
          <a:bodyPr/>
          <a:lstStyle/>
          <a:p>
            <a:r>
              <a:rPr lang="da-DK" sz="3200" err="1"/>
              <a:t>Other</a:t>
            </a:r>
            <a:r>
              <a:rPr lang="da-DK" sz="3200"/>
              <a:t> business </a:t>
            </a:r>
            <a:r>
              <a:rPr lang="da-DK" sz="3200" err="1"/>
              <a:t>rules</a:t>
            </a:r>
            <a:r>
              <a:rPr lang="da-DK" sz="3200"/>
              <a:t> </a:t>
            </a:r>
            <a:r>
              <a:rPr lang="da-DK" sz="3200" err="1"/>
              <a:t>may</a:t>
            </a:r>
            <a:r>
              <a:rPr lang="da-DK" sz="3200"/>
              <a:t> </a:t>
            </a:r>
            <a:r>
              <a:rPr lang="da-DK" sz="3200" err="1"/>
              <a:t>apply</a:t>
            </a:r>
            <a:r>
              <a:rPr lang="da-DK" sz="3200"/>
              <a:t> to the data model, </a:t>
            </a:r>
            <a:r>
              <a:rPr lang="da-DK" sz="3200" err="1"/>
              <a:t>e.g</a:t>
            </a:r>
            <a:r>
              <a:rPr lang="da-DK" sz="3200"/>
              <a:t>.:</a:t>
            </a:r>
          </a:p>
          <a:p>
            <a:pPr lvl="1"/>
            <a:r>
              <a:rPr lang="da-DK" sz="2800"/>
              <a:t>A </a:t>
            </a:r>
            <a:r>
              <a:rPr lang="da-DK" sz="2800" err="1"/>
              <a:t>employee</a:t>
            </a:r>
            <a:r>
              <a:rPr lang="da-DK" sz="2800"/>
              <a:t> </a:t>
            </a:r>
            <a:r>
              <a:rPr lang="da-DK" sz="2800" err="1"/>
              <a:t>may</a:t>
            </a:r>
            <a:r>
              <a:rPr lang="da-DK" sz="2800"/>
              <a:t> </a:t>
            </a:r>
            <a:r>
              <a:rPr lang="da-DK" sz="2800" u="sng"/>
              <a:t>at most </a:t>
            </a:r>
            <a:r>
              <a:rPr lang="da-DK" sz="2800" err="1"/>
              <a:t>work</a:t>
            </a:r>
            <a:r>
              <a:rPr lang="da-DK" sz="2800"/>
              <a:t> at </a:t>
            </a:r>
            <a:r>
              <a:rPr lang="da-DK" sz="2800" err="1"/>
              <a:t>three</a:t>
            </a:r>
            <a:r>
              <a:rPr lang="da-DK" sz="2800"/>
              <a:t> restaurants</a:t>
            </a:r>
          </a:p>
          <a:p>
            <a:pPr lvl="1"/>
            <a:r>
              <a:rPr lang="da-DK" sz="2800" err="1"/>
              <a:t>Employees</a:t>
            </a:r>
            <a:r>
              <a:rPr lang="da-DK" sz="2800"/>
              <a:t> under 18 </a:t>
            </a:r>
            <a:r>
              <a:rPr lang="da-DK" sz="2800" err="1"/>
              <a:t>may</a:t>
            </a:r>
            <a:r>
              <a:rPr lang="da-DK" sz="2800"/>
              <a:t> </a:t>
            </a:r>
            <a:r>
              <a:rPr lang="da-DK" sz="2800" u="sng" err="1"/>
              <a:t>only</a:t>
            </a:r>
            <a:r>
              <a:rPr lang="da-DK" sz="2800"/>
              <a:t> </a:t>
            </a:r>
            <a:r>
              <a:rPr lang="da-DK" sz="2800" err="1"/>
              <a:t>work</a:t>
            </a:r>
            <a:r>
              <a:rPr lang="da-DK" sz="2800"/>
              <a:t> at a single restaurant</a:t>
            </a:r>
          </a:p>
          <a:p>
            <a:pPr lvl="1"/>
            <a:r>
              <a:rPr lang="da-DK" sz="2800"/>
              <a:t>If a restaurant is </a:t>
            </a:r>
            <a:r>
              <a:rPr lang="da-DK" sz="2800" err="1"/>
              <a:t>deleted</a:t>
            </a:r>
            <a:r>
              <a:rPr lang="da-DK" sz="2800"/>
              <a:t>, </a:t>
            </a:r>
            <a:r>
              <a:rPr lang="da-DK" sz="2800" err="1"/>
              <a:t>then</a:t>
            </a:r>
            <a:r>
              <a:rPr lang="da-DK" sz="2800"/>
              <a:t> all </a:t>
            </a:r>
            <a:r>
              <a:rPr lang="da-DK" sz="2800" err="1"/>
              <a:t>employees</a:t>
            </a:r>
            <a:r>
              <a:rPr lang="da-DK" sz="2800"/>
              <a:t> </a:t>
            </a:r>
            <a:r>
              <a:rPr lang="da-DK" sz="2800" u="sng"/>
              <a:t>must</a:t>
            </a:r>
            <a:r>
              <a:rPr lang="da-DK" sz="2800"/>
              <a:t> </a:t>
            </a:r>
            <a:r>
              <a:rPr lang="da-DK" sz="2800" err="1"/>
              <a:t>be</a:t>
            </a:r>
            <a:r>
              <a:rPr lang="da-DK" sz="2800"/>
              <a:t> </a:t>
            </a:r>
            <a:r>
              <a:rPr lang="da-DK" sz="2800" err="1"/>
              <a:t>assigned</a:t>
            </a:r>
            <a:r>
              <a:rPr lang="da-DK" sz="2800"/>
              <a:t> to </a:t>
            </a:r>
            <a:r>
              <a:rPr lang="da-DK" sz="2800" err="1"/>
              <a:t>other</a:t>
            </a:r>
            <a:r>
              <a:rPr lang="da-DK" sz="2800"/>
              <a:t> restaurants</a:t>
            </a:r>
          </a:p>
          <a:p>
            <a:pPr lvl="1"/>
            <a:r>
              <a:rPr lang="da-DK" sz="2800"/>
              <a:t>…etc.</a:t>
            </a:r>
          </a:p>
          <a:p>
            <a:r>
              <a:rPr lang="da-DK" sz="3200"/>
              <a:t>Can </a:t>
            </a:r>
            <a:r>
              <a:rPr lang="da-DK" sz="3200" err="1"/>
              <a:t>be</a:t>
            </a:r>
            <a:r>
              <a:rPr lang="da-DK" sz="3200"/>
              <a:t> </a:t>
            </a:r>
            <a:r>
              <a:rPr lang="da-DK" sz="3200" err="1"/>
              <a:t>difficult</a:t>
            </a:r>
            <a:r>
              <a:rPr lang="da-DK" sz="3200"/>
              <a:t>/</a:t>
            </a:r>
            <a:r>
              <a:rPr lang="da-DK" sz="3200" err="1"/>
              <a:t>impossible</a:t>
            </a:r>
            <a:r>
              <a:rPr lang="da-DK" sz="3200"/>
              <a:t> to </a:t>
            </a:r>
            <a:r>
              <a:rPr lang="da-DK" sz="3200" err="1"/>
              <a:t>implement</a:t>
            </a:r>
            <a:r>
              <a:rPr lang="da-DK" sz="3200"/>
              <a:t> </a:t>
            </a:r>
            <a:r>
              <a:rPr lang="da-DK" sz="3200" err="1"/>
              <a:t>certain</a:t>
            </a:r>
            <a:r>
              <a:rPr lang="da-DK" sz="3200"/>
              <a:t> business </a:t>
            </a:r>
            <a:r>
              <a:rPr lang="da-DK" sz="3200" err="1"/>
              <a:t>rules</a:t>
            </a:r>
            <a:r>
              <a:rPr lang="da-DK" sz="3200"/>
              <a:t> </a:t>
            </a:r>
            <a:r>
              <a:rPr lang="da-DK" sz="3200" err="1"/>
              <a:t>directly</a:t>
            </a:r>
            <a:r>
              <a:rPr lang="da-DK" sz="3200"/>
              <a:t> in database</a:t>
            </a:r>
          </a:p>
        </p:txBody>
      </p:sp>
    </p:spTree>
    <p:extLst>
      <p:ext uri="{BB962C8B-B14F-4D97-AF65-F5344CB8AC3E}">
        <p14:creationId xmlns:p14="http://schemas.microsoft.com/office/powerpoint/2010/main" val="30895734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Where do we implement business rules?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2" y="1825625"/>
            <a:ext cx="5658852" cy="4351338"/>
          </a:xfrm>
        </p:spPr>
        <p:txBody>
          <a:bodyPr/>
          <a:lstStyle/>
          <a:p>
            <a:r>
              <a:rPr lang="da-DK" sz="3200"/>
              <a:t>General problem: Are business </a:t>
            </a:r>
            <a:r>
              <a:rPr lang="da-DK" sz="3200" err="1"/>
              <a:t>rules</a:t>
            </a:r>
            <a:r>
              <a:rPr lang="da-DK" sz="3200"/>
              <a:t> </a:t>
            </a:r>
            <a:r>
              <a:rPr lang="da-DK" sz="3200" err="1"/>
              <a:t>implemented</a:t>
            </a:r>
            <a:r>
              <a:rPr lang="da-DK" sz="3200"/>
              <a:t> in</a:t>
            </a:r>
          </a:p>
          <a:p>
            <a:pPr lvl="1"/>
            <a:r>
              <a:rPr lang="da-DK" sz="2800"/>
              <a:t>The database </a:t>
            </a:r>
            <a:r>
              <a:rPr lang="da-DK" sz="2800" err="1"/>
              <a:t>itself</a:t>
            </a:r>
            <a:endParaRPr lang="da-DK" sz="2800"/>
          </a:p>
          <a:p>
            <a:pPr lvl="1"/>
            <a:r>
              <a:rPr lang="da-DK" sz="2800"/>
              <a:t>The database </a:t>
            </a:r>
            <a:r>
              <a:rPr lang="da-DK" sz="2800" err="1"/>
              <a:t>client</a:t>
            </a:r>
            <a:endParaRPr lang="da-DK" sz="2800"/>
          </a:p>
          <a:p>
            <a:r>
              <a:rPr lang="da-DK" sz="3200"/>
              <a:t>No clear-cut </a:t>
            </a:r>
            <a:r>
              <a:rPr lang="da-DK" sz="3200" err="1"/>
              <a:t>answer</a:t>
            </a:r>
            <a:r>
              <a:rPr lang="da-DK" sz="3200"/>
              <a:t>…</a:t>
            </a:r>
          </a:p>
          <a:p>
            <a:pPr lvl="1"/>
            <a:endParaRPr lang="da-DK" sz="2800"/>
          </a:p>
          <a:p>
            <a:pPr lvl="0"/>
            <a:endParaRPr lang="da-DK" sz="3200"/>
          </a:p>
        </p:txBody>
      </p:sp>
      <p:sp>
        <p:nvSpPr>
          <p:cNvPr id="4" name="Afrundet rektangel 3"/>
          <p:cNvSpPr/>
          <p:nvPr/>
        </p:nvSpPr>
        <p:spPr>
          <a:xfrm>
            <a:off x="7648474" y="4283241"/>
            <a:ext cx="2975410" cy="189372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/>
              <a:t>DBMS</a:t>
            </a:r>
          </a:p>
        </p:txBody>
      </p:sp>
      <p:sp>
        <p:nvSpPr>
          <p:cNvPr id="5" name="Magnetpladelager 4"/>
          <p:cNvSpPr/>
          <p:nvPr/>
        </p:nvSpPr>
        <p:spPr>
          <a:xfrm>
            <a:off x="8166458" y="4937864"/>
            <a:ext cx="1909191" cy="102326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Database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004949" y="1825625"/>
            <a:ext cx="2161614" cy="149841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App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8243633" y="2601762"/>
            <a:ext cx="1754842" cy="527009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Repository</a:t>
            </a:r>
          </a:p>
        </p:txBody>
      </p:sp>
      <p:cxnSp>
        <p:nvCxnSpPr>
          <p:cNvPr id="8" name="Lige pilforbindelse 7"/>
          <p:cNvCxnSpPr/>
          <p:nvPr/>
        </p:nvCxnSpPr>
        <p:spPr>
          <a:xfrm>
            <a:off x="9115037" y="3348102"/>
            <a:ext cx="12032" cy="911076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3486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Where do we implement business rules?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9948109" cy="4351338"/>
          </a:xfrm>
        </p:spPr>
        <p:txBody>
          <a:bodyPr/>
          <a:lstStyle/>
          <a:p>
            <a:r>
              <a:rPr lang="da-DK" sz="3200" b="1"/>
              <a:t>Business </a:t>
            </a:r>
            <a:r>
              <a:rPr lang="da-DK" sz="3200" b="1" err="1"/>
              <a:t>rules</a:t>
            </a:r>
            <a:r>
              <a:rPr lang="da-DK" sz="3200" b="1"/>
              <a:t> in Model/Service </a:t>
            </a:r>
            <a:r>
              <a:rPr lang="da-DK" sz="3200" b="1" err="1"/>
              <a:t>layer</a:t>
            </a:r>
            <a:r>
              <a:rPr lang="da-DK" sz="3200" b="1"/>
              <a:t> in </a:t>
            </a:r>
            <a:r>
              <a:rPr lang="da-DK" sz="3200" b="1" err="1"/>
              <a:t>client</a:t>
            </a:r>
            <a:endParaRPr lang="da-DK" sz="3200" b="1"/>
          </a:p>
          <a:p>
            <a:r>
              <a:rPr lang="da-DK" sz="3200" b="1">
                <a:solidFill>
                  <a:srgbClr val="00B050"/>
                </a:solidFill>
              </a:rPr>
              <a:t>Pro:</a:t>
            </a:r>
            <a:endParaRPr lang="da-DK" sz="3200" b="1"/>
          </a:p>
          <a:p>
            <a:pPr lvl="1"/>
            <a:r>
              <a:rPr lang="da-DK" sz="2800"/>
              <a:t>Client </a:t>
            </a:r>
            <a:r>
              <a:rPr lang="da-DK" sz="2800" err="1"/>
              <a:t>focuses</a:t>
            </a:r>
            <a:r>
              <a:rPr lang="da-DK" sz="2800"/>
              <a:t> on business </a:t>
            </a:r>
            <a:r>
              <a:rPr lang="da-DK" sz="2800" err="1"/>
              <a:t>logic</a:t>
            </a:r>
            <a:endParaRPr lang="da-DK" sz="2800"/>
          </a:p>
          <a:p>
            <a:pPr lvl="1"/>
            <a:r>
              <a:rPr lang="da-DK" sz="2800" err="1"/>
              <a:t>Simpler</a:t>
            </a:r>
            <a:r>
              <a:rPr lang="da-DK" sz="2800"/>
              <a:t> database definition</a:t>
            </a:r>
          </a:p>
          <a:p>
            <a:pPr lvl="1"/>
            <a:r>
              <a:rPr lang="da-DK" sz="2800"/>
              <a:t>Client </a:t>
            </a:r>
            <a:r>
              <a:rPr lang="da-DK" sz="2800" err="1"/>
              <a:t>does</a:t>
            </a:r>
            <a:r>
              <a:rPr lang="da-DK" sz="2800"/>
              <a:t> not </a:t>
            </a:r>
            <a:r>
              <a:rPr lang="da-DK" sz="2800" err="1"/>
              <a:t>need</a:t>
            </a:r>
            <a:r>
              <a:rPr lang="da-DK" sz="2800"/>
              <a:t> to handle </a:t>
            </a:r>
            <a:r>
              <a:rPr lang="da-DK" sz="2800" err="1"/>
              <a:t>errors</a:t>
            </a:r>
            <a:r>
              <a:rPr lang="da-DK" sz="2800"/>
              <a:t> from DBMS</a:t>
            </a:r>
          </a:p>
          <a:p>
            <a:r>
              <a:rPr lang="da-DK" sz="3200" b="1">
                <a:solidFill>
                  <a:srgbClr val="FF0000"/>
                </a:solidFill>
              </a:rPr>
              <a:t>Con:</a:t>
            </a:r>
          </a:p>
          <a:p>
            <a:pPr lvl="1"/>
            <a:r>
              <a:rPr lang="da-DK" sz="2800" err="1"/>
              <a:t>What</a:t>
            </a:r>
            <a:r>
              <a:rPr lang="da-DK" sz="2800"/>
              <a:t> if </a:t>
            </a:r>
            <a:r>
              <a:rPr lang="da-DK" sz="2800" err="1"/>
              <a:t>another</a:t>
            </a:r>
            <a:r>
              <a:rPr lang="da-DK" sz="2800"/>
              <a:t> </a:t>
            </a:r>
            <a:r>
              <a:rPr lang="da-DK" sz="2800" err="1"/>
              <a:t>client</a:t>
            </a:r>
            <a:r>
              <a:rPr lang="da-DK" sz="2800"/>
              <a:t> enters invalid data?</a:t>
            </a:r>
          </a:p>
          <a:p>
            <a:pPr lvl="1"/>
            <a:endParaRPr lang="da-DK" sz="2800"/>
          </a:p>
          <a:p>
            <a:pPr lvl="0"/>
            <a:endParaRPr lang="da-DK" sz="3200"/>
          </a:p>
        </p:txBody>
      </p:sp>
    </p:spTree>
    <p:extLst>
      <p:ext uri="{BB962C8B-B14F-4D97-AF65-F5344CB8AC3E}">
        <p14:creationId xmlns:p14="http://schemas.microsoft.com/office/powerpoint/2010/main" val="730014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err="1"/>
              <a:t>What</a:t>
            </a:r>
            <a:r>
              <a:rPr lang="da-DK" b="1"/>
              <a:t> is a </a:t>
            </a:r>
            <a:r>
              <a:rPr lang="da-DK" b="1" err="1">
                <a:solidFill>
                  <a:srgbClr val="FF0000"/>
                </a:solidFill>
              </a:rPr>
              <a:t>Relational</a:t>
            </a:r>
            <a:r>
              <a:rPr lang="da-DK" b="1">
                <a:solidFill>
                  <a:srgbClr val="FF0000"/>
                </a:solidFill>
              </a:rPr>
              <a:t> Data Model</a:t>
            </a:r>
            <a:r>
              <a:rPr lang="da-DK" b="1"/>
              <a:t>?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930063" cy="4351338"/>
          </a:xfrm>
        </p:spPr>
        <p:txBody>
          <a:bodyPr/>
          <a:lstStyle/>
          <a:p>
            <a:pPr lvl="0"/>
            <a:r>
              <a:rPr lang="da-DK" sz="3200" b="1" err="1"/>
              <a:t>Structural</a:t>
            </a:r>
            <a:r>
              <a:rPr lang="da-DK" sz="3200"/>
              <a:t>: </a:t>
            </a:r>
            <a:r>
              <a:rPr lang="da-DK" sz="3200" err="1"/>
              <a:t>Rules</a:t>
            </a:r>
            <a:r>
              <a:rPr lang="da-DK" sz="3200"/>
              <a:t> for the </a:t>
            </a:r>
            <a:r>
              <a:rPr lang="da-DK" sz="3200" err="1"/>
              <a:t>structure</a:t>
            </a:r>
            <a:r>
              <a:rPr lang="da-DK" sz="3200"/>
              <a:t> of the database</a:t>
            </a:r>
          </a:p>
          <a:p>
            <a:pPr lvl="0"/>
            <a:r>
              <a:rPr lang="da-DK" sz="3200" b="1"/>
              <a:t>Manipulative</a:t>
            </a:r>
            <a:r>
              <a:rPr lang="da-DK" sz="3200"/>
              <a:t>: Operations (</a:t>
            </a:r>
            <a:r>
              <a:rPr lang="da-DK" sz="3200" err="1"/>
              <a:t>transactions</a:t>
            </a:r>
            <a:r>
              <a:rPr lang="da-DK" sz="3200"/>
              <a:t>) </a:t>
            </a:r>
            <a:r>
              <a:rPr lang="da-DK" sz="3200" err="1"/>
              <a:t>that</a:t>
            </a:r>
            <a:r>
              <a:rPr lang="da-DK" sz="3200"/>
              <a:t> </a:t>
            </a:r>
            <a:r>
              <a:rPr lang="da-DK" sz="3200" err="1"/>
              <a:t>can</a:t>
            </a:r>
            <a:r>
              <a:rPr lang="da-DK" sz="3200"/>
              <a:t> </a:t>
            </a:r>
            <a:r>
              <a:rPr lang="da-DK" sz="3200" err="1"/>
              <a:t>be</a:t>
            </a:r>
            <a:r>
              <a:rPr lang="da-DK" sz="3200"/>
              <a:t> </a:t>
            </a:r>
            <a:r>
              <a:rPr lang="da-DK" sz="3200" err="1"/>
              <a:t>performed</a:t>
            </a:r>
            <a:r>
              <a:rPr lang="da-DK" sz="3200"/>
              <a:t> on the data</a:t>
            </a:r>
          </a:p>
          <a:p>
            <a:pPr lvl="0"/>
            <a:r>
              <a:rPr lang="da-DK" sz="3200" b="1" err="1"/>
              <a:t>Integrity</a:t>
            </a:r>
            <a:r>
              <a:rPr lang="da-DK" sz="3200"/>
              <a:t>: </a:t>
            </a:r>
            <a:r>
              <a:rPr lang="da-DK" sz="3200" err="1"/>
              <a:t>Rules</a:t>
            </a:r>
            <a:r>
              <a:rPr lang="da-DK" sz="3200"/>
              <a:t> </a:t>
            </a:r>
            <a:r>
              <a:rPr lang="da-DK" sz="3200" err="1"/>
              <a:t>enforcing</a:t>
            </a:r>
            <a:r>
              <a:rPr lang="da-DK" sz="3200"/>
              <a:t> </a:t>
            </a:r>
            <a:r>
              <a:rPr lang="da-DK" sz="3200" err="1"/>
              <a:t>that</a:t>
            </a:r>
            <a:r>
              <a:rPr lang="da-DK" sz="3200"/>
              <a:t> data is </a:t>
            </a:r>
            <a:r>
              <a:rPr lang="da-DK" sz="3200" err="1"/>
              <a:t>meaningful</a:t>
            </a:r>
            <a:endParaRPr lang="da-DK" sz="3200"/>
          </a:p>
          <a:p>
            <a:pPr lvl="0"/>
            <a:r>
              <a:rPr lang="da-DK" sz="3200" err="1"/>
              <a:t>We</a:t>
            </a:r>
            <a:r>
              <a:rPr lang="da-DK" sz="3200"/>
              <a:t> </a:t>
            </a:r>
            <a:r>
              <a:rPr lang="da-DK" sz="3200" err="1"/>
              <a:t>will</a:t>
            </a:r>
            <a:r>
              <a:rPr lang="da-DK" sz="3200"/>
              <a:t> </a:t>
            </a:r>
            <a:r>
              <a:rPr lang="da-DK" sz="3200" err="1"/>
              <a:t>mainly</a:t>
            </a:r>
            <a:r>
              <a:rPr lang="da-DK" sz="3200"/>
              <a:t> </a:t>
            </a:r>
            <a:r>
              <a:rPr lang="da-DK" sz="3200" err="1"/>
              <a:t>focus</a:t>
            </a:r>
            <a:r>
              <a:rPr lang="da-DK" sz="3200"/>
              <a:t> on the </a:t>
            </a:r>
            <a:r>
              <a:rPr lang="da-DK" sz="3200" err="1"/>
              <a:t>structural</a:t>
            </a:r>
            <a:r>
              <a:rPr lang="da-DK" sz="3200"/>
              <a:t> part</a:t>
            </a:r>
          </a:p>
          <a:p>
            <a:pPr lvl="0"/>
            <a:r>
              <a:rPr lang="da-DK" sz="3200"/>
              <a:t>(rest of this PowerPoint): </a:t>
            </a:r>
            <a:r>
              <a:rPr lang="da-DK" sz="3200" b="1"/>
              <a:t>Data Model </a:t>
            </a:r>
            <a:r>
              <a:rPr lang="da-DK" sz="3200" err="1"/>
              <a:t>actually</a:t>
            </a:r>
            <a:r>
              <a:rPr lang="da-DK" sz="3200"/>
              <a:t> </a:t>
            </a:r>
            <a:r>
              <a:rPr lang="da-DK" sz="3200" err="1"/>
              <a:t>means</a:t>
            </a:r>
            <a:r>
              <a:rPr lang="da-DK" sz="3200"/>
              <a:t> </a:t>
            </a:r>
            <a:r>
              <a:rPr lang="da-DK" sz="3200" b="1" err="1"/>
              <a:t>Relational</a:t>
            </a:r>
            <a:r>
              <a:rPr lang="da-DK" sz="3200" b="1"/>
              <a:t> Data Model</a:t>
            </a:r>
          </a:p>
        </p:txBody>
      </p:sp>
    </p:spTree>
    <p:extLst>
      <p:ext uri="{BB962C8B-B14F-4D97-AF65-F5344CB8AC3E}">
        <p14:creationId xmlns:p14="http://schemas.microsoft.com/office/powerpoint/2010/main" val="25190595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Model - Recommendations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9972173" cy="4351338"/>
          </a:xfrm>
        </p:spPr>
        <p:txBody>
          <a:bodyPr/>
          <a:lstStyle/>
          <a:p>
            <a:r>
              <a:rPr lang="da-DK" sz="3200" b="1"/>
              <a:t>Avoid composite keys </a:t>
            </a:r>
            <a:r>
              <a:rPr lang="da-DK" sz="3200"/>
              <a:t>– define new column which will act as primary key (typically just named </a:t>
            </a:r>
            <a:r>
              <a:rPr lang="da-DK" sz="3200" b="1"/>
              <a:t>Id</a:t>
            </a:r>
            <a:r>
              <a:rPr lang="da-DK" sz="3200"/>
              <a:t>, and of type </a:t>
            </a:r>
            <a:r>
              <a:rPr lang="da-DK" sz="3200" b="1"/>
              <a:t>int</a:t>
            </a:r>
            <a:r>
              <a:rPr lang="da-DK" sz="3200"/>
              <a:t>)</a:t>
            </a:r>
          </a:p>
          <a:p>
            <a:r>
              <a:rPr lang="da-DK" sz="3200"/>
              <a:t>If the database will only be used by a single client, then </a:t>
            </a:r>
            <a:r>
              <a:rPr lang="da-DK" sz="3200" b="1"/>
              <a:t>implement business rules in client</a:t>
            </a:r>
          </a:p>
          <a:p>
            <a:r>
              <a:rPr lang="da-DK" sz="3200"/>
              <a:t>Consider these issues </a:t>
            </a:r>
            <a:r>
              <a:rPr lang="da-DK" sz="3200" u="sng"/>
              <a:t>before</a:t>
            </a:r>
            <a:r>
              <a:rPr lang="da-DK" sz="3200"/>
              <a:t> implementation!</a:t>
            </a:r>
          </a:p>
        </p:txBody>
      </p:sp>
    </p:spTree>
    <p:extLst>
      <p:ext uri="{BB962C8B-B14F-4D97-AF65-F5344CB8AC3E}">
        <p14:creationId xmlns:p14="http://schemas.microsoft.com/office/powerpoint/2010/main" val="60050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Model – </a:t>
            </a:r>
            <a:r>
              <a:rPr lang="da-DK" b="1" err="1"/>
              <a:t>Structural</a:t>
            </a:r>
            <a:r>
              <a:rPr lang="da-DK" b="1"/>
              <a:t> (definitions)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4178968" cy="4351338"/>
          </a:xfrm>
        </p:spPr>
        <p:txBody>
          <a:bodyPr/>
          <a:lstStyle/>
          <a:p>
            <a:pPr lvl="0"/>
            <a:r>
              <a:rPr lang="da-DK" sz="3200" b="1"/>
              <a:t>Relation</a:t>
            </a:r>
            <a:r>
              <a:rPr lang="da-DK" sz="3200"/>
              <a:t>: A </a:t>
            </a:r>
            <a:r>
              <a:rPr lang="da-DK" sz="3200" b="1"/>
              <a:t>Table</a:t>
            </a:r>
            <a:r>
              <a:rPr lang="da-DK" sz="3200"/>
              <a:t> with </a:t>
            </a:r>
            <a:r>
              <a:rPr lang="da-DK" sz="3200" b="1"/>
              <a:t>columns</a:t>
            </a:r>
            <a:r>
              <a:rPr lang="da-DK" sz="3200"/>
              <a:t> and </a:t>
            </a:r>
            <a:r>
              <a:rPr lang="da-DK" sz="3200" b="1"/>
              <a:t>rows</a:t>
            </a:r>
          </a:p>
          <a:p>
            <a:pPr lvl="0"/>
            <a:r>
              <a:rPr lang="da-DK" sz="3200" b="1"/>
              <a:t>Attribute</a:t>
            </a:r>
            <a:r>
              <a:rPr lang="da-DK" sz="3200"/>
              <a:t>: A named column of a relation (i.e. table)</a:t>
            </a:r>
          </a:p>
          <a:p>
            <a:pPr lvl="0"/>
            <a:r>
              <a:rPr lang="da-DK" sz="3200" b="1"/>
              <a:t>Domain</a:t>
            </a:r>
            <a:r>
              <a:rPr lang="da-DK" sz="3200"/>
              <a:t>: Set of valid values for an attribute</a:t>
            </a:r>
          </a:p>
        </p:txBody>
      </p:sp>
    </p:spTree>
    <p:extLst>
      <p:ext uri="{BB962C8B-B14F-4D97-AF65-F5344CB8AC3E}">
        <p14:creationId xmlns:p14="http://schemas.microsoft.com/office/powerpoint/2010/main" val="3511577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80F77D-698A-4B16-8B5E-516B5D014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Data Model – </a:t>
            </a:r>
            <a:r>
              <a:rPr lang="da-DK" b="1" err="1"/>
              <a:t>Structural</a:t>
            </a:r>
            <a:r>
              <a:rPr lang="da-DK" b="1"/>
              <a:t> (definitions)</a:t>
            </a:r>
            <a:endParaRPr lang="da-DK"/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20EF4D05-E14A-4A91-A146-48A1659A4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625900"/>
              </p:ext>
            </p:extLst>
          </p:nvPr>
        </p:nvGraphicFramePr>
        <p:xfrm>
          <a:off x="838200" y="2315383"/>
          <a:ext cx="10206318" cy="3099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6012">
                  <a:extLst>
                    <a:ext uri="{9D8B030D-6E8A-4147-A177-3AD203B41FA5}">
                      <a16:colId xmlns:a16="http://schemas.microsoft.com/office/drawing/2014/main" val="1421946804"/>
                    </a:ext>
                  </a:extLst>
                </a:gridCol>
                <a:gridCol w="3390153">
                  <a:extLst>
                    <a:ext uri="{9D8B030D-6E8A-4147-A177-3AD203B41FA5}">
                      <a16:colId xmlns:a16="http://schemas.microsoft.com/office/drawing/2014/main" val="1836940308"/>
                    </a:ext>
                  </a:extLst>
                </a:gridCol>
                <a:gridCol w="3390153">
                  <a:extLst>
                    <a:ext uri="{9D8B030D-6E8A-4147-A177-3AD203B41FA5}">
                      <a16:colId xmlns:a16="http://schemas.microsoft.com/office/drawing/2014/main" val="2851836659"/>
                    </a:ext>
                  </a:extLst>
                </a:gridCol>
              </a:tblGrid>
              <a:tr h="619860">
                <a:tc>
                  <a:txBody>
                    <a:bodyPr/>
                    <a:lstStyle/>
                    <a:p>
                      <a:pPr algn="ctr"/>
                      <a:r>
                        <a:rPr lang="da-DK" sz="2400" b="1" err="1"/>
                        <a:t>Relational</a:t>
                      </a:r>
                      <a:r>
                        <a:rPr lang="da-DK" sz="2400" b="1"/>
                        <a:t> Model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/>
                        <a:t>Database Model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1"/>
                        <a:t>Object-</a:t>
                      </a:r>
                      <a:r>
                        <a:rPr lang="da-DK" sz="2400" b="1" err="1"/>
                        <a:t>Oriented</a:t>
                      </a:r>
                      <a:r>
                        <a:rPr lang="da-DK" sz="2400" b="1"/>
                        <a:t> Model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189173"/>
                  </a:ext>
                </a:extLst>
              </a:tr>
              <a:tr h="619860">
                <a:tc>
                  <a:txBody>
                    <a:bodyPr/>
                    <a:lstStyle/>
                    <a:p>
                      <a:pPr algn="ctr"/>
                      <a:r>
                        <a:rPr lang="da-DK" sz="3200"/>
                        <a:t>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err="1"/>
                        <a:t>Table</a:t>
                      </a:r>
                      <a:endParaRPr lang="da-DK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499032"/>
                  </a:ext>
                </a:extLst>
              </a:tr>
              <a:tr h="619860">
                <a:tc>
                  <a:txBody>
                    <a:bodyPr/>
                    <a:lstStyle/>
                    <a:p>
                      <a:pPr algn="ctr"/>
                      <a:r>
                        <a:rPr lang="da-DK" sz="3200" err="1"/>
                        <a:t>Attribute</a:t>
                      </a:r>
                      <a:endParaRPr lang="da-DK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/>
                        <a:t>Property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965157"/>
                  </a:ext>
                </a:extLst>
              </a:tr>
              <a:tr h="619860">
                <a:tc>
                  <a:txBody>
                    <a:bodyPr/>
                    <a:lstStyle/>
                    <a:p>
                      <a:pPr algn="ctr"/>
                      <a:endParaRPr lang="da-DK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 err="1"/>
                        <a:t>Row</a:t>
                      </a:r>
                      <a:endParaRPr lang="da-DK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/>
                        <a:t>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40999"/>
                  </a:ext>
                </a:extLst>
              </a:tr>
              <a:tr h="619860">
                <a:tc>
                  <a:txBody>
                    <a:bodyPr/>
                    <a:lstStyle/>
                    <a:p>
                      <a:pPr algn="ctr"/>
                      <a:r>
                        <a:rPr lang="da-DK" sz="3200"/>
                        <a:t>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320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149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1527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Model – </a:t>
            </a:r>
            <a:r>
              <a:rPr lang="da-DK" b="1" err="1"/>
              <a:t>Structural</a:t>
            </a:r>
            <a:r>
              <a:rPr lang="da-DK" b="1"/>
              <a:t> (</a:t>
            </a:r>
            <a:r>
              <a:rPr lang="da-DK" b="1" err="1"/>
              <a:t>example</a:t>
            </a:r>
            <a:r>
              <a:rPr lang="da-DK" b="1"/>
              <a:t>)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4178968" cy="4351338"/>
          </a:xfrm>
        </p:spPr>
        <p:txBody>
          <a:bodyPr/>
          <a:lstStyle/>
          <a:p>
            <a:pPr lvl="0"/>
            <a:r>
              <a:rPr lang="da-DK" sz="3200" b="1"/>
              <a:t>Relation</a:t>
            </a:r>
            <a:r>
              <a:rPr lang="da-DK" sz="3200"/>
              <a:t>: A </a:t>
            </a:r>
            <a:r>
              <a:rPr lang="da-DK" sz="3200" b="1"/>
              <a:t>Table</a:t>
            </a:r>
            <a:r>
              <a:rPr lang="da-DK" sz="3200"/>
              <a:t> with </a:t>
            </a:r>
            <a:r>
              <a:rPr lang="da-DK" sz="3200" b="1"/>
              <a:t>columns</a:t>
            </a:r>
            <a:r>
              <a:rPr lang="da-DK" sz="3200"/>
              <a:t> and </a:t>
            </a:r>
            <a:r>
              <a:rPr lang="da-DK" sz="3200" b="1"/>
              <a:t>rows</a:t>
            </a:r>
          </a:p>
          <a:p>
            <a:pPr lvl="0"/>
            <a:r>
              <a:rPr lang="da-DK" sz="3200" b="1"/>
              <a:t>Attribute</a:t>
            </a:r>
            <a:r>
              <a:rPr lang="da-DK" sz="3200"/>
              <a:t>: A named column of a relation (i.e. table)</a:t>
            </a:r>
          </a:p>
          <a:p>
            <a:pPr lvl="0"/>
            <a:r>
              <a:rPr lang="da-DK" sz="3200" b="1"/>
              <a:t>Domain</a:t>
            </a:r>
            <a:r>
              <a:rPr lang="da-DK" sz="3200"/>
              <a:t>: Set of valid values for an attribute</a:t>
            </a:r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319462"/>
              </p:ext>
            </p:extLst>
          </p:nvPr>
        </p:nvGraphicFramePr>
        <p:xfrm>
          <a:off x="5552575" y="1934978"/>
          <a:ext cx="580724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92604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3933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77822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45796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Jonas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Solvej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23411244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17-09-1993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553786"/>
              </p:ext>
            </p:extLst>
          </p:nvPr>
        </p:nvGraphicFramePr>
        <p:xfrm>
          <a:off x="6102016" y="4110647"/>
          <a:ext cx="580724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92604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3933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77822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45796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Algade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43092174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02-03-1995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454567"/>
              </p:ext>
            </p:extLst>
          </p:nvPr>
        </p:nvGraphicFramePr>
        <p:xfrm>
          <a:off x="5676901" y="4780405"/>
          <a:ext cx="580724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92604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3933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77822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45796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Allan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Egevej 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42775426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30-12-1990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980273"/>
              </p:ext>
            </p:extLst>
          </p:nvPr>
        </p:nvGraphicFramePr>
        <p:xfrm>
          <a:off x="5797216" y="2889701"/>
          <a:ext cx="400852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436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281899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353553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028701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Søborg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Svinget</a:t>
                      </a:r>
                      <a:r>
                        <a:rPr lang="da-DK" sz="1800" baseline="0"/>
                        <a:t> 33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2860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992642"/>
              </p:ext>
            </p:extLst>
          </p:nvPr>
        </p:nvGraphicFramePr>
        <p:xfrm>
          <a:off x="7140742" y="3454842"/>
          <a:ext cx="400852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436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281899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353553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028701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Valby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Stien 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9" name="Tabel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631800"/>
              </p:ext>
            </p:extLst>
          </p:nvPr>
        </p:nvGraphicFramePr>
        <p:xfrm>
          <a:off x="6244389" y="5493217"/>
          <a:ext cx="169300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5011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0799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23411244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10" name="Tabe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488943"/>
              </p:ext>
            </p:extLst>
          </p:nvPr>
        </p:nvGraphicFramePr>
        <p:xfrm>
          <a:off x="10024311" y="2491794"/>
          <a:ext cx="169300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5011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0799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42775426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11" name="Tabel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455845"/>
              </p:ext>
            </p:extLst>
          </p:nvPr>
        </p:nvGraphicFramePr>
        <p:xfrm>
          <a:off x="7451998" y="1268034"/>
          <a:ext cx="169300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5011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0799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43092174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895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b="1"/>
              <a:t>Data Model – </a:t>
            </a:r>
            <a:r>
              <a:rPr lang="da-DK" b="1" err="1"/>
              <a:t>Structural</a:t>
            </a:r>
            <a:r>
              <a:rPr lang="da-DK" b="1"/>
              <a:t> (</a:t>
            </a:r>
            <a:r>
              <a:rPr lang="da-DK" b="1" err="1"/>
              <a:t>example</a:t>
            </a:r>
            <a:r>
              <a:rPr lang="da-DK" b="1"/>
              <a:t>)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4178968" cy="4351338"/>
          </a:xfrm>
        </p:spPr>
        <p:txBody>
          <a:bodyPr/>
          <a:lstStyle/>
          <a:p>
            <a:pPr lvl="0"/>
            <a:r>
              <a:rPr lang="da-DK" sz="3200" b="1"/>
              <a:t>Relation</a:t>
            </a:r>
            <a:r>
              <a:rPr lang="da-DK" sz="3200"/>
              <a:t>: A </a:t>
            </a:r>
            <a:r>
              <a:rPr lang="da-DK" sz="3200" b="1"/>
              <a:t>Table</a:t>
            </a:r>
            <a:r>
              <a:rPr lang="da-DK" sz="3200"/>
              <a:t> with </a:t>
            </a:r>
            <a:r>
              <a:rPr lang="da-DK" sz="3200" b="1"/>
              <a:t>columns</a:t>
            </a:r>
            <a:r>
              <a:rPr lang="da-DK" sz="3200"/>
              <a:t> and </a:t>
            </a:r>
            <a:r>
              <a:rPr lang="da-DK" sz="3200" b="1"/>
              <a:t>rows</a:t>
            </a:r>
          </a:p>
          <a:p>
            <a:pPr lvl="0"/>
            <a:r>
              <a:rPr lang="da-DK" sz="3200" b="1"/>
              <a:t>Attribute</a:t>
            </a:r>
            <a:r>
              <a:rPr lang="da-DK" sz="3200"/>
              <a:t>: A named column of a relation (i.e. table)</a:t>
            </a:r>
          </a:p>
          <a:p>
            <a:pPr lvl="0"/>
            <a:r>
              <a:rPr lang="da-DK" sz="3200" b="1"/>
              <a:t>Domain</a:t>
            </a:r>
            <a:r>
              <a:rPr lang="da-DK" sz="3200"/>
              <a:t>: Set of valid values for an attribute</a:t>
            </a:r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320538"/>
              </p:ext>
            </p:extLst>
          </p:nvPr>
        </p:nvGraphicFramePr>
        <p:xfrm>
          <a:off x="5552575" y="1934978"/>
          <a:ext cx="5807242" cy="370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92604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3933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77822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45796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Jonas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Solvej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23411244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17-09-1993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394566"/>
              </p:ext>
            </p:extLst>
          </p:nvPr>
        </p:nvGraphicFramePr>
        <p:xfrm>
          <a:off x="6102016" y="4110647"/>
          <a:ext cx="5807242" cy="3708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992604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3933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77822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45796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Algade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43092174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02-03-1995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047083"/>
              </p:ext>
            </p:extLst>
          </p:nvPr>
        </p:nvGraphicFramePr>
        <p:xfrm>
          <a:off x="5676901" y="4780405"/>
          <a:ext cx="5807242" cy="3708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992604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3933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77822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45796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Allan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Egevej 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42775426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30-12-1990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7" name="Tabel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264345"/>
              </p:ext>
            </p:extLst>
          </p:nvPr>
        </p:nvGraphicFramePr>
        <p:xfrm>
          <a:off x="5797216" y="2889701"/>
          <a:ext cx="4008522" cy="3708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4436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281899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353553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028701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Søborg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Svinget</a:t>
                      </a:r>
                      <a:r>
                        <a:rPr lang="da-DK" sz="1800" baseline="0"/>
                        <a:t> 33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2860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884812"/>
              </p:ext>
            </p:extLst>
          </p:nvPr>
        </p:nvGraphicFramePr>
        <p:xfrm>
          <a:off x="7140742" y="3454842"/>
          <a:ext cx="4008522" cy="3708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4436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281899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353553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028701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Valby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Stien 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9" name="Tabel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220296"/>
              </p:ext>
            </p:extLst>
          </p:nvPr>
        </p:nvGraphicFramePr>
        <p:xfrm>
          <a:off x="6244389" y="5493217"/>
          <a:ext cx="1693005" cy="3708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85011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0799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23411244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10" name="Tabe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079506"/>
              </p:ext>
            </p:extLst>
          </p:nvPr>
        </p:nvGraphicFramePr>
        <p:xfrm>
          <a:off x="10024311" y="2491794"/>
          <a:ext cx="1693005" cy="37084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85011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0799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42775426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11" name="Tabel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939220"/>
              </p:ext>
            </p:extLst>
          </p:nvPr>
        </p:nvGraphicFramePr>
        <p:xfrm>
          <a:off x="7451998" y="1268034"/>
          <a:ext cx="1693005" cy="37084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85011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0799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43092174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81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1855</TotalTime>
  <Words>2159</Words>
  <Application>Microsoft Office PowerPoint</Application>
  <PresentationFormat>Widescreen</PresentationFormat>
  <Paragraphs>807</Paragraphs>
  <Slides>50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50</vt:i4>
      </vt:variant>
    </vt:vector>
  </HeadingPairs>
  <TitlesOfParts>
    <vt:vector size="55" baseType="lpstr">
      <vt:lpstr>Arial</vt:lpstr>
      <vt:lpstr>Calibri</vt:lpstr>
      <vt:lpstr>Calibri Light</vt:lpstr>
      <vt:lpstr>Consolas</vt:lpstr>
      <vt:lpstr>Office-tema</vt:lpstr>
      <vt:lpstr>Databases  The Relational Model</vt:lpstr>
      <vt:lpstr>PowerPoint-præsentation</vt:lpstr>
      <vt:lpstr>What is a  Relational Data Model?</vt:lpstr>
      <vt:lpstr>What is a Relational Data Model?</vt:lpstr>
      <vt:lpstr>What is a Relational Data Model?</vt:lpstr>
      <vt:lpstr>Data Model – Structural (definitions)</vt:lpstr>
      <vt:lpstr>Data Model – Structural (definitions)</vt:lpstr>
      <vt:lpstr>Data Model – Structural (example)</vt:lpstr>
      <vt:lpstr>Data Model – Structural (example)</vt:lpstr>
      <vt:lpstr>Data Model – Structural (example)</vt:lpstr>
      <vt:lpstr>Data Model – Structural (example)</vt:lpstr>
      <vt:lpstr>Data Model – Structural (example)</vt:lpstr>
      <vt:lpstr>Data Model – Structural (example)</vt:lpstr>
      <vt:lpstr>Data Model – Structural (example)</vt:lpstr>
      <vt:lpstr>Data Model – Structural (example)</vt:lpstr>
      <vt:lpstr>Data Model – Structural (example)</vt:lpstr>
      <vt:lpstr>Data Model – Structural (example)</vt:lpstr>
      <vt:lpstr>Data Model – Properties of a (relational) table</vt:lpstr>
      <vt:lpstr>Data Model – Keys</vt:lpstr>
      <vt:lpstr>Data Model – Keys</vt:lpstr>
      <vt:lpstr>Data Model – Keys</vt:lpstr>
      <vt:lpstr>Data Model – Keys</vt:lpstr>
      <vt:lpstr>Data Model – Keys</vt:lpstr>
      <vt:lpstr>Data Model – Keys</vt:lpstr>
      <vt:lpstr>Data Model – Keys</vt:lpstr>
      <vt:lpstr>Data Model – Keys</vt:lpstr>
      <vt:lpstr>Data Model – Keys</vt:lpstr>
      <vt:lpstr>Data Model – Keys</vt:lpstr>
      <vt:lpstr>Data Model – Keys</vt:lpstr>
      <vt:lpstr>Data Model – Keys</vt:lpstr>
      <vt:lpstr>Data Model – Keys</vt:lpstr>
      <vt:lpstr>Data Model – Complete (structural) definition</vt:lpstr>
      <vt:lpstr>Data Model – Complete (structural) definition</vt:lpstr>
      <vt:lpstr>Data Model – Complete (structural) definition</vt:lpstr>
      <vt:lpstr>Data Model - Integrity</vt:lpstr>
      <vt:lpstr>Data Model - Integrity</vt:lpstr>
      <vt:lpstr>Nullable simple types in C#</vt:lpstr>
      <vt:lpstr>Data Model - Integrity</vt:lpstr>
      <vt:lpstr>Data Model - Integrity</vt:lpstr>
      <vt:lpstr>Data Model - Integrity</vt:lpstr>
      <vt:lpstr>Data Model - Integrity</vt:lpstr>
      <vt:lpstr>Data Model - Integrity</vt:lpstr>
      <vt:lpstr>Data Model - Integrity</vt:lpstr>
      <vt:lpstr>Data Model - Integrity</vt:lpstr>
      <vt:lpstr>Data Model - Integrity</vt:lpstr>
      <vt:lpstr>Data Model - Integrity</vt:lpstr>
      <vt:lpstr>Data Model - Integrity</vt:lpstr>
      <vt:lpstr>Where do we implement business rules?</vt:lpstr>
      <vt:lpstr>Where do we implement business rules?</vt:lpstr>
      <vt:lpstr>Data Model - Recommendations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Storgård Laursen</cp:lastModifiedBy>
  <cp:revision>135</cp:revision>
  <dcterms:created xsi:type="dcterms:W3CDTF">2017-09-05T14:00:27Z</dcterms:created>
  <dcterms:modified xsi:type="dcterms:W3CDTF">2025-02-05T10:47:19Z</dcterms:modified>
</cp:coreProperties>
</file>